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85" r:id="rId3"/>
    <p:sldId id="287" r:id="rId4"/>
    <p:sldId id="289" r:id="rId5"/>
    <p:sldId id="277" r:id="rId6"/>
    <p:sldId id="288" r:id="rId7"/>
    <p:sldId id="286" r:id="rId8"/>
    <p:sldId id="275" r:id="rId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nuzel" initials="SL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2554"/>
    <a:srgbClr val="0B183A"/>
    <a:srgbClr val="053487"/>
    <a:srgbClr val="5B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0693" autoAdjust="0"/>
  </p:normalViewPr>
  <p:slideViewPr>
    <p:cSldViewPr snapToGrid="0" snapToObjects="1">
      <p:cViewPr varScale="1">
        <p:scale>
          <a:sx n="66" d="100"/>
          <a:sy n="66" d="100"/>
        </p:scale>
        <p:origin x="1632" y="7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76F9FB-539D-4FC9-896F-D3608CD24A0A}" type="datetimeFigureOut">
              <a:rPr lang="fr-FR"/>
              <a:pPr>
                <a:defRPr/>
              </a:pPr>
              <a:t>30/11/2020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309202-A381-4E99-A98E-CF84EE98D7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22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AA8DE1-C914-4162-9166-C6C070B3DEDB}" type="datetimeFigureOut">
              <a:rPr lang="fr-FR"/>
              <a:pPr>
                <a:defRPr/>
              </a:pPr>
              <a:t>30/11/2020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BF1754-EA43-49E4-B402-F036DC1B57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677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First inputs </a:t>
            </a:r>
            <a:r>
              <a:rPr lang="fr-FR" dirty="0" err="1" smtClean="0"/>
              <a:t>from</a:t>
            </a:r>
            <a:r>
              <a:rPr lang="fr-FR" dirty="0" smtClean="0"/>
              <a:t> Shom about conversion of S-57 </a:t>
            </a:r>
            <a:r>
              <a:rPr lang="fr-FR" dirty="0" err="1" smtClean="0"/>
              <a:t>ENCs</a:t>
            </a:r>
            <a:r>
              <a:rPr lang="fr-FR" dirty="0" smtClean="0"/>
              <a:t> to S-101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F1754-EA43-49E4-B402-F036DC1B572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S-101 : ENC</a:t>
            </a:r>
          </a:p>
          <a:p>
            <a:r>
              <a:rPr lang="fr-FR" dirty="0" smtClean="0"/>
              <a:t>S-102</a:t>
            </a:r>
            <a:r>
              <a:rPr lang="fr-FR" baseline="0" dirty="0" smtClean="0"/>
              <a:t> : MNT</a:t>
            </a:r>
          </a:p>
          <a:p>
            <a:r>
              <a:rPr lang="fr-FR" baseline="0" dirty="0" smtClean="0"/>
              <a:t>S-104 : WL</a:t>
            </a:r>
          </a:p>
          <a:p>
            <a:r>
              <a:rPr lang="fr-FR" baseline="0" dirty="0" smtClean="0"/>
              <a:t>S-111 : surface </a:t>
            </a:r>
            <a:r>
              <a:rPr lang="fr-FR" baseline="0" dirty="0" err="1" smtClean="0"/>
              <a:t>currents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F1754-EA43-49E4-B402-F036DC1B572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2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interested</a:t>
            </a:r>
            <a:r>
              <a:rPr lang="fr-FR" baseline="0" dirty="0" smtClean="0"/>
              <a:t> to test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converters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F1754-EA43-49E4-B402-F036DC1B572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45211" cy="1539322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7432368-C7A8-4F8C-B55A-03F336EDD33E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22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8416260" cy="21383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50F346F3-2802-4958-A87E-5DF401CE8F3E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CBE787F7-F694-4FDC-AFD7-47DB7891320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18847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74338" y="1600200"/>
            <a:ext cx="4010337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4774535" y="1600200"/>
            <a:ext cx="4022725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381000" y="3951288"/>
            <a:ext cx="8416261" cy="217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just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just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just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just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just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just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A377EE67-C14E-4630-8661-36DE709457A7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B70F19E-C0D3-4070-A2F3-0EFA75D4B7B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3974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81005" y="1600201"/>
            <a:ext cx="8416261" cy="184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8"/>
          </p:nvPr>
        </p:nvSpPr>
        <p:spPr>
          <a:xfrm>
            <a:off x="373063" y="3799025"/>
            <a:ext cx="8424204" cy="23239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3D7BA77C-BE58-455C-AEAA-49B88ABD50D3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3E7C2FFC-A260-4149-89C7-14295BC4BB4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2128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avec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-1" y="998011"/>
            <a:ext cx="9142413" cy="5859988"/>
          </a:xfrm>
          <a:prstGeom prst="rect">
            <a:avLst/>
          </a:prstGeom>
          <a:blipFill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0" y="3964794"/>
            <a:ext cx="9145588" cy="2150584"/>
          </a:xfrm>
          <a:prstGeom prst="rect">
            <a:avLst/>
          </a:prstGeom>
        </p:spPr>
        <p:txBody>
          <a:bodyPr>
            <a:normAutofit/>
          </a:bodyPr>
          <a:lstStyle>
            <a:lvl1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263525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tabLst>
                <a:tab pos="627063" algn="l"/>
              </a:tabLst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1DDAA86E-A494-476B-87DA-215EA78D1DED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AD07055C-6CAB-4221-9F86-4B29F1B570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0919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/>
          <a:lstStyle>
            <a:lvl1pPr marL="0" indent="0" algn="ctr">
              <a:buNone/>
              <a:defRPr sz="1800" b="1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381000" y="955273"/>
            <a:ext cx="8416260" cy="4557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3400778"/>
            <a:ext cx="7253288" cy="1816352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  <a:effectLst/>
        </p:spPr>
        <p:txBody>
          <a:bodyPr lIns="468000" rIns="468000" anchor="ctr">
            <a:normAutofit/>
          </a:bodyPr>
          <a:lstStyle>
            <a:lvl1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solidFill>
                  <a:schemeClr val="bg1"/>
                </a:solidFill>
                <a:latin typeface="Arial"/>
                <a:cs typeface="Arial"/>
              </a:defRPr>
            </a:lvl2pPr>
            <a:lvl3pPr marL="804863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400" b="0">
                <a:solidFill>
                  <a:schemeClr val="bg1"/>
                </a:solidFill>
                <a:latin typeface="Arial"/>
                <a:cs typeface="Arial"/>
              </a:defRPr>
            </a:lvl3pPr>
            <a:lvl4pPr marL="1171575" indent="-184150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00000"/>
              <a:buFont typeface="Lucida Grande"/>
              <a:buChar char="X"/>
              <a:defRPr sz="1400" b="0">
                <a:solidFill>
                  <a:schemeClr val="bg1"/>
                </a:solidFill>
                <a:latin typeface="Arial"/>
                <a:cs typeface="Arial"/>
              </a:defRPr>
            </a:lvl4pPr>
            <a:lvl5pPr marL="1439863" indent="0">
              <a:lnSpc>
                <a:spcPts val="2000"/>
              </a:lnSpc>
              <a:spcBef>
                <a:spcPts val="500"/>
              </a:spcBef>
              <a:buFontTx/>
              <a:buNone/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88920370-FBFA-4483-BA18-74BA94028455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8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35E32803-80BA-4519-BE58-4FB39BDB2E5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1374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HOM_SIGNEse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51238"/>
            <a:ext cx="2428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2513013" y="2765425"/>
            <a:ext cx="41338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sz="4900" b="1">
                <a:solidFill>
                  <a:srgbClr val="002554"/>
                </a:solidFill>
                <a:latin typeface="Arial" charset="0"/>
              </a:rPr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294340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42925" y="3978275"/>
            <a:ext cx="8058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Adresse postale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13 rue du Chatellier 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CS 92803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29228 Brest CEDEX 2</a:t>
            </a:r>
          </a:p>
          <a:p>
            <a:pPr algn="ctr" eaLnBrk="1" hangingPunct="1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Internet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www.shom.fr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data.shom.fr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diffusion.shom.fr</a:t>
            </a:r>
          </a:p>
          <a:p>
            <a:pPr algn="ctr" eaLnBrk="1" hangingPunct="1">
              <a:defRPr/>
            </a:pPr>
            <a:endParaRPr lang="fr-FR" altLang="fr-FR" sz="1300" b="1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  <a:p>
            <a:pPr algn="ctr" eaLnBrk="1" hangingPunct="1">
              <a:defRPr/>
            </a:pPr>
            <a:r>
              <a:rPr lang="fr-FR" altLang="fr-FR" sz="1300" b="1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Renseignements</a:t>
            </a:r>
          </a:p>
          <a:p>
            <a:pPr algn="ctr" eaLnBrk="1" hangingPunct="1">
              <a:defRPr/>
            </a:pPr>
            <a:r>
              <a:rPr lang="fr-FR" altLang="fr-FR" sz="1300" smtClean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Tel. +33 (0) 2 56 312 312</a:t>
            </a:r>
          </a:p>
        </p:txBody>
      </p:sp>
      <p:pic>
        <p:nvPicPr>
          <p:cNvPr id="3" name="Image 2" descr="SHOM_LOGO_WB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4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à compléter">
    <p:bg>
      <p:bgPr>
        <a:solidFill>
          <a:srgbClr val="0B1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SHOM_LOGO_WB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430338"/>
            <a:ext cx="3005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09588" y="3977746"/>
            <a:ext cx="8097837" cy="2462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300" b="1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0" indent="0" algn="ctr">
              <a:buFontTx/>
              <a:buNone/>
              <a:defRPr sz="13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914400" indent="0" algn="ctr">
              <a:buFontTx/>
              <a:buNone/>
              <a:defRPr sz="1400"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400"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42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visuel - Logo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45211" cy="1539322"/>
          </a:xfrm>
          <a:prstGeom prst="rect">
            <a:avLst/>
          </a:prstGeom>
          <a:blipFill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7105188-E006-4256-A201-9E5242D07765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1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2"/>
          </p:nvPr>
        </p:nvSpPr>
        <p:spPr>
          <a:xfrm>
            <a:off x="0" y="3410623"/>
            <a:ext cx="9144000" cy="3447377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580324"/>
            <a:ext cx="9144000" cy="141090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10623"/>
            <a:ext cx="9144000" cy="1169701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noAutofit/>
          </a:bodyPr>
          <a:lstStyle>
            <a:lvl1pPr>
              <a:lnSpc>
                <a:spcPts val="5600"/>
              </a:lnSpc>
              <a:spcBef>
                <a:spcPts val="600"/>
              </a:spcBef>
              <a:defRPr sz="3600" b="0" i="0" cap="none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  14"/>
          <p:cNvSpPr>
            <a:spLocks noGrp="1"/>
          </p:cNvSpPr>
          <p:nvPr>
            <p:ph type="pic" sz="quarter" idx="11"/>
          </p:nvPr>
        </p:nvSpPr>
        <p:spPr>
          <a:xfrm>
            <a:off x="2449479" y="362837"/>
            <a:ext cx="5591130" cy="2736398"/>
          </a:xfrm>
          <a:prstGeom prst="rect">
            <a:avLst/>
          </a:prstGeom>
          <a:blipFill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3498850" y="5991225"/>
            <a:ext cx="2133600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00255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7D7D531-B1C3-4D83-9552-3E59AF172201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59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LOGO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Capture d’écran 2016-10-11 à 18.14.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6078538"/>
            <a:ext cx="784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831850" y="395288"/>
            <a:ext cx="639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3600" b="1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2222" y="1162756"/>
            <a:ext cx="671688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3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  <a:lvl2pPr marL="0" indent="450850">
              <a:lnSpc>
                <a:spcPts val="2000"/>
              </a:lnSpc>
              <a:spcBef>
                <a:spcPts val="0"/>
              </a:spcBef>
              <a:buFontTx/>
              <a:buNone/>
              <a:tabLst/>
              <a:defRPr sz="1000" b="0" i="0" cap="none">
                <a:latin typeface="Open Sans"/>
                <a:cs typeface="Open Sans"/>
              </a:defRPr>
            </a:lvl2pPr>
            <a:lvl3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3pPr>
            <a:lvl4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4pPr>
            <a:lvl5pPr marL="0" indent="0">
              <a:lnSpc>
                <a:spcPts val="2000"/>
              </a:lnSpc>
              <a:spcBef>
                <a:spcPts val="500"/>
              </a:spcBef>
              <a:buFontTx/>
              <a:buNone/>
              <a:tabLst/>
              <a:defRPr sz="1400" b="1" i="0" cap="all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902798" y="1162050"/>
            <a:ext cx="648717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300" b="0" cap="all">
                <a:solidFill>
                  <a:srgbClr val="5BC5E7"/>
                </a:solidFill>
                <a:latin typeface="Open Sans Extrabold"/>
                <a:cs typeface="Open Sans Extrabold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53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SHOM_SIGNEse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25488"/>
            <a:ext cx="476408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SHOM_LOGO_RV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1401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202" y="2137669"/>
            <a:ext cx="7772400" cy="1362075"/>
          </a:xfrm>
          <a:prstGeom prst="rect">
            <a:avLst/>
          </a:prstGeom>
        </p:spPr>
        <p:txBody>
          <a:bodyPr bIns="252000" anchor="b">
            <a:normAutofit/>
          </a:bodyPr>
          <a:lstStyle>
            <a:lvl1pPr algn="ctr">
              <a:defRPr sz="2600" b="1" i="0" cap="all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8202" y="3429001"/>
            <a:ext cx="7772400" cy="1270000"/>
          </a:xfrm>
          <a:prstGeom prst="rect">
            <a:avLst/>
          </a:prstGeom>
        </p:spPr>
        <p:txBody>
          <a:bodyPr tIns="252000" anchor="t">
            <a:normAutofit/>
          </a:bodyPr>
          <a:lstStyle>
            <a:lvl1pPr marL="0" indent="0" algn="ctr">
              <a:buNone/>
              <a:defRPr sz="1500" cap="all">
                <a:solidFill>
                  <a:srgbClr val="5BC5E7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B01815E0-3346-475B-AD66-75DCDA22BDB1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3BE93A64-9DC3-48DE-B99E-DCA2B5B357A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6134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1604714"/>
            <a:ext cx="841626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1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115CA8DF-0AB2-4B67-A0D0-B9A2F2DD532D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F3B1811B-1D02-49BF-843C-2BE7A2E997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solidFill>
                  <a:srgbClr val="002554"/>
                </a:solidFill>
                <a:latin typeface="Open Sans" pitchFamily="34" charset="0"/>
                <a:cs typeface="Open Sans" pitchFamily="34" charset="0"/>
              </a:rPr>
              <a:t>CSUP – Cours d'hydrographie – C12</a:t>
            </a:r>
          </a:p>
        </p:txBody>
      </p:sp>
    </p:spTree>
    <p:extLst>
      <p:ext uri="{BB962C8B-B14F-4D97-AF65-F5344CB8AC3E}">
        <p14:creationId xmlns:p14="http://schemas.microsoft.com/office/powerpoint/2010/main" val="19783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 Texte sur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5588" cy="68580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 algn="ctr">
              <a:buNone/>
              <a:defRPr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>
              <a:alpha val="9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7"/>
          </p:nvPr>
        </p:nvSpPr>
        <p:spPr>
          <a:xfrm>
            <a:off x="3176" y="1604715"/>
            <a:ext cx="9142412" cy="2483476"/>
          </a:xfrm>
          <a:prstGeom prst="rect">
            <a:avLst/>
          </a:prstGeom>
          <a:solidFill>
            <a:schemeClr val="bg1"/>
          </a:solidFill>
        </p:spPr>
        <p:txBody>
          <a:bodyPr lIns="720000" tIns="360000" rIns="720000" bIns="360000">
            <a:no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100" b="0">
                <a:latin typeface="Open Sans"/>
                <a:cs typeface="Open Sans"/>
              </a:defRPr>
            </a:lvl4pPr>
            <a:lvl5pPr marL="893762" indent="0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None/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ECA8EB88-75E3-4787-8152-CF2B8E4AEFF5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FA949479-3A96-4D9E-BAC5-AB30E5AC336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8308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7"/>
          </p:nvPr>
        </p:nvSpPr>
        <p:spPr>
          <a:xfrm>
            <a:off x="4775593" y="1604714"/>
            <a:ext cx="40216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4003675" cy="452596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1B72DD87-4DA0-474C-8094-4BFED616BBC5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9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2B1E649B-ABAE-4ADF-9336-EA83AF68F6F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84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2 imag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998010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741592" y="0"/>
            <a:ext cx="1402408" cy="99801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0" y="1600200"/>
            <a:ext cx="4003675" cy="213924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381000" y="4007556"/>
            <a:ext cx="4003675" cy="21177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4775593" y="1604714"/>
            <a:ext cx="402166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0" y="39516"/>
            <a:ext cx="7253111" cy="5023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550132"/>
            <a:ext cx="7253288" cy="220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63738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5F94DC4A-5227-4EA6-87FA-9E63C16D2332}" type="datetime3">
              <a:rPr lang="fr-FR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6130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E26D7DBD-B736-4201-BF3C-0BEDFBDD9BA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63849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 dirty="0" smtClean="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t>CSUP – Cours d’hydrographie – C10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314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mod.fr/en/ho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pour une image  1"/>
          <p:cNvSpPr>
            <a:spLocks noGrp="1"/>
          </p:cNvSpPr>
          <p:nvPr>
            <p:ph type="pic" sz="quarter" idx="12"/>
          </p:nvPr>
        </p:nvSpPr>
        <p:spPr bwMode="auto">
          <a:xfrm>
            <a:off x="0" y="3409950"/>
            <a:ext cx="9144000" cy="3448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0" y="4579938"/>
            <a:ext cx="9144000" cy="141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S-57 to S-101 </a:t>
            </a:r>
            <a:r>
              <a:rPr lang="en-US" dirty="0" smtClean="0"/>
              <a:t>: Conversion </a:t>
            </a:r>
            <a:r>
              <a:rPr lang="en-US" dirty="0"/>
              <a:t>and production scheme</a:t>
            </a:r>
            <a:endParaRPr lang="fr-FR" altLang="fr-FR" dirty="0" smtClean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8436" name="Titre 3"/>
          <p:cNvSpPr>
            <a:spLocks noGrp="1"/>
          </p:cNvSpPr>
          <p:nvPr>
            <p:ph type="ctrTitle"/>
          </p:nvPr>
        </p:nvSpPr>
        <p:spPr bwMode="auto">
          <a:xfrm>
            <a:off x="0" y="3409950"/>
            <a:ext cx="9144000" cy="1169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b="1" dirty="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S-101</a:t>
            </a:r>
            <a:endParaRPr lang="fr-FR" altLang="fr-FR" dirty="0" smtClean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8437" name="Espace réservé pour une image  4"/>
          <p:cNvSpPr>
            <a:spLocks noGrp="1"/>
          </p:cNvSpPr>
          <p:nvPr>
            <p:ph type="pic" sz="quarter" idx="11"/>
          </p:nvPr>
        </p:nvSpPr>
        <p:spPr bwMode="auto">
          <a:xfrm>
            <a:off x="2449513" y="363538"/>
            <a:ext cx="5591175" cy="2735262"/>
          </a:xfrm>
          <a:blipFill dpi="0">
            <a:blip r:embed="rId3"/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8" name="Espace réservé de la date 5"/>
          <p:cNvSpPr>
            <a:spLocks noGrp="1"/>
          </p:cNvSpPr>
          <p:nvPr>
            <p:ph type="dt" sz="quarter" idx="13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715927-56F6-472F-9476-7D26D1CB7131}" type="datetime1">
              <a:rPr lang="fr-FR" altLang="fr-FR" smtClean="0">
                <a:solidFill>
                  <a:srgbClr val="002554"/>
                </a:solidFill>
                <a:latin typeface="Arial" charset="0"/>
              </a:rPr>
              <a:t>30/11/2020</a:t>
            </a:fld>
            <a:endParaRPr lang="fr-FR" altLang="fr-FR" dirty="0" smtClean="0">
              <a:solidFill>
                <a:srgbClr val="00255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CURRENT Situation and goals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14300" y="1281251"/>
            <a:ext cx="6010275" cy="5895697"/>
          </a:xfrm>
        </p:spPr>
        <p:txBody>
          <a:bodyPr>
            <a:normAutofit/>
          </a:bodyPr>
          <a:lstStyle/>
          <a:p>
            <a:r>
              <a:rPr lang="en-GB" dirty="0" err="1" smtClean="0"/>
              <a:t>Shom</a:t>
            </a:r>
            <a:r>
              <a:rPr lang="en-GB" dirty="0" smtClean="0"/>
              <a:t> goals for 2024 are 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to convert Shom ENC portfolio in S-57 (around </a:t>
            </a:r>
            <a:r>
              <a:rPr lang="en-GB" dirty="0"/>
              <a:t>850 </a:t>
            </a:r>
            <a:r>
              <a:rPr lang="en-GB" dirty="0" smtClean="0"/>
              <a:t>ENC cells) to S-101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to produce data directly in S-101 (stored in HPD database)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to let PRIMAR convert ENC cells to S-57 during the “Dual fuel” period (see last PAC meeting)</a:t>
            </a:r>
          </a:p>
          <a:p>
            <a:endParaRPr lang="en-GB" dirty="0" smtClean="0"/>
          </a:p>
          <a:p>
            <a:r>
              <a:rPr lang="en-GB" u="sng" dirty="0" smtClean="0"/>
              <a:t>Current situation </a:t>
            </a:r>
            <a:r>
              <a:rPr lang="en-GB" dirty="0" smtClean="0"/>
              <a:t>:</a:t>
            </a:r>
          </a:p>
          <a:p>
            <a:r>
              <a:rPr lang="en-GB" dirty="0" smtClean="0"/>
              <a:t>- </a:t>
            </a:r>
            <a:r>
              <a:rPr lang="en-GB" b="0" dirty="0" smtClean="0"/>
              <a:t>Cartographic, hydrographic and products data are stored in </a:t>
            </a:r>
            <a:r>
              <a:rPr lang="en-GB" b="0" dirty="0"/>
              <a:t>a S-57 </a:t>
            </a:r>
            <a:r>
              <a:rPr lang="en-GB" b="0" dirty="0" smtClean="0"/>
              <a:t>database (</a:t>
            </a:r>
            <a:r>
              <a:rPr lang="en-GB" b="0" dirty="0" err="1" smtClean="0"/>
              <a:t>Caris</a:t>
            </a:r>
            <a:r>
              <a:rPr lang="en-GB" b="0" dirty="0" smtClean="0"/>
              <a:t>) : </a:t>
            </a:r>
          </a:p>
          <a:p>
            <a:endParaRPr lang="en-GB" dirty="0" smtClean="0"/>
          </a:p>
          <a:p>
            <a:r>
              <a:rPr lang="en-GB" dirty="0" smtClean="0"/>
              <a:t>All cartographic products are derived from this database :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ENC : </a:t>
            </a:r>
            <a:r>
              <a:rPr lang="en-GB" b="0" dirty="0" smtClean="0"/>
              <a:t>ER and new edition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Paper Charts: </a:t>
            </a:r>
            <a:r>
              <a:rPr lang="en-GB" b="0" dirty="0" smtClean="0"/>
              <a:t>publication , </a:t>
            </a:r>
            <a:r>
              <a:rPr lang="en-GB" b="0" dirty="0"/>
              <a:t>new edition </a:t>
            </a:r>
            <a:r>
              <a:rPr lang="en-GB" b="0" dirty="0" smtClean="0"/>
              <a:t>, block correction and </a:t>
            </a:r>
            <a:r>
              <a:rPr lang="en-GB" b="0" dirty="0" err="1" smtClean="0"/>
              <a:t>Ntm</a:t>
            </a:r>
            <a:endParaRPr lang="en-GB" b="0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Nautical products </a:t>
            </a:r>
            <a:r>
              <a:rPr lang="en-GB" b="0" dirty="0" smtClean="0"/>
              <a:t>: List of Lights and fog Signals</a:t>
            </a:r>
            <a:endParaRPr lang="en-GB" b="0" dirty="0"/>
          </a:p>
          <a:p>
            <a:endParaRPr lang="en-GB" dirty="0" smtClean="0"/>
          </a:p>
          <a:p>
            <a:endParaRPr lang="en-GB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554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115CA8DF-0AB2-4B67-A0D0-B9A2F2DD532D}" type="datetime3">
              <a:rPr lang="fr-FR" smtClean="0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3B1811B-1D02-49BF-843C-2BE7A2E9974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32" y="1422400"/>
            <a:ext cx="3159168" cy="350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81000" y="1198959"/>
            <a:ext cx="8420100" cy="5534690"/>
          </a:xfrm>
        </p:spPr>
        <p:txBody>
          <a:bodyPr>
            <a:normAutofit/>
          </a:bodyPr>
          <a:lstStyle/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Decide conversion rules for objects and attributes that do not have a direct equivalent in both norms 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principal issue in conversion between S-57 and S-101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Prepare Roadmap detailing the transition process: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Develop a  scenario to go from Databases and products in S-57 to Databases and products in S-101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List steps and millstones required to follow this scenario (test and select the best tools for operations: conversion, controls…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Establish procedure for databases and/or ENC conversions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Set up Production line of S-101 ENC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Define production workflow for new cells and ER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Detail tests and validation process</a:t>
            </a:r>
          </a:p>
          <a:p>
            <a:pPr marL="1097625" lvl="3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Establish </a:t>
            </a:r>
            <a:r>
              <a:rPr lang="en-GB" dirty="0" smtClean="0"/>
              <a:t>process for transmission to PRIMAR (datasets transmission, signature, encryption process)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Adapt the production process for paper charts to produce the charts from the S-101 database</a:t>
            </a:r>
          </a:p>
          <a:p>
            <a:pPr marL="2880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Establish </a:t>
            </a:r>
            <a:r>
              <a:rPr lang="en-GB" dirty="0" smtClean="0"/>
              <a:t>organization during and after « dual fuel period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54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de la date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115CA8DF-0AB2-4B67-A0D0-B9A2F2DD532D}" type="datetime3">
              <a:rPr lang="fr-FR" smtClean="0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3B1811B-1D02-49BF-843C-2BE7A2E9974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7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81000" y="1198959"/>
            <a:ext cx="8293100" cy="553469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 four people experimentation team to work on the subject of S-101 and on adjustments of production processes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TOOLS : </a:t>
            </a:r>
            <a:endParaRPr lang="en-GB" b="0" dirty="0" smtClean="0"/>
          </a:p>
          <a:p>
            <a:r>
              <a:rPr lang="en-GB" b="0" dirty="0" smtClean="0"/>
              <a:t>Contract with GEOMOD (</a:t>
            </a:r>
            <a:r>
              <a:rPr lang="en-GB" b="0" dirty="0" smtClean="0">
                <a:hlinkClick r:id="rId3"/>
              </a:rPr>
              <a:t>https://www.geomod.fr/en/home/</a:t>
            </a:r>
            <a:r>
              <a:rPr lang="en-GB" b="0" dirty="0" smtClean="0"/>
              <a:t>) to 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b="0" dirty="0" smtClean="0"/>
              <a:t>develop tools to check conversion process and review conversion rules by converting back S-101 ENC to S-57 and comparing with original S-57 ENC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b="0" dirty="0" smtClean="0"/>
              <a:t>ensure conversion effectiveness in order to automate the conversion process as much as possible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b="0" dirty="0" smtClean="0"/>
              <a:t>develop a S-100 multi-layers viewer (S-101, S-102, S-104 and S-111)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b="0" dirty="0" smtClean="0"/>
              <a:t>develop tools to populate S-57/S101 attributes in order to improve the display on the ECDIS (SCAMIN and Text-Placement feature)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54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115CA8DF-0AB2-4B67-A0D0-B9A2F2DD532D}" type="datetime3">
              <a:rPr lang="fr-FR" smtClean="0"/>
              <a:pPr>
                <a:defRPr/>
              </a:pPr>
              <a:t>30.11.20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3B1811B-1D02-49BF-843C-2BE7A2E9974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0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pour une image  3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1000" y="39688"/>
            <a:ext cx="7253288" cy="501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ConverterS testing</a:t>
            </a:r>
            <a:endParaRPr lang="fr-FR" dirty="0"/>
          </a:p>
        </p:txBody>
      </p:sp>
      <p:sp>
        <p:nvSpPr>
          <p:cNvPr id="2150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3"/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81000" y="550863"/>
            <a:ext cx="7253288" cy="2190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21511" name="Espace réservé de la date 6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FD4568-BE1E-40F4-970A-39B73ED0D237}" type="datetime3">
              <a:rPr lang="fr-FR" altLang="fr-FR" smtClean="0">
                <a:solidFill>
                  <a:srgbClr val="002554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30.11.20</a:t>
            </a:fld>
            <a:endParaRPr lang="fr-FR" altLang="fr-FR" dirty="0" smtClean="0">
              <a:solidFill>
                <a:srgbClr val="002554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1512" name="Espace réservé du numéro de diapositive 7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FAEC36-7D02-4831-BC57-A7121BEF8A8A}" type="slidenum">
              <a:rPr lang="fr-FR" altLang="fr-FR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dirty="0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"/>
          </p:nvPr>
        </p:nvSpPr>
        <p:spPr>
          <a:xfrm>
            <a:off x="381001" y="1604714"/>
            <a:ext cx="8416260" cy="4525963"/>
          </a:xfrm>
        </p:spPr>
        <p:txBody>
          <a:bodyPr/>
          <a:lstStyle/>
          <a:p>
            <a:r>
              <a:rPr lang="en-GB" dirty="0" smtClean="0"/>
              <a:t>Benchmark of 5 converters:</a:t>
            </a:r>
          </a:p>
          <a:p>
            <a:pPr marL="457200"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GB" dirty="0" smtClean="0"/>
              <a:t>	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4"/>
              </a:buBlip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CARIS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4"/>
              </a:buBlip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ESRI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4"/>
              </a:buBlip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Dkart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4"/>
              </a:buBlip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7Cs (test in progress)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4"/>
              </a:buBlip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GEOMOD</a:t>
            </a:r>
          </a:p>
          <a:p>
            <a:pPr marL="457200"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endParaRPr lang="en-GB" altLang="fr-FR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endParaRPr lang="en-GB" altLang="fr-FR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Resulting  S-101 products visualized with the converters and in the NIWC S100Viewer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endParaRPr lang="en-GB" altLang="fr-FR" sz="1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100000"/>
              <a:defRPr/>
            </a:pPr>
            <a:r>
              <a:rPr lang="en-GB" altLang="fr-FR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Comparison between conversion results made using the tools developed by GEOMOD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54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67813" y="2698300"/>
            <a:ext cx="965881" cy="430887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Converter software</a:t>
            </a:r>
            <a:endParaRPr lang="fr-FR" sz="11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650753" y="3119671"/>
            <a:ext cx="0" cy="499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4254161" y="3619513"/>
            <a:ext cx="793183" cy="408214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10000"/>
                  <a:lumOff val="90000"/>
                </a:schemeClr>
              </a:gs>
            </a:gsLst>
          </a:gra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S-101</a:t>
            </a:r>
            <a:endParaRPr lang="fr-FR" sz="1000" dirty="0"/>
          </a:p>
        </p:txBody>
      </p:sp>
      <p:sp>
        <p:nvSpPr>
          <p:cNvPr id="14" name="Ellipse 13"/>
          <p:cNvSpPr/>
          <p:nvPr/>
        </p:nvSpPr>
        <p:spPr>
          <a:xfrm>
            <a:off x="4254161" y="1807915"/>
            <a:ext cx="793183" cy="408214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10000"/>
                  <a:lumOff val="90000"/>
                </a:schemeClr>
              </a:gs>
            </a:gsLst>
          </a:gra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S-57</a:t>
            </a:r>
            <a:endParaRPr lang="fr-FR" sz="10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650753" y="2211615"/>
            <a:ext cx="0" cy="499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14" idx="6"/>
            <a:endCxn id="24" idx="0"/>
          </p:cNvCxnSpPr>
          <p:nvPr/>
        </p:nvCxnSpPr>
        <p:spPr>
          <a:xfrm>
            <a:off x="5047344" y="2012022"/>
            <a:ext cx="1058963" cy="160749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623366" y="3619513"/>
            <a:ext cx="965881" cy="430887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GEOMOD Tools</a:t>
            </a:r>
            <a:endParaRPr lang="fr-FR" sz="1100" b="1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589247" y="3788840"/>
            <a:ext cx="5080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104686" y="3558498"/>
            <a:ext cx="1692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dump files</a:t>
            </a:r>
            <a:r>
              <a:rPr lang="fr-FR" sz="1000" dirty="0"/>
              <a:t> (.xml) </a:t>
            </a:r>
            <a:endParaRPr lang="fr-FR" sz="1000" dirty="0" smtClean="0"/>
          </a:p>
          <a:p>
            <a:r>
              <a:rPr lang="fr-FR" sz="1000" dirty="0" smtClean="0"/>
              <a:t>Comparison export </a:t>
            </a:r>
          </a:p>
          <a:p>
            <a:r>
              <a:rPr lang="fr-FR" sz="1000" dirty="0" smtClean="0"/>
              <a:t>… </a:t>
            </a:r>
            <a:endParaRPr lang="fr-FR" sz="1000" dirty="0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5047344" y="3823620"/>
            <a:ext cx="5833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pour une image  3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1000" y="39688"/>
            <a:ext cx="7253288" cy="501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Converters</a:t>
            </a:r>
            <a:r>
              <a:rPr lang="fr-FR" dirty="0" smtClean="0"/>
              <a:t> </a:t>
            </a:r>
            <a:r>
              <a:rPr lang="fr-FR" dirty="0" err="1" smtClean="0"/>
              <a:t>testS</a:t>
            </a:r>
            <a:endParaRPr lang="fr-FR" dirty="0"/>
          </a:p>
        </p:txBody>
      </p:sp>
      <p:sp>
        <p:nvSpPr>
          <p:cNvPr id="2150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/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81000" y="550863"/>
            <a:ext cx="7253288" cy="2190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dirty="0" smtClean="0"/>
              <a:t>First</a:t>
            </a:r>
            <a:r>
              <a:rPr lang="fr-FR" dirty="0" smtClean="0"/>
              <a:t> </a:t>
            </a:r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21511" name="Espace réservé de la date 6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FD4568-BE1E-40F4-970A-39B73ED0D237}" type="datetime3">
              <a:rPr lang="fr-FR" altLang="fr-FR" smtClean="0">
                <a:solidFill>
                  <a:srgbClr val="002554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30.11.20</a:t>
            </a:fld>
            <a:endParaRPr lang="fr-FR" altLang="fr-FR" smtClean="0">
              <a:solidFill>
                <a:srgbClr val="002554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1512" name="Espace réservé du numéro de diapositive 7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FAEC36-7D02-4831-BC57-A7121BEF8A8A}" type="slidenum">
              <a:rPr lang="fr-FR" altLang="fr-FR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"/>
          </p:nvPr>
        </p:nvSpPr>
        <p:spPr>
          <a:xfrm>
            <a:off x="381001" y="1118507"/>
            <a:ext cx="8416260" cy="546190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>
              <a:solidFill>
                <a:srgbClr val="00255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Objects or attributes with a direct equivalent in S-101 are in most cases correctly converted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Some converters allow rules to be customized (rules in a xml file)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Some converters also allow back conversion from S-101 to S-57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554"/>
              </a:solidFill>
            </a:endParaRPr>
          </a:p>
          <a:p>
            <a:endParaRPr lang="en-GB" sz="1700" dirty="0" smtClean="0">
              <a:solidFill>
                <a:srgbClr val="00255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Some converted cells cannot be opened by the S100viewer, maybe due to topological or S-101 encoding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Some converters do not keep the FOID when converting objects which make the comparison between different versions of the same cell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ER conversion is not possible right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002554"/>
              </a:solidFill>
            </a:endParaRPr>
          </a:p>
          <a:p>
            <a:r>
              <a:rPr lang="en-GB" sz="1700" dirty="0" smtClean="0">
                <a:solidFill>
                  <a:srgbClr val="002554"/>
                </a:solidFill>
              </a:rPr>
              <a:t>Work in progress until 2022 : 	</a:t>
            </a:r>
          </a:p>
          <a:p>
            <a:pPr marL="1276350" lvl="4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Improvement of </a:t>
            </a:r>
            <a:r>
              <a:rPr lang="en-GB" sz="1400" dirty="0" err="1" smtClean="0">
                <a:solidFill>
                  <a:srgbClr val="002554"/>
                </a:solidFill>
              </a:rPr>
              <a:t>Geomod</a:t>
            </a:r>
            <a:r>
              <a:rPr lang="en-GB" sz="1400" dirty="0" smtClean="0">
                <a:solidFill>
                  <a:srgbClr val="002554"/>
                </a:solidFill>
              </a:rPr>
              <a:t> test software</a:t>
            </a:r>
          </a:p>
          <a:p>
            <a:pPr marL="1276350" lvl="4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Test of converters software new versions or other converters</a:t>
            </a:r>
          </a:p>
          <a:p>
            <a:pPr marL="1276350" lvl="4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554"/>
                </a:solidFill>
              </a:rPr>
              <a:t>Work on customized conversion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54"/>
              </a:solidFill>
            </a:endParaRPr>
          </a:p>
          <a:p>
            <a:pPr marL="3714750" lvl="7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54"/>
              </a:solidFill>
            </a:endParaRPr>
          </a:p>
        </p:txBody>
      </p:sp>
      <p:pic>
        <p:nvPicPr>
          <p:cNvPr id="2050" name="Picture 2" descr="C:\Users\mgaumet\AppData\Local\Microsoft\Windows\INetCache\IE\5L9VJ9US\Plus_blu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3" y="1367347"/>
            <a:ext cx="403972" cy="4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gaumet\AppData\Local\Microsoft\Windows\INetCache\IE\A1M22G7W\blue-297600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1" y="2976025"/>
            <a:ext cx="398462" cy="3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pour une image  3"/>
          <p:cNvSpPr>
            <a:spLocks noGrp="1"/>
          </p:cNvSpPr>
          <p:nvPr>
            <p:ph type="pic" sz="quarter" idx="14"/>
          </p:nvPr>
        </p:nvSpPr>
        <p:spPr bwMode="auto">
          <a:xfrm>
            <a:off x="1588" y="0"/>
            <a:ext cx="9144000" cy="998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1000" y="39688"/>
            <a:ext cx="7253288" cy="501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Use S-101 </a:t>
            </a:r>
            <a:r>
              <a:rPr lang="fr-FR" dirty="0" err="1" smtClean="0"/>
              <a:t>possibilities</a:t>
            </a:r>
            <a:endParaRPr lang="fr-FR" dirty="0"/>
          </a:p>
        </p:txBody>
      </p:sp>
      <p:sp>
        <p:nvSpPr>
          <p:cNvPr id="21509" name="Espace réservé pour une image  2"/>
          <p:cNvSpPr>
            <a:spLocks noGrp="1"/>
          </p:cNvSpPr>
          <p:nvPr>
            <p:ph type="pic" sz="quarter" idx="13"/>
          </p:nvPr>
        </p:nvSpPr>
        <p:spPr bwMode="auto">
          <a:xfrm>
            <a:off x="7742238" y="0"/>
            <a:ext cx="1401762" cy="998538"/>
          </a:xfrm>
          <a:blipFill dpi="0">
            <a:blip r:embed="rId2"/>
            <a:srcRect/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81000" y="550863"/>
            <a:ext cx="7253288" cy="219075"/>
          </a:xfrm>
        </p:spPr>
        <p:txBody>
          <a:bodyPr/>
          <a:lstStyle/>
          <a:p>
            <a:r>
              <a:rPr lang="fr-FR" b="1" dirty="0" err="1" smtClean="0"/>
              <a:t>Text</a:t>
            </a:r>
            <a:r>
              <a:rPr lang="fr-FR" b="1" dirty="0" smtClean="0"/>
              <a:t>-Placement </a:t>
            </a:r>
            <a:r>
              <a:rPr lang="fr-FR" b="1" dirty="0" err="1" smtClean="0"/>
              <a:t>feature</a:t>
            </a:r>
            <a:endParaRPr lang="fr-FR" b="1" dirty="0"/>
          </a:p>
        </p:txBody>
      </p:sp>
      <p:sp>
        <p:nvSpPr>
          <p:cNvPr id="21511" name="Espace réservé de la date 6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FD4568-BE1E-40F4-970A-39B73ED0D237}" type="datetime3">
              <a:rPr lang="fr-FR" altLang="fr-FR" smtClean="0">
                <a:solidFill>
                  <a:srgbClr val="002554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30.11.20</a:t>
            </a:fld>
            <a:endParaRPr lang="fr-FR" altLang="fr-FR" smtClean="0">
              <a:solidFill>
                <a:srgbClr val="002554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1512" name="Espace réservé du numéro de diapositive 7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FAEC36-7D02-4831-BC57-A7121BEF8A8A}" type="slidenum">
              <a:rPr lang="fr-FR" altLang="fr-FR" smtClean="0">
                <a:solidFill>
                  <a:srgbClr val="5BC5E7"/>
                </a:solidFill>
                <a:latin typeface="Open Sans" pitchFamily="34" charset="0"/>
                <a:cs typeface="Open San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 smtClean="0">
              <a:solidFill>
                <a:srgbClr val="5BC5E7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15900" y="1604714"/>
            <a:ext cx="3474357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Attributes : </a:t>
            </a:r>
          </a:p>
          <a:p>
            <a:r>
              <a:rPr lang="en-GB" b="0" dirty="0" smtClean="0"/>
              <a:t>- Text type</a:t>
            </a:r>
          </a:p>
          <a:p>
            <a:r>
              <a:rPr lang="en-GB" b="0" dirty="0" smtClean="0"/>
              <a:t>- Flip bearing</a:t>
            </a:r>
          </a:p>
          <a:p>
            <a:r>
              <a:rPr lang="en-GB" b="0" dirty="0" smtClean="0"/>
              <a:t>- Text justification</a:t>
            </a:r>
          </a:p>
          <a:p>
            <a:endParaRPr lang="en-GB" dirty="0" smtClean="0"/>
          </a:p>
          <a:p>
            <a:r>
              <a:rPr lang="en-GB" dirty="0" smtClean="0"/>
              <a:t>Helps to improve clutter</a:t>
            </a:r>
          </a:p>
          <a:p>
            <a:endParaRPr lang="en-GB" dirty="0" smtClean="0"/>
          </a:p>
          <a:p>
            <a:r>
              <a:rPr lang="en-GB" sz="1400" dirty="0" smtClean="0"/>
              <a:t>At the moment, only between objects with point primitive</a:t>
            </a:r>
          </a:p>
          <a:p>
            <a:endParaRPr lang="en-GB" sz="1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4" y="989659"/>
            <a:ext cx="5364000" cy="288798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34" y="3945491"/>
            <a:ext cx="5364000" cy="289418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5122416" y="2894120"/>
            <a:ext cx="17755" cy="2778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587231" y="3877641"/>
            <a:ext cx="26633" cy="2798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760164" y="3556370"/>
            <a:ext cx="0" cy="2798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681216" y="1721034"/>
            <a:ext cx="17756" cy="3234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resentation_civile">
  <a:themeElements>
    <a:clrScheme name="Le Shom">
      <a:dk1>
        <a:srgbClr val="0B173B"/>
      </a:dk1>
      <a:lt1>
        <a:srgbClr val="FFFFFF"/>
      </a:lt1>
      <a:dk2>
        <a:srgbClr val="0B173B"/>
      </a:dk2>
      <a:lt2>
        <a:srgbClr val="FFFFFF"/>
      </a:lt2>
      <a:accent1>
        <a:srgbClr val="D3480C"/>
      </a:accent1>
      <a:accent2>
        <a:srgbClr val="C52E33"/>
      </a:accent2>
      <a:accent3>
        <a:srgbClr val="C9DB72"/>
      </a:accent3>
      <a:accent4>
        <a:srgbClr val="ECDBAF"/>
      </a:accent4>
      <a:accent5>
        <a:srgbClr val="EAC7B9"/>
      </a:accent5>
      <a:accent6>
        <a:srgbClr val="75A321"/>
      </a:accent6>
      <a:hlink>
        <a:srgbClr val="A0D5E4"/>
      </a:hlink>
      <a:folHlink>
        <a:srgbClr val="3D3C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Modele_presentation_civile</Template>
  <TotalTime>7317</TotalTime>
  <Words>616</Words>
  <Application>Microsoft Office PowerPoint</Application>
  <PresentationFormat>On-screen Show (4:3)</PresentationFormat>
  <Paragraphs>116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Grande</vt:lpstr>
      <vt:lpstr>Open Sans</vt:lpstr>
      <vt:lpstr>Open Sans Extrabold</vt:lpstr>
      <vt:lpstr>Wingdings</vt:lpstr>
      <vt:lpstr>Modele_presentation_civile</vt:lpstr>
      <vt:lpstr>S-101</vt:lpstr>
      <vt:lpstr>CURRENT Situation and goals</vt:lpstr>
      <vt:lpstr>Issues</vt:lpstr>
      <vt:lpstr>Ressources</vt:lpstr>
      <vt:lpstr>ConverterS testing</vt:lpstr>
      <vt:lpstr>Converters testS</vt:lpstr>
      <vt:lpstr>Use S-101 possibilities</vt:lpstr>
      <vt:lpstr>PowerPoint Presentation</vt:lpstr>
    </vt:vector>
  </TitlesOfParts>
  <Company>SHOM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Open sans extrabold 36 PTS</dc:title>
  <dc:creator>Helene Lecornu, DMI/COMM</dc:creator>
  <cp:lastModifiedBy>Erich Frey</cp:lastModifiedBy>
  <cp:revision>246</cp:revision>
  <dcterms:created xsi:type="dcterms:W3CDTF">2017-03-29T14:36:46Z</dcterms:created>
  <dcterms:modified xsi:type="dcterms:W3CDTF">2020-11-30T18:42:14Z</dcterms:modified>
</cp:coreProperties>
</file>