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6" r:id="rId3"/>
    <p:sldId id="287" r:id="rId4"/>
    <p:sldId id="282" r:id="rId5"/>
    <p:sldId id="270" r:id="rId6"/>
    <p:sldId id="272" r:id="rId7"/>
    <p:sldId id="278" r:id="rId8"/>
    <p:sldId id="279"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yn Ries" initials="KR" lastIdx="3" clrIdx="0">
    <p:extLst>
      <p:ext uri="{19B8F6BF-5375-455C-9EA6-DF929625EA0E}">
        <p15:presenceInfo xmlns:p15="http://schemas.microsoft.com/office/powerpoint/2012/main" userId="Kathryn Ri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94" d="100"/>
          <a:sy n="94" d="100"/>
        </p:scale>
        <p:origin x="66" y="1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5568"/>
    </p:cViewPr>
  </p:sorterViewPr>
  <p:notesViewPr>
    <p:cSldViewPr snapToGrid="0">
      <p:cViewPr>
        <p:scale>
          <a:sx n="120" d="100"/>
          <a:sy n="120" d="100"/>
        </p:scale>
        <p:origin x="3120" y="-12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Standards_organiza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ho-machc.org/documents/dr_doc.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302058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2146623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-HSSC report to be covered in the next presentation</a:t>
            </a:r>
          </a:p>
          <a:p>
            <a:endParaRPr lang="en-US" dirty="0" smtClean="0"/>
          </a:p>
          <a:p>
            <a:r>
              <a:rPr lang="en-US" dirty="0" smtClean="0"/>
              <a:t>-RHC Summary—notable, but not surprising</a:t>
            </a:r>
            <a:r>
              <a:rPr lang="en-US" baseline="0" dirty="0" smtClean="0"/>
              <a:t> is the impact of the pandemic on MS in the regional conferences and WG meetings and especially on the training activities.  Value of increased collaboration across RHCs and regional partnerships SB2030, NSDI and others was noted</a:t>
            </a:r>
            <a:endParaRPr lang="en-US" dirty="0" smtClean="0"/>
          </a:p>
          <a:p>
            <a:endParaRPr lang="en-US" dirty="0" smtClean="0"/>
          </a:p>
          <a:p>
            <a:r>
              <a:rPr lang="en-US" dirty="0" smtClean="0"/>
              <a:t>-CB:  Two important new proposals were presented</a:t>
            </a:r>
            <a:r>
              <a:rPr lang="en-US" baseline="0" dirty="0" smtClean="0"/>
              <a:t> and adopted not only at the IRCC, but subsequently at the A-2.   1) The </a:t>
            </a:r>
            <a:r>
              <a:rPr lang="en-US" baseline="0" dirty="0" err="1" smtClean="0"/>
              <a:t>RoK</a:t>
            </a:r>
            <a:r>
              <a:rPr lang="en-US" baseline="0" dirty="0" smtClean="0"/>
              <a:t> has generously offered to establish an e-learning Center in order to address some of the </a:t>
            </a:r>
            <a:r>
              <a:rPr lang="en-US" baseline="0" dirty="0" err="1" smtClean="0"/>
              <a:t>constaints</a:t>
            </a:r>
            <a:r>
              <a:rPr lang="en-US" baseline="0" dirty="0" smtClean="0"/>
              <a:t> imposed by the pandemic and also to optimize limited resources.   MS with experience in developing and providing e-learning content are invited to actively share their resources and experience.  A project team has been established to develop the framework for the new center  2) Canada presented their proposal designed to Empower Women in Hydrography, to address the large imbalance of the participation of Women in maritime domains such as Hydrography.    We will hear more about this important initiative under Agenda Item 5 on CB</a:t>
            </a:r>
          </a:p>
          <a:p>
            <a:pPr algn="l"/>
            <a:endParaRPr lang="en-US" baseline="0" dirty="0" smtClean="0"/>
          </a:p>
          <a:p>
            <a:pPr algn="l"/>
            <a:r>
              <a:rPr lang="en-US" baseline="0" dirty="0" smtClean="0"/>
              <a:t>-MSDI:  The group is working on </a:t>
            </a:r>
            <a:r>
              <a:rPr lang="en-US" dirty="0" smtClean="0"/>
              <a:t>better alignment and integration of its work with </a:t>
            </a:r>
            <a:r>
              <a:rPr lang="en-US" baseline="0" dirty="0" smtClean="0"/>
              <a:t>UN Integrated Geospatial Information Framework (I</a:t>
            </a:r>
            <a:r>
              <a:rPr lang="en-US" dirty="0" smtClean="0"/>
              <a:t>GIF--guides countries in the development and management of their geospatial information resources--),</a:t>
            </a:r>
            <a:r>
              <a:rPr lang="en-US" baseline="0" dirty="0" smtClean="0"/>
              <a:t> the </a:t>
            </a:r>
            <a:r>
              <a:rPr lang="en-US" b="0" i="0" dirty="0" smtClean="0">
                <a:solidFill>
                  <a:srgbClr val="202122"/>
                </a:solidFill>
                <a:effectLst/>
                <a:latin typeface="Arial" panose="020B0604020202020204" pitchFamily="34" charset="0"/>
              </a:rPr>
              <a:t>Open Geospatial Consortium (OGC-- an international voluntary consensus </a:t>
            </a:r>
            <a:r>
              <a:rPr lang="en-US" b="0" i="0" u="none" strike="noStrike" dirty="0" smtClean="0">
                <a:solidFill>
                  <a:srgbClr val="0B0080"/>
                </a:solidFill>
                <a:effectLst/>
                <a:latin typeface="Arial" panose="020B0604020202020204" pitchFamily="34" charset="0"/>
                <a:hlinkClick r:id="rId3" tooltip="Standards organization"/>
              </a:rPr>
              <a:t>standards organization</a:t>
            </a:r>
            <a:r>
              <a:rPr lang="en-US" b="0" i="0" dirty="0" smtClean="0">
                <a:solidFill>
                  <a:srgbClr val="202122"/>
                </a:solidFill>
                <a:effectLst/>
                <a:latin typeface="Arial" panose="020B0604020202020204" pitchFamily="34" charset="0"/>
              </a:rPr>
              <a:t>, </a:t>
            </a:r>
            <a:r>
              <a:rPr lang="en-US" dirty="0" smtClean="0"/>
              <a:t>other UN-GGIM structures/publications) and working with the UN</a:t>
            </a:r>
            <a:r>
              <a:rPr lang="en-US" baseline="0" dirty="0" smtClean="0"/>
              <a:t> Working Group on Marine Geospatial Information which strives to ensure that marine geospatial data is recognized as an equally important component to the land based data.  </a:t>
            </a:r>
            <a:r>
              <a:rPr lang="en-US" dirty="0" smtClean="0"/>
              <a:t>how</a:t>
            </a:r>
            <a:r>
              <a:rPr lang="en-US" baseline="0" dirty="0" smtClean="0"/>
              <a:t> MSDI can contribute to the UN Sustainable Development Goals.  The group is also focusing on data security and integrity. </a:t>
            </a:r>
            <a:r>
              <a:rPr lang="en-US" sz="1400" b="0" i="0" u="none" strike="noStrike" baseline="0" dirty="0" smtClean="0">
                <a:solidFill>
                  <a:srgbClr val="000000"/>
                </a:solidFill>
                <a:latin typeface="Arial" panose="020B0604020202020204" pitchFamily="34" charset="0"/>
              </a:rPr>
              <a:t> </a:t>
            </a:r>
          </a:p>
          <a:p>
            <a:pPr algn="l"/>
            <a:endParaRPr lang="en-US" sz="1400" b="0" i="0" u="none" strike="noStrike" baseline="0" dirty="0" smtClean="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CSB: The Chair emphasized the importance of </a:t>
            </a: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 </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raising the awareness of CSB within RHCs.  The Seabed 2030 project is funding CSB regional pilot programs and ours is one of the regions being considered as one of them.   The RHCs have all been asked to designate Seabed 2030 Coordinators (which we already have with Cecilia Guzman) but to expand that title and responsibility to include CSB coordination.   The MACHC has already begun to do advance Seabed 2030 and CSB activities through the pre-Conference Seabed 2030 webinar series and in the Strategy and work plan developed that will be presented later in the conference.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algn="l"/>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-SB 2030:  </a:t>
            </a:r>
            <a:r>
              <a:rPr lang="en-US" sz="1200" b="0" i="0" u="none" strike="noStrike" baseline="0" dirty="0" smtClean="0">
                <a:latin typeface="Arial" panose="020B0604020202020204" pitchFamily="34" charset="0"/>
              </a:rPr>
              <a:t>a collaborative project between the Nippon Foundation and GEBCO to inspire the complete mapping of the world’s ocean by 2030 and to compile all bathymetric data into the freely available GEBCO Ocean Map. </a:t>
            </a:r>
          </a:p>
          <a:p>
            <a:pPr algn="l"/>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algn="l"/>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-UN Decade on Ocean Science:  Already covered by IHO Director Luigi </a:t>
            </a:r>
            <a:r>
              <a:rPr kumimoji="0" lang="en-US" sz="12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mn-cs"/>
              </a:rPr>
              <a:t>Sinapi</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algn="l"/>
            <a:endParaRPr lang="en-US" sz="1400" b="0" i="0" u="none" strike="noStrike" baseline="0" dirty="0" smtClean="0">
              <a:solidFill>
                <a:srgbClr val="000000"/>
              </a:solidFill>
              <a:latin typeface="Arial" panose="020B0604020202020204" pitchFamily="34" charset="0"/>
            </a:endParaRPr>
          </a:p>
          <a:p>
            <a:pPr algn="l"/>
            <a:endParaRPr lang="en-US" sz="1400" b="0" i="0" u="none" strike="noStrike" baseline="0" dirty="0" smtClean="0">
              <a:solidFill>
                <a:srgbClr val="000000"/>
              </a:solidFill>
              <a:latin typeface="Arial" panose="020B0604020202020204" pitchFamily="34" charset="0"/>
            </a:endParaRPr>
          </a:p>
          <a:p>
            <a:pPr algn="l"/>
            <a:r>
              <a:rPr lang="en-US" sz="1400" b="0" i="0" u="none" strike="noStrike" baseline="0" dirty="0" smtClean="0">
                <a:solidFill>
                  <a:srgbClr val="000000"/>
                </a:solidFill>
                <a:latin typeface="Arial" panose="020B0604020202020204" pitchFamily="34" charset="0"/>
              </a:rPr>
              <a:t>-</a:t>
            </a:r>
            <a:endParaRPr lang="en-US" baseline="0"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14B252-8EFF-4387-B930-F07556521A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8975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366365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IRCC</a:t>
            </a:r>
            <a:r>
              <a:rPr lang="en-US" baseline="0" dirty="0" smtClean="0"/>
              <a:t> Action 12/4:  The MACHC Statutes are unaffected by the adoption at A-2 of Res 2/1997.  The only action MACHC needs to undertake is to replace Annex 1 of the Statutes   --  which actually is Res 2/1997.  In fact the template used for this year’s National Reports is the one provided in the amended Res 2/1997. </a:t>
            </a:r>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1530177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14B252-8EFF-4387-B930-F07556521A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028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14B252-8EFF-4387-B930-F07556521A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1866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14B252-8EFF-4387-B930-F07556521A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0685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MACHC has a very active Capacity Building program</a:t>
            </a:r>
            <a:r>
              <a:rPr lang="en-US" baseline="0" dirty="0" smtClean="0"/>
              <a:t> and the new CB plan for 2021-2023 has been developed with regional partners</a:t>
            </a:r>
            <a:r>
              <a:rPr lang="en-US" dirty="0" smtClean="0"/>
              <a:t>.  </a:t>
            </a:r>
          </a:p>
          <a:p>
            <a:pPr marL="228600" indent="-228600">
              <a:buFont typeface="+mj-lt"/>
              <a:buAutoNum type="arabicPeriod"/>
            </a:pPr>
            <a:r>
              <a:rPr lang="en-US" dirty="0" smtClean="0"/>
              <a:t>MACHC continues to encourage</a:t>
            </a:r>
            <a:r>
              <a:rPr lang="en-US" baseline="0" dirty="0" smtClean="0"/>
              <a:t> Associate Members to become </a:t>
            </a:r>
            <a:r>
              <a:rPr lang="en-US" dirty="0" smtClean="0"/>
              <a:t>Full</a:t>
            </a:r>
            <a:r>
              <a:rPr lang="en-US" baseline="0" dirty="0" smtClean="0"/>
              <a:t> IHO members—we welcomed Guyana just last year</a:t>
            </a:r>
          </a:p>
          <a:p>
            <a:pPr marL="228600" indent="-228600">
              <a:buFont typeface="+mj-lt"/>
              <a:buAutoNum type="arabicPeriod"/>
            </a:pPr>
            <a:r>
              <a:rPr lang="en-US" baseline="0" dirty="0" smtClean="0"/>
              <a:t>MACHC 21 is introducing this initiative now </a:t>
            </a:r>
          </a:p>
          <a:p>
            <a:pPr marL="228600" indent="-228600">
              <a:buFont typeface="+mj-lt"/>
              <a:buAutoNum type="arabicPeriod" startAt="3"/>
            </a:pPr>
            <a:r>
              <a:rPr lang="en-US" sz="1200" kern="1200" dirty="0" smtClean="0">
                <a:solidFill>
                  <a:schemeClr val="tx1"/>
                </a:solidFill>
                <a:effectLst/>
                <a:latin typeface="+mn-lt"/>
                <a:ea typeface="+mn-ea"/>
                <a:cs typeface="+mn-cs"/>
              </a:rPr>
              <a:t>MACHC Initiatives website provides information on senior and working level POCs for disaster response and complete </a:t>
            </a:r>
            <a:r>
              <a:rPr lang="en-US" sz="1200" u="sng" kern="1200" dirty="0" smtClean="0">
                <a:solidFill>
                  <a:schemeClr val="tx1"/>
                </a:solidFill>
                <a:effectLst/>
                <a:latin typeface="+mn-lt"/>
                <a:ea typeface="+mn-ea"/>
                <a:cs typeface="+mn-cs"/>
                <a:hlinkClick r:id="rId3"/>
              </a:rPr>
              <a:t>country/industry/regional disaster response capability and resource templates</a:t>
            </a:r>
            <a:r>
              <a:rPr lang="en-US" sz="1200" kern="1200" dirty="0" smtClean="0">
                <a:solidFill>
                  <a:schemeClr val="tx1"/>
                </a:solidFill>
                <a:effectLst/>
                <a:latin typeface="+mn-lt"/>
                <a:ea typeface="+mn-ea"/>
                <a:cs typeface="+mn-cs"/>
              </a:rPr>
              <a:t>.</a:t>
            </a:r>
          </a:p>
          <a:p>
            <a:pPr marL="228600" indent="-228600">
              <a:buFont typeface="+mj-lt"/>
              <a:buAutoNum type="arabicPeriod" startAt="3"/>
            </a:pPr>
            <a:r>
              <a:rPr lang="en-US" sz="1200" b="0" kern="1200" dirty="0" smtClean="0">
                <a:solidFill>
                  <a:schemeClr val="tx1"/>
                </a:solidFill>
                <a:effectLst/>
                <a:latin typeface="+mn-lt"/>
                <a:ea typeface="+mn-ea"/>
                <a:cs typeface="+mn-cs"/>
              </a:rPr>
              <a:t>MACHC MS engaged in addressing ENC overlap issues through</a:t>
            </a:r>
            <a:r>
              <a:rPr lang="en-US" sz="1200" b="0" kern="1200" baseline="0" dirty="0" smtClean="0">
                <a:solidFill>
                  <a:schemeClr val="tx1"/>
                </a:solidFill>
                <a:effectLst/>
                <a:latin typeface="+mn-lt"/>
                <a:ea typeface="+mn-ea"/>
                <a:cs typeface="+mn-cs"/>
              </a:rPr>
              <a:t> the MICC.</a:t>
            </a:r>
            <a:endParaRPr lang="en-US" b="0" dirty="0"/>
          </a:p>
        </p:txBody>
      </p:sp>
      <p:sp>
        <p:nvSpPr>
          <p:cNvPr id="4" name="Slide Number Placeholder 3"/>
          <p:cNvSpPr>
            <a:spLocks noGrp="1"/>
          </p:cNvSpPr>
          <p:nvPr>
            <p:ph type="sldNum" sz="quarter" idx="10"/>
          </p:nvPr>
        </p:nvSpPr>
        <p:spPr/>
        <p:txBody>
          <a:bodyPr/>
          <a:lstStyle/>
          <a:p>
            <a:fld id="{5C14B252-8EFF-4387-B930-F07556521AEC}" type="slidenum">
              <a:rPr lang="en-US" smtClean="0"/>
              <a:t>9</a:t>
            </a:fld>
            <a:endParaRPr lang="en-US"/>
          </a:p>
        </p:txBody>
      </p:sp>
    </p:spTree>
    <p:extLst>
      <p:ext uri="{BB962C8B-B14F-4D97-AF65-F5344CB8AC3E}">
        <p14:creationId xmlns:p14="http://schemas.microsoft.com/office/powerpoint/2010/main" val="26659730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1276" y="6036734"/>
            <a:ext cx="2121007" cy="84055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11/23/2020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11/23/2020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11/23/2020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11/23/2020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11/23/2020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11/23/2020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11/23/2020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11/23/2020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11/23/2020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11/23/2020</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iho.int/uploads/user/pubs/cb/c-55/c55.pdf" TargetMode="External"/><Relationship Id="rId5" Type="http://schemas.openxmlformats.org/officeDocument/2006/relationships/hyperlink" Target="https://iho.int/uploads/user/Services%20and%20Standards/HSSC/HSSC12/HSSC12_2020_05.4B_Future%20of%20the%20Paper%20Nautical%20Chart.pdf" TargetMode="External"/><Relationship Id="rId4" Type="http://schemas.openxmlformats.org/officeDocument/2006/relationships/hyperlink" Target="https://iho.int/uploads/user/pubs/standards/S-67/S-67%20Ed%201.0.0%20Mariners%20Guide%20to%20Accuracy%20of%20Depth%20Information%20in%20an%20ENC_EN.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s://www.iho-machc.org/documents/dr_doc.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68246" y="292788"/>
            <a:ext cx="9144000" cy="2967113"/>
          </a:xfrm>
        </p:spPr>
        <p:txBody>
          <a:bodyPr>
            <a:normAutofit/>
          </a:bodyPr>
          <a:lstStyle/>
          <a:p>
            <a:r>
              <a:rPr lang="en-US" sz="3100" b="1" dirty="0" smtClean="0">
                <a:latin typeface="+mn-lt"/>
              </a:rPr>
              <a:t>12</a:t>
            </a:r>
            <a:r>
              <a:rPr lang="en-US" sz="3100" b="1" baseline="30000" dirty="0" smtClean="0">
                <a:latin typeface="+mn-lt"/>
              </a:rPr>
              <a:t>th</a:t>
            </a:r>
            <a:r>
              <a:rPr lang="en-US" sz="3100" b="1" dirty="0" smtClean="0">
                <a:latin typeface="+mn-lt"/>
              </a:rPr>
              <a:t> MEETING </a:t>
            </a:r>
            <a:r>
              <a:rPr lang="en-US" sz="3100" b="1" dirty="0">
                <a:latin typeface="+mn-lt"/>
              </a:rPr>
              <a:t>OF THE IHO INTER-REGIONAL COORDINATION </a:t>
            </a:r>
            <a:r>
              <a:rPr lang="en-US" sz="3100" b="1" dirty="0" smtClean="0">
                <a:latin typeface="+mn-lt"/>
              </a:rPr>
              <a:t>COMMITTEE</a:t>
            </a:r>
            <a:r>
              <a:rPr lang="en-US" sz="4400" b="1" dirty="0"/>
              <a:t/>
            </a:r>
            <a:br>
              <a:rPr lang="en-US" sz="4400" b="1" dirty="0"/>
            </a:br>
            <a:r>
              <a:rPr lang="en-US" dirty="0"/>
              <a:t/>
            </a:r>
            <a:br>
              <a:rPr lang="en-US" dirty="0"/>
            </a:br>
            <a:r>
              <a:rPr lang="en-US" sz="2700" dirty="0"/>
              <a:t/>
            </a:r>
            <a:br>
              <a:rPr lang="en-US" sz="2700" dirty="0"/>
            </a:br>
            <a:endParaRPr lang="en-AU" sz="4400" dirty="0"/>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3" name="TextBox 2"/>
          <p:cNvSpPr txBox="1"/>
          <p:nvPr/>
        </p:nvSpPr>
        <p:spPr>
          <a:xfrm>
            <a:off x="3493095" y="6166891"/>
            <a:ext cx="5650347" cy="584775"/>
          </a:xfrm>
          <a:prstGeom prst="rect">
            <a:avLst/>
          </a:prstGeom>
          <a:noFill/>
        </p:spPr>
        <p:txBody>
          <a:bodyPr wrap="square" rtlCol="0">
            <a:spAutoFit/>
          </a:bodyPr>
          <a:lstStyle/>
          <a:p>
            <a:pPr algn="ctr"/>
            <a:r>
              <a:rPr lang="es-ES" sz="3200" b="1" dirty="0" smtClean="0"/>
              <a:t>VTC,  6-7 </a:t>
            </a:r>
            <a:r>
              <a:rPr lang="es-ES" sz="3200" b="1" dirty="0" err="1" smtClean="0"/>
              <a:t>October</a:t>
            </a:r>
            <a:r>
              <a:rPr lang="es-ES" sz="3200" b="1" dirty="0" smtClean="0"/>
              <a:t> 2020</a:t>
            </a:r>
            <a:endParaRPr lang="en-US" sz="32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6545" y="1381678"/>
            <a:ext cx="8607401" cy="46033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6740" y="372934"/>
            <a:ext cx="9144000" cy="882502"/>
          </a:xfrm>
        </p:spPr>
        <p:txBody>
          <a:bodyPr>
            <a:normAutofit/>
          </a:bodyPr>
          <a:lstStyle/>
          <a:p>
            <a:pPr algn="l"/>
            <a:r>
              <a:rPr lang="en-US" sz="4400" dirty="0">
                <a:solidFill>
                  <a:schemeClr val="bg2">
                    <a:lumMod val="50000"/>
                  </a:schemeClr>
                </a:solidFill>
              </a:rPr>
              <a:t>MACHC Representation</a:t>
            </a:r>
            <a:endParaRPr lang="en-AU" sz="4400" dirty="0">
              <a:solidFill>
                <a:schemeClr val="bg2">
                  <a:lumMod val="50000"/>
                </a:schemeClr>
              </a:solidFill>
            </a:endParaRPr>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3" name="TextBox 2">
            <a:extLst>
              <a:ext uri="{FF2B5EF4-FFF2-40B4-BE49-F238E27FC236}">
                <a16:creationId xmlns:a16="http://schemas.microsoft.com/office/drawing/2014/main" id="{CDFD00D4-4F0B-4BEE-B10B-30C5AE778F81}"/>
              </a:ext>
            </a:extLst>
          </p:cNvPr>
          <p:cNvSpPr txBox="1"/>
          <p:nvPr/>
        </p:nvSpPr>
        <p:spPr>
          <a:xfrm>
            <a:off x="675964" y="1255434"/>
            <a:ext cx="9945144" cy="4524315"/>
          </a:xfrm>
          <a:prstGeom prst="rect">
            <a:avLst/>
          </a:prstGeom>
          <a:noFill/>
        </p:spPr>
        <p:txBody>
          <a:bodyPr wrap="square" rtlCol="0">
            <a:spAutoFit/>
          </a:bodyPr>
          <a:lstStyle/>
          <a:p>
            <a:r>
              <a:rPr lang="en-US" sz="2400" b="1" dirty="0">
                <a:latin typeface="+mj-lt"/>
              </a:rPr>
              <a:t>IRCC Meeting:</a:t>
            </a:r>
          </a:p>
          <a:p>
            <a:pPr marL="742950" lvl="1" indent="-285750">
              <a:buFont typeface="Arial" panose="020B0604020202020204" pitchFamily="34" charset="0"/>
              <a:buChar char="•"/>
            </a:pPr>
            <a:r>
              <a:rPr lang="en-US" sz="2400" b="1" dirty="0">
                <a:latin typeface="+mj-lt"/>
              </a:rPr>
              <a:t>IRCC 11 was held </a:t>
            </a:r>
            <a:r>
              <a:rPr lang="en-US" sz="2400" b="1" dirty="0" smtClean="0">
                <a:latin typeface="+mj-lt"/>
              </a:rPr>
              <a:t>via VTC, on 6-7 October, 2020</a:t>
            </a:r>
          </a:p>
          <a:p>
            <a:pPr marL="742950" lvl="1" indent="-285750">
              <a:buFont typeface="Arial" panose="020B0604020202020204" pitchFamily="34" charset="0"/>
              <a:buChar char="•"/>
            </a:pPr>
            <a:r>
              <a:rPr lang="en-US" sz="2400" b="1" dirty="0" smtClean="0">
                <a:latin typeface="+mj-lt"/>
              </a:rPr>
              <a:t>IRCC 13 to be held in Monaco, 22-24 June 2021</a:t>
            </a:r>
            <a:endParaRPr lang="en-US" sz="2400" b="1" dirty="0">
              <a:latin typeface="+mj-lt"/>
            </a:endParaRPr>
          </a:p>
          <a:p>
            <a:endParaRPr lang="en-US" sz="2400" b="1" dirty="0">
              <a:latin typeface="+mj-lt"/>
            </a:endParaRPr>
          </a:p>
          <a:p>
            <a:r>
              <a:rPr lang="en-US" sz="2400" b="1" dirty="0">
                <a:latin typeface="+mj-lt"/>
              </a:rPr>
              <a:t>MACHC Representation</a:t>
            </a:r>
            <a:r>
              <a:rPr lang="en-US" sz="2400" b="1" dirty="0" smtClean="0">
                <a:latin typeface="+mj-lt"/>
              </a:rPr>
              <a:t>:  Chair (USA)</a:t>
            </a:r>
            <a:endParaRPr lang="en-US" sz="2400" b="1" dirty="0">
              <a:latin typeface="+mj-lt"/>
            </a:endParaRPr>
          </a:p>
          <a:p>
            <a:pPr lvl="1"/>
            <a:r>
              <a:rPr lang="en-US" sz="2400" b="1" dirty="0" smtClean="0">
                <a:latin typeface="+mj-lt"/>
              </a:rPr>
              <a:t>Other MACHC Member States attending included:</a:t>
            </a:r>
          </a:p>
          <a:p>
            <a:pPr marL="1200150" lvl="2" indent="-285750">
              <a:buFont typeface="Arial" panose="020B0604020202020204" pitchFamily="34" charset="0"/>
              <a:buChar char="•"/>
            </a:pPr>
            <a:r>
              <a:rPr lang="en-US" sz="2400" b="1" dirty="0" smtClean="0">
                <a:latin typeface="+mj-lt"/>
              </a:rPr>
              <a:t>Brazil</a:t>
            </a:r>
          </a:p>
          <a:p>
            <a:pPr marL="1200150" lvl="2" indent="-285750">
              <a:buFont typeface="Arial" panose="020B0604020202020204" pitchFamily="34" charset="0"/>
              <a:buChar char="•"/>
            </a:pPr>
            <a:r>
              <a:rPr lang="en-US" sz="2400" b="1" dirty="0" smtClean="0">
                <a:latin typeface="+mj-lt"/>
              </a:rPr>
              <a:t>France</a:t>
            </a:r>
          </a:p>
          <a:p>
            <a:pPr marL="1200150" lvl="2" indent="-285750">
              <a:buFont typeface="Arial" panose="020B0604020202020204" pitchFamily="34" charset="0"/>
              <a:buChar char="•"/>
            </a:pPr>
            <a:r>
              <a:rPr lang="en-US" sz="2400" b="1" dirty="0" smtClean="0">
                <a:latin typeface="+mj-lt"/>
              </a:rPr>
              <a:t>United Kingdom</a:t>
            </a:r>
          </a:p>
          <a:p>
            <a:pPr marL="1200150" lvl="2" indent="-285750">
              <a:buFont typeface="Arial" panose="020B0604020202020204" pitchFamily="34" charset="0"/>
              <a:buChar char="•"/>
            </a:pPr>
            <a:r>
              <a:rPr lang="en-US" sz="2400" b="1" dirty="0" smtClean="0">
                <a:latin typeface="+mj-lt"/>
              </a:rPr>
              <a:t>United States of America</a:t>
            </a:r>
          </a:p>
          <a:p>
            <a:pPr marL="1200150" lvl="2" indent="-285750">
              <a:buFont typeface="Arial" panose="020B0604020202020204" pitchFamily="34" charset="0"/>
              <a:buChar char="•"/>
            </a:pPr>
            <a:endParaRPr lang="en-US" sz="2400" b="1" dirty="0">
              <a:latin typeface="+mj-lt"/>
            </a:endParaRPr>
          </a:p>
          <a:p>
            <a:pPr marL="1200150" lvl="2" indent="-285750">
              <a:buFont typeface="Arial" panose="020B0604020202020204" pitchFamily="34" charset="0"/>
              <a:buChar char="•"/>
            </a:pPr>
            <a:r>
              <a:rPr lang="en-US" sz="2400" b="1" dirty="0" smtClean="0">
                <a:latin typeface="+mj-lt"/>
              </a:rPr>
              <a:t>MACHC Report to IRCC12 distributed via MACHC CL 06/2020</a:t>
            </a: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238182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ctrTitle"/>
          </p:nvPr>
        </p:nvSpPr>
        <p:spPr>
          <a:xfrm>
            <a:off x="1146740" y="372934"/>
            <a:ext cx="9144000" cy="882502"/>
          </a:xfrm>
        </p:spPr>
        <p:txBody>
          <a:bodyPr>
            <a:normAutofit/>
          </a:bodyPr>
          <a:lstStyle/>
          <a:p>
            <a:pPr algn="l"/>
            <a:r>
              <a:rPr lang="en-AU" sz="4400" dirty="0" smtClean="0">
                <a:solidFill>
                  <a:schemeClr val="bg2">
                    <a:lumMod val="50000"/>
                  </a:schemeClr>
                </a:solidFill>
              </a:rPr>
              <a:t>IRCC Agenda Highlights</a:t>
            </a:r>
            <a:endParaRPr lang="en-AU" sz="4400" dirty="0">
              <a:solidFill>
                <a:schemeClr val="bg2">
                  <a:lumMod val="50000"/>
                </a:schemeClr>
              </a:solidFill>
            </a:endParaRPr>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3" name="TextBox 2">
            <a:extLst>
              <a:ext uri="{FF2B5EF4-FFF2-40B4-BE49-F238E27FC236}">
                <a16:creationId xmlns:a16="http://schemas.microsoft.com/office/drawing/2014/main" id="{CDFD00D4-4F0B-4BEE-B10B-30C5AE778F81}"/>
              </a:ext>
            </a:extLst>
          </p:cNvPr>
          <p:cNvSpPr txBox="1"/>
          <p:nvPr/>
        </p:nvSpPr>
        <p:spPr>
          <a:xfrm>
            <a:off x="675964" y="1255434"/>
            <a:ext cx="11222122" cy="58785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smtClean="0">
                <a:ln>
                  <a:noFill/>
                </a:ln>
                <a:solidFill>
                  <a:prstClr val="black"/>
                </a:solidFill>
                <a:effectLst/>
                <a:uLnTx/>
                <a:uFillTx/>
                <a:latin typeface="Calibri Light"/>
              </a:rPr>
              <a:t>HSSC Report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1" dirty="0" smtClean="0">
                <a:solidFill>
                  <a:prstClr val="black"/>
                </a:solidFill>
                <a:latin typeface="Calibri Light"/>
              </a:rPr>
              <a:t>Summary of RHC reports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smtClean="0">
                <a:ln>
                  <a:noFill/>
                </a:ln>
                <a:solidFill>
                  <a:prstClr val="black"/>
                </a:solidFill>
                <a:effectLst/>
                <a:uLnTx/>
                <a:uFillTx/>
                <a:latin typeface="Calibri Light"/>
              </a:rPr>
              <a:t>Capacity</a:t>
            </a:r>
            <a:r>
              <a:rPr kumimoji="0" lang="en-US" sz="3200" b="1" i="0" u="none" strike="noStrike" kern="1200" cap="none" spc="0" normalizeH="0" noProof="0" dirty="0" smtClean="0">
                <a:ln>
                  <a:noFill/>
                </a:ln>
                <a:solidFill>
                  <a:prstClr val="black"/>
                </a:solidFill>
                <a:effectLst/>
                <a:uLnTx/>
                <a:uFillTx/>
                <a:latin typeface="Calibri Light"/>
              </a:rPr>
              <a:t> Building, IHO Education Requirements and E-learning</a:t>
            </a:r>
          </a:p>
          <a:p>
            <a:pPr marR="0" lvl="0" algn="l" defTabSz="914400" rtl="0" eaLnBrk="1" fontAlgn="auto" latinLnBrk="0" hangingPunct="1">
              <a:lnSpc>
                <a:spcPct val="100000"/>
              </a:lnSpc>
              <a:spcBef>
                <a:spcPts val="0"/>
              </a:spcBef>
              <a:spcAft>
                <a:spcPts val="0"/>
              </a:spcAft>
              <a:buClrTx/>
              <a:buSzTx/>
              <a:tabLst/>
              <a:defRPr/>
            </a:pPr>
            <a:r>
              <a:rPr lang="en-US" sz="3200" b="1" dirty="0" smtClean="0">
                <a:solidFill>
                  <a:prstClr val="black"/>
                </a:solidFill>
                <a:latin typeface="Calibri Light"/>
              </a:rPr>
              <a:t>      	-New E-learning Center proposed by the </a:t>
            </a:r>
            <a:r>
              <a:rPr lang="en-US" sz="3200" b="1" dirty="0" err="1" smtClean="0">
                <a:solidFill>
                  <a:prstClr val="black"/>
                </a:solidFill>
                <a:latin typeface="Calibri Light"/>
              </a:rPr>
              <a:t>RoK</a:t>
            </a:r>
            <a:endParaRPr lang="en-US" sz="3200" b="1" dirty="0" smtClean="0">
              <a:solidFill>
                <a:prstClr val="black"/>
              </a:solidFill>
              <a:latin typeface="Calibri Light"/>
            </a:endParaRPr>
          </a:p>
          <a:p>
            <a:pPr marR="0" lvl="0" algn="l" defTabSz="914400" rtl="0" eaLnBrk="1" fontAlgn="auto" latinLnBrk="0" hangingPunct="1">
              <a:lnSpc>
                <a:spcPct val="100000"/>
              </a:lnSpc>
              <a:spcBef>
                <a:spcPts val="0"/>
              </a:spcBef>
              <a:spcAft>
                <a:spcPts val="0"/>
              </a:spcAft>
              <a:buClrTx/>
              <a:buSzTx/>
              <a:tabLst/>
              <a:defRPr/>
            </a:pPr>
            <a:r>
              <a:rPr lang="en-US" sz="3200" b="1" dirty="0">
                <a:solidFill>
                  <a:prstClr val="black"/>
                </a:solidFill>
                <a:latin typeface="Calibri Light"/>
              </a:rPr>
              <a:t>	</a:t>
            </a:r>
            <a:r>
              <a:rPr lang="en-US" sz="3200" b="1" dirty="0" smtClean="0">
                <a:solidFill>
                  <a:prstClr val="black"/>
                </a:solidFill>
                <a:latin typeface="Calibri Light"/>
              </a:rPr>
              <a:t>-New Initiative for Empowering Women in Hydrography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1" dirty="0" smtClean="0">
                <a:solidFill>
                  <a:prstClr val="black"/>
                </a:solidFill>
                <a:latin typeface="Calibri Light"/>
              </a:rPr>
              <a:t>MSDI and GGIM Marine Spatial Data Working Group</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1" dirty="0" smtClean="0">
                <a:solidFill>
                  <a:prstClr val="black"/>
                </a:solidFill>
                <a:latin typeface="Calibri Light"/>
              </a:rPr>
              <a:t>Ocean Mapping Activities, including Crowd Source Bathymetry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1" dirty="0" smtClean="0">
                <a:solidFill>
                  <a:prstClr val="black"/>
                </a:solidFill>
                <a:latin typeface="Calibri Light"/>
              </a:rPr>
              <a:t>-Update on the Seabed 2030 Project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b="1" dirty="0" smtClean="0">
                <a:solidFill>
                  <a:prstClr val="black"/>
                </a:solidFill>
                <a:latin typeface="Calibri Light"/>
              </a:rPr>
              <a:t>-UN Decade on Ocean Science</a:t>
            </a:r>
          </a:p>
          <a:p>
            <a:pPr marR="0" lvl="0" algn="l" defTabSz="914400" rtl="0" eaLnBrk="1" fontAlgn="auto" latinLnBrk="0" hangingPunct="1">
              <a:lnSpc>
                <a:spcPct val="100000"/>
              </a:lnSpc>
              <a:spcBef>
                <a:spcPts val="0"/>
              </a:spcBef>
              <a:spcAft>
                <a:spcPts val="0"/>
              </a:spcAft>
              <a:buClrTx/>
              <a:buSzTx/>
              <a:tabLst/>
              <a:defRPr/>
            </a:pPr>
            <a:endParaRPr lang="en-US" sz="2400" b="1" dirty="0">
              <a:solidFill>
                <a:prstClr val="black"/>
              </a:solidFill>
              <a:latin typeface="Calibri Light"/>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1" i="0" u="none" strike="noStrike" kern="1200" cap="none" spc="0" normalizeH="0" noProof="0" dirty="0" smtClean="0">
              <a:ln>
                <a:noFill/>
              </a:ln>
              <a:solidFill>
                <a:prstClr val="black"/>
              </a:solidFill>
              <a:effectLst/>
              <a:uLnTx/>
              <a:uFillTx/>
              <a:latin typeface="Calibri Ligh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1" i="0" u="none" strike="noStrike" kern="1200" cap="none" spc="0" normalizeH="0" noProof="0" dirty="0" smtClean="0">
              <a:ln>
                <a:noFill/>
              </a:ln>
              <a:solidFill>
                <a:prstClr val="black"/>
              </a:solidFill>
              <a:effectLst/>
              <a:uLnTx/>
              <a:uFillTx/>
              <a:latin typeface="Calibri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25000" noProof="0" dirty="0" smtClean="0">
              <a:ln>
                <a:noFill/>
              </a:ln>
              <a:solidFill>
                <a:prstClr val="black"/>
              </a:solidFill>
              <a:effectLst/>
              <a:uLnTx/>
              <a:uFillTx/>
              <a:latin typeface="Calibri Light"/>
              <a:ea typeface="+mn-ea"/>
              <a:cs typeface="+mn-cs"/>
            </a:endParaRP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227819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42030" y="0"/>
            <a:ext cx="9144000" cy="1027064"/>
          </a:xfrm>
        </p:spPr>
        <p:txBody>
          <a:bodyPr>
            <a:normAutofit/>
          </a:bodyPr>
          <a:lstStyle/>
          <a:p>
            <a:r>
              <a:rPr lang="en-US" sz="4400" b="1" dirty="0">
                <a:solidFill>
                  <a:schemeClr val="bg2">
                    <a:lumMod val="50000"/>
                  </a:schemeClr>
                </a:solidFill>
              </a:rPr>
              <a:t>IRCC12 Actions assigned to RHCs</a:t>
            </a:r>
            <a:endParaRPr lang="en-AU" sz="3600" dirty="0">
              <a:solidFill>
                <a:schemeClr val="bg2">
                  <a:lumMod val="50000"/>
                </a:schemeClr>
              </a:solidFill>
            </a:endParaRPr>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01565911"/>
              </p:ext>
            </p:extLst>
          </p:nvPr>
        </p:nvGraphicFramePr>
        <p:xfrm>
          <a:off x="724618" y="1255937"/>
          <a:ext cx="10575984" cy="4600448"/>
        </p:xfrm>
        <a:graphic>
          <a:graphicData uri="http://schemas.openxmlformats.org/drawingml/2006/table">
            <a:tbl>
              <a:tblPr firstRow="1" firstCol="1" bandRow="1">
                <a:tableStyleId>{5C22544A-7EE6-4342-B048-85BDC9FD1C3A}</a:tableStyleId>
              </a:tblPr>
              <a:tblGrid>
                <a:gridCol w="5425850">
                  <a:extLst>
                    <a:ext uri="{9D8B030D-6E8A-4147-A177-3AD203B41FA5}">
                      <a16:colId xmlns:a16="http://schemas.microsoft.com/office/drawing/2014/main" val="40802939"/>
                    </a:ext>
                  </a:extLst>
                </a:gridCol>
                <a:gridCol w="992203">
                  <a:extLst>
                    <a:ext uri="{9D8B030D-6E8A-4147-A177-3AD203B41FA5}">
                      <a16:colId xmlns:a16="http://schemas.microsoft.com/office/drawing/2014/main" val="4215959419"/>
                    </a:ext>
                  </a:extLst>
                </a:gridCol>
                <a:gridCol w="4157931">
                  <a:extLst>
                    <a:ext uri="{9D8B030D-6E8A-4147-A177-3AD203B41FA5}">
                      <a16:colId xmlns:a16="http://schemas.microsoft.com/office/drawing/2014/main" val="3878109090"/>
                    </a:ext>
                  </a:extLst>
                </a:gridCol>
              </a:tblGrid>
              <a:tr h="329832">
                <a:tc gridSpan="3">
                  <a:txBody>
                    <a:bodyPr/>
                    <a:lstStyle/>
                    <a:p>
                      <a:pPr marL="0" marR="0" algn="ctr">
                        <a:lnSpc>
                          <a:spcPct val="115000"/>
                        </a:lnSpc>
                        <a:spcBef>
                          <a:spcPts val="0"/>
                        </a:spcBef>
                        <a:spcAft>
                          <a:spcPts val="1000"/>
                        </a:spcAft>
                      </a:pPr>
                      <a:r>
                        <a:rPr lang="nl-NL" sz="2400" dirty="0">
                          <a:effectLst/>
                        </a:rPr>
                        <a:t>IRCC 12 Actions assigned to </a:t>
                      </a:r>
                      <a:r>
                        <a:rPr lang="nl-NL" sz="2400" dirty="0" smtClean="0">
                          <a:effectLst/>
                        </a:rPr>
                        <a:t>RHCs</a:t>
                      </a:r>
                    </a:p>
                    <a:p>
                      <a:pPr marL="0" marR="0" algn="ctr">
                        <a:lnSpc>
                          <a:spcPct val="115000"/>
                        </a:lnSpc>
                        <a:spcBef>
                          <a:spcPts val="0"/>
                        </a:spcBef>
                        <a:spcAft>
                          <a:spcPts val="1000"/>
                        </a:spcAft>
                      </a:pPr>
                      <a:r>
                        <a:rPr lang="nl-NL" sz="2400" dirty="0" smtClean="0">
                          <a:effectLst/>
                          <a:latin typeface="Calibri" panose="020F0502020204030204" pitchFamily="34" charset="0"/>
                          <a:ea typeface="Times New Roman" panose="02020603050405020304" pitchFamily="18" charset="0"/>
                          <a:cs typeface="Times New Roman" panose="02020603050405020304" pitchFamily="18" charset="0"/>
                        </a:rPr>
                        <a:t>A total of 13 IRCC Actions asssigned to MACHC</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552314"/>
                  </a:ext>
                </a:extLst>
              </a:tr>
              <a:tr h="329832">
                <a:tc>
                  <a:txBody>
                    <a:bodyPr/>
                    <a:lstStyle/>
                    <a:p>
                      <a:pPr marL="0" marR="0" algn="ctr">
                        <a:lnSpc>
                          <a:spcPct val="115000"/>
                        </a:lnSpc>
                        <a:spcBef>
                          <a:spcPts val="0"/>
                        </a:spcBef>
                        <a:spcAft>
                          <a:spcPts val="1000"/>
                        </a:spcAft>
                      </a:pPr>
                      <a:r>
                        <a:rPr lang="nl-NL" sz="2000" dirty="0">
                          <a:effectLst/>
                        </a:rPr>
                        <a:t>Type or Focus  </a:t>
                      </a:r>
                      <a:r>
                        <a:rPr lang="nl-NL" sz="2000">
                          <a:effectLst/>
                        </a:rPr>
                        <a:t>of </a:t>
                      </a:r>
                      <a:r>
                        <a:rPr lang="nl-NL" sz="2000" smtClean="0">
                          <a:effectLst/>
                        </a:rPr>
                        <a:t>Actions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8887577"/>
                  </a:ext>
                </a:extLst>
              </a:tr>
              <a:tr h="680299">
                <a:tc>
                  <a:txBody>
                    <a:bodyPr/>
                    <a:lstStyle/>
                    <a:p>
                      <a:pPr marL="0" marR="0">
                        <a:lnSpc>
                          <a:spcPct val="115000"/>
                        </a:lnSpc>
                        <a:spcBef>
                          <a:spcPts val="0"/>
                        </a:spcBef>
                        <a:spcAft>
                          <a:spcPts val="1000"/>
                        </a:spcAft>
                      </a:pPr>
                      <a:r>
                        <a:rPr lang="nl-NL" sz="2000" dirty="0">
                          <a:effectLst/>
                        </a:rPr>
                        <a:t>IRCC Actions pertaining to Seabed </a:t>
                      </a:r>
                      <a:r>
                        <a:rPr lang="nl-NL" sz="2000" dirty="0" smtClean="0">
                          <a:effectLst/>
                        </a:rPr>
                        <a:t>2030/CSB</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nl-NL" sz="2000" dirty="0">
                          <a:effectLst/>
                        </a:rPr>
                        <a:t>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dirty="0">
                          <a:effectLst/>
                        </a:rPr>
                        <a:t>In progress via MACHC Seabed2030 </a:t>
                      </a:r>
                      <a:r>
                        <a:rPr lang="nl-NL" sz="2000" dirty="0" smtClean="0">
                          <a:effectLst/>
                        </a:rPr>
                        <a:t>Strategy (IRCC</a:t>
                      </a:r>
                      <a:r>
                        <a:rPr lang="nl-NL" sz="2000" baseline="0" dirty="0" smtClean="0">
                          <a:effectLst/>
                        </a:rPr>
                        <a:t> 12/13,14,16,17 and 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0361544"/>
                  </a:ext>
                </a:extLst>
              </a:tr>
              <a:tr h="680299">
                <a:tc>
                  <a:txBody>
                    <a:bodyPr/>
                    <a:lstStyle/>
                    <a:p>
                      <a:pPr marL="0" marR="0">
                        <a:lnSpc>
                          <a:spcPct val="115000"/>
                        </a:lnSpc>
                        <a:spcBef>
                          <a:spcPts val="0"/>
                        </a:spcBef>
                        <a:spcAft>
                          <a:spcPts val="1000"/>
                        </a:spcAft>
                      </a:pPr>
                      <a:r>
                        <a:rPr lang="nl-NL" sz="2000" dirty="0">
                          <a:effectLst/>
                        </a:rPr>
                        <a:t>IRCC Action pertaining to MMSDI</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nl-NL" sz="2000" dirty="0">
                          <a:effectLst/>
                        </a:rPr>
                        <a:t>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dirty="0">
                          <a:effectLst/>
                        </a:rPr>
                        <a:t>Addessed by MACHC MSDI </a:t>
                      </a:r>
                      <a:r>
                        <a:rPr lang="nl-NL" sz="2000" dirty="0" smtClean="0">
                          <a:effectLst/>
                        </a:rPr>
                        <a:t>WG</a:t>
                      </a:r>
                    </a:p>
                    <a:p>
                      <a:pPr marL="0" marR="0">
                        <a:lnSpc>
                          <a:spcPct val="115000"/>
                        </a:lnSpc>
                        <a:spcBef>
                          <a:spcPts val="0"/>
                        </a:spcBef>
                        <a:spcAft>
                          <a:spcPts val="1000"/>
                        </a:spcAft>
                      </a:pPr>
                      <a:r>
                        <a:rPr lang="nl-NL" sz="2000" dirty="0" smtClean="0">
                          <a:effectLst/>
                          <a:latin typeface="Calibri" panose="020F0502020204030204" pitchFamily="34" charset="0"/>
                          <a:ea typeface="Times New Roman" panose="02020603050405020304" pitchFamily="18" charset="0"/>
                          <a:cs typeface="Times New Roman" panose="02020603050405020304" pitchFamily="18" charset="0"/>
                        </a:rPr>
                        <a:t>(IRCC12/11)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3663200"/>
                  </a:ext>
                </a:extLst>
              </a:tr>
              <a:tr h="680299">
                <a:tc>
                  <a:txBody>
                    <a:bodyPr/>
                    <a:lstStyle/>
                    <a:p>
                      <a:pPr marL="0" marR="0">
                        <a:lnSpc>
                          <a:spcPct val="115000"/>
                        </a:lnSpc>
                        <a:spcBef>
                          <a:spcPts val="0"/>
                        </a:spcBef>
                        <a:spcAft>
                          <a:spcPts val="1000"/>
                        </a:spcAft>
                      </a:pPr>
                      <a:r>
                        <a:rPr lang="nl-NL" sz="2000" dirty="0">
                          <a:effectLst/>
                        </a:rPr>
                        <a:t>Actions </a:t>
                      </a:r>
                      <a:r>
                        <a:rPr lang="nl-NL" sz="2000" dirty="0" smtClean="0">
                          <a:effectLst/>
                        </a:rPr>
                        <a:t>already </a:t>
                      </a:r>
                      <a:r>
                        <a:rPr lang="nl-NL" sz="2000" dirty="0">
                          <a:effectLst/>
                        </a:rPr>
                        <a:t>completed or already a MACHC Continuous Action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nl-NL" sz="2000" dirty="0">
                          <a:effectLst/>
                        </a:rPr>
                        <a:t>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dirty="0">
                          <a:effectLst/>
                        </a:rPr>
                        <a:t>One already done (CSB and Seabed 2030</a:t>
                      </a:r>
                      <a:r>
                        <a:rPr lang="nl-NL" sz="2000" dirty="0" smtClean="0">
                          <a:effectLst/>
                        </a:rPr>
                        <a:t>) (IRCC12/3, 12, 19)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9183462"/>
                  </a:ext>
                </a:extLst>
              </a:tr>
              <a:tr h="680299">
                <a:tc>
                  <a:txBody>
                    <a:bodyPr/>
                    <a:lstStyle/>
                    <a:p>
                      <a:pPr marL="0" marR="0">
                        <a:lnSpc>
                          <a:spcPct val="115000"/>
                        </a:lnSpc>
                        <a:spcBef>
                          <a:spcPts val="0"/>
                        </a:spcBef>
                        <a:spcAft>
                          <a:spcPts val="1000"/>
                        </a:spcAft>
                      </a:pPr>
                      <a:r>
                        <a:rPr lang="nl-NL" sz="2000" dirty="0">
                          <a:effectLst/>
                        </a:rPr>
                        <a:t>Proposed new MACHC Actions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nl-NL" sz="2000" dirty="0">
                          <a:effectLst/>
                        </a:rPr>
                        <a:t>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dirty="0">
                          <a:effectLst/>
                        </a:rPr>
                        <a:t>To be added to the MACHC21 Action </a:t>
                      </a:r>
                      <a:r>
                        <a:rPr lang="nl-NL" sz="2000" dirty="0" smtClean="0">
                          <a:effectLst/>
                        </a:rPr>
                        <a:t>List (IRCC 12/1, 2, 4 and 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8728589"/>
                  </a:ext>
                </a:extLst>
              </a:tr>
              <a:tr h="329832">
                <a:tc>
                  <a:txBody>
                    <a:bodyPr/>
                    <a:lstStyle/>
                    <a:p>
                      <a:pPr marL="0" marR="0">
                        <a:lnSpc>
                          <a:spcPct val="115000"/>
                        </a:lnSpc>
                        <a:spcBef>
                          <a:spcPts val="0"/>
                        </a:spcBef>
                        <a:spcAft>
                          <a:spcPts val="1000"/>
                        </a:spcAft>
                      </a:pPr>
                      <a:r>
                        <a:rPr lang="nl-NL" sz="2000">
                          <a:effectLst/>
                        </a:rPr>
                        <a:t>Totals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nl-NL" sz="2000" dirty="0">
                          <a:effectLst/>
                        </a:rPr>
                        <a:t>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nl-NL"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1531249"/>
                  </a:ext>
                </a:extLst>
              </a:tr>
            </a:tbl>
          </a:graphicData>
        </a:graphic>
      </p:graphicFrame>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69849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198" y="106714"/>
            <a:ext cx="9144000" cy="882502"/>
          </a:xfrm>
        </p:spPr>
        <p:txBody>
          <a:bodyPr>
            <a:normAutofit/>
          </a:bodyPr>
          <a:lstStyle/>
          <a:p>
            <a:r>
              <a:rPr lang="en-US" sz="4400" b="1" dirty="0" smtClean="0">
                <a:solidFill>
                  <a:schemeClr val="bg2">
                    <a:lumMod val="50000"/>
                  </a:schemeClr>
                </a:solidFill>
              </a:rPr>
              <a:t>IRCC12 </a:t>
            </a:r>
            <a:r>
              <a:rPr lang="en-US" sz="4400" b="1" dirty="0">
                <a:solidFill>
                  <a:schemeClr val="bg2">
                    <a:lumMod val="50000"/>
                  </a:schemeClr>
                </a:solidFill>
              </a:rPr>
              <a:t>Actions assigned to RHCs</a:t>
            </a:r>
            <a:r>
              <a:rPr lang="en-US" sz="4400" dirty="0"/>
              <a:t/>
            </a:r>
            <a:br>
              <a:rPr lang="en-US" sz="4400" dirty="0"/>
            </a:br>
            <a:endParaRPr lang="en-AU" sz="1300" dirty="0"/>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8" name="Content Placeholder 2">
            <a:extLst>
              <a:ext uri="{FF2B5EF4-FFF2-40B4-BE49-F238E27FC236}">
                <a16:creationId xmlns:a16="http://schemas.microsoft.com/office/drawing/2014/main" id="{0765DC97-4EE7-4047-9500-82C49ED64914}"/>
              </a:ext>
            </a:extLst>
          </p:cNvPr>
          <p:cNvSpPr txBox="1">
            <a:spLocks/>
          </p:cNvSpPr>
          <p:nvPr/>
        </p:nvSpPr>
        <p:spPr>
          <a:xfrm>
            <a:off x="838200" y="1174899"/>
            <a:ext cx="9143999" cy="4853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graphicFrame>
        <p:nvGraphicFramePr>
          <p:cNvPr id="3" name="Table 2">
            <a:extLst>
              <a:ext uri="{FF2B5EF4-FFF2-40B4-BE49-F238E27FC236}">
                <a16:creationId xmlns:a16="http://schemas.microsoft.com/office/drawing/2014/main" id="{621E875A-E8A4-4EDA-902E-0F0E8EB5D748}"/>
              </a:ext>
            </a:extLst>
          </p:cNvPr>
          <p:cNvGraphicFramePr>
            <a:graphicFrameLocks noGrp="1"/>
          </p:cNvGraphicFramePr>
          <p:nvPr>
            <p:extLst>
              <p:ext uri="{D42A27DB-BD31-4B8C-83A1-F6EECF244321}">
                <p14:modId xmlns:p14="http://schemas.microsoft.com/office/powerpoint/2010/main" val="94732032"/>
              </p:ext>
            </p:extLst>
          </p:nvPr>
        </p:nvGraphicFramePr>
        <p:xfrm>
          <a:off x="268222" y="988314"/>
          <a:ext cx="11708293" cy="4984814"/>
        </p:xfrm>
        <a:graphic>
          <a:graphicData uri="http://schemas.openxmlformats.org/drawingml/2006/table">
            <a:tbl>
              <a:tblPr firstRow="1" firstCol="1" bandRow="1">
                <a:tableStyleId>{5C22544A-7EE6-4342-B048-85BDC9FD1C3A}</a:tableStyleId>
              </a:tblPr>
              <a:tblGrid>
                <a:gridCol w="1139636">
                  <a:extLst>
                    <a:ext uri="{9D8B030D-6E8A-4147-A177-3AD203B41FA5}">
                      <a16:colId xmlns:a16="http://schemas.microsoft.com/office/drawing/2014/main" val="2626469328"/>
                    </a:ext>
                  </a:extLst>
                </a:gridCol>
                <a:gridCol w="5972685">
                  <a:extLst>
                    <a:ext uri="{9D8B030D-6E8A-4147-A177-3AD203B41FA5}">
                      <a16:colId xmlns:a16="http://schemas.microsoft.com/office/drawing/2014/main" val="4006416059"/>
                    </a:ext>
                  </a:extLst>
                </a:gridCol>
                <a:gridCol w="1497331">
                  <a:extLst>
                    <a:ext uri="{9D8B030D-6E8A-4147-A177-3AD203B41FA5}">
                      <a16:colId xmlns:a16="http://schemas.microsoft.com/office/drawing/2014/main" val="869943625"/>
                    </a:ext>
                  </a:extLst>
                </a:gridCol>
                <a:gridCol w="1048960">
                  <a:extLst>
                    <a:ext uri="{9D8B030D-6E8A-4147-A177-3AD203B41FA5}">
                      <a16:colId xmlns:a16="http://schemas.microsoft.com/office/drawing/2014/main" val="3760565516"/>
                    </a:ext>
                  </a:extLst>
                </a:gridCol>
                <a:gridCol w="2049681">
                  <a:extLst>
                    <a:ext uri="{9D8B030D-6E8A-4147-A177-3AD203B41FA5}">
                      <a16:colId xmlns:a16="http://schemas.microsoft.com/office/drawing/2014/main" val="972996870"/>
                    </a:ext>
                  </a:extLst>
                </a:gridCol>
              </a:tblGrid>
              <a:tr h="478293">
                <a:tc>
                  <a:txBody>
                    <a:bodyPr/>
                    <a:lstStyle/>
                    <a:p>
                      <a:pPr marL="0" marR="0" algn="ctr">
                        <a:lnSpc>
                          <a:spcPct val="115000"/>
                        </a:lnSpc>
                        <a:spcBef>
                          <a:spcPts val="0"/>
                        </a:spcBef>
                        <a:spcAft>
                          <a:spcPts val="0"/>
                        </a:spcAft>
                      </a:pPr>
                      <a:r>
                        <a:rPr lang="en-US" sz="1500" dirty="0">
                          <a:effectLst/>
                        </a:rPr>
                        <a:t>Reference</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500" dirty="0">
                          <a:effectLst/>
                        </a:rPr>
                        <a:t>Action</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500">
                          <a:effectLst/>
                        </a:rPr>
                        <a:t>Responsible party</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500">
                          <a:effectLst/>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500">
                          <a:effectLst/>
                        </a:rPr>
                        <a:t>Status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8443294"/>
                  </a:ext>
                </a:extLst>
              </a:tr>
              <a:tr h="1145002">
                <a:tc>
                  <a:txBody>
                    <a:bodyPr/>
                    <a:lstStyle/>
                    <a:p>
                      <a:pPr marL="0" marR="0">
                        <a:lnSpc>
                          <a:spcPct val="115000"/>
                        </a:lnSpc>
                        <a:spcBef>
                          <a:spcPts val="0"/>
                        </a:spcBef>
                        <a:spcAft>
                          <a:spcPts val="0"/>
                        </a:spcAft>
                      </a:pPr>
                      <a:r>
                        <a:rPr lang="en-US" sz="1800" dirty="0">
                          <a:effectLst/>
                        </a:rPr>
                        <a:t>IRCC </a:t>
                      </a:r>
                      <a:r>
                        <a:rPr lang="en-US" sz="1800" dirty="0" smtClean="0">
                          <a:effectLst/>
                        </a:rPr>
                        <a:t>12/1</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RHC to Instruct MS in the divulgation of publication of </a:t>
                      </a:r>
                      <a:r>
                        <a:rPr lang="en-US" sz="2000" u="sng" kern="1200" dirty="0" smtClean="0">
                          <a:solidFill>
                            <a:schemeClr val="dk1"/>
                          </a:solidFill>
                          <a:effectLst/>
                          <a:latin typeface="+mn-lt"/>
                          <a:ea typeface="+mn-ea"/>
                          <a:cs typeface="+mn-cs"/>
                          <a:hlinkClick r:id="rId4"/>
                        </a:rPr>
                        <a:t>S-67 Mariners’ Guide to Accuracy of Depth Information in Electronic Navigational Charts (ENC)</a:t>
                      </a:r>
                      <a:r>
                        <a:rPr lang="en-US" sz="2000" kern="1200" dirty="0" smtClean="0">
                          <a:solidFill>
                            <a:schemeClr val="dk1"/>
                          </a:solidFill>
                          <a:effectLst/>
                          <a:latin typeface="+mn-lt"/>
                          <a:ea typeface="+mn-ea"/>
                          <a:cs typeface="+mn-cs"/>
                        </a:rPr>
                        <a:t> to the Marine Institutions and Education Schools.</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MACHC Chair</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rPr>
                        <a:t>IRCC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Will be new MACHC21 Action</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4989493"/>
                  </a:ext>
                </a:extLst>
              </a:tr>
              <a:tr h="854483">
                <a:tc>
                  <a:txBody>
                    <a:bodyPr/>
                    <a:lstStyle/>
                    <a:p>
                      <a:pPr marL="0" marR="0">
                        <a:lnSpc>
                          <a:spcPct val="115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Times New Roman" panose="02020603050405020304" pitchFamily="18" charset="0"/>
                        </a:rPr>
                        <a:t>IRCC 12/2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Member States to review the paper on the </a:t>
                      </a:r>
                      <a:r>
                        <a:rPr lang="en-US" sz="2000" u="sng" kern="1200" dirty="0" smtClean="0">
                          <a:solidFill>
                            <a:schemeClr val="dk1"/>
                          </a:solidFill>
                          <a:effectLst/>
                          <a:latin typeface="+mn-lt"/>
                          <a:ea typeface="+mn-ea"/>
                          <a:cs typeface="+mn-cs"/>
                          <a:hlinkClick r:id="rId5"/>
                        </a:rPr>
                        <a:t>Future of paper Charts</a:t>
                      </a:r>
                      <a:r>
                        <a:rPr lang="en-US" sz="2000" kern="1200" dirty="0" smtClean="0">
                          <a:solidFill>
                            <a:schemeClr val="dk1"/>
                          </a:solidFill>
                          <a:effectLst/>
                          <a:latin typeface="+mn-lt"/>
                          <a:ea typeface="+mn-ea"/>
                          <a:cs typeface="+mn-cs"/>
                        </a:rPr>
                        <a:t> and provide feedback on it.</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MACHC Member States</a:t>
                      </a:r>
                    </a:p>
                  </a:txBody>
                  <a:tcPr marL="68580" marR="68580" marT="0" marB="0"/>
                </a:tc>
                <a:tc>
                  <a:txBody>
                    <a:bodyPr/>
                    <a:lstStyle/>
                    <a:p>
                      <a:pPr marL="0" marR="0">
                        <a:lnSpc>
                          <a:spcPct val="115000"/>
                        </a:lnSpc>
                        <a:spcBef>
                          <a:spcPts val="0"/>
                        </a:spcBef>
                        <a:spcAft>
                          <a:spcPts val="0"/>
                        </a:spcAft>
                      </a:pPr>
                      <a:r>
                        <a:rPr lang="en-US"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IRCC 13</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Will be new MACHC21 Action</a:t>
                      </a:r>
                      <a:endParaRPr lang="en-US" sz="2000" b="1"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2000"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3134646"/>
                  </a:ext>
                </a:extLst>
              </a:tr>
              <a:tr h="985873">
                <a:tc>
                  <a:txBody>
                    <a:bodyPr/>
                    <a:lstStyle/>
                    <a:p>
                      <a:pPr marL="0" marR="0">
                        <a:lnSpc>
                          <a:spcPct val="115000"/>
                        </a:lnSpc>
                        <a:spcBef>
                          <a:spcPts val="0"/>
                        </a:spcBef>
                        <a:spcAft>
                          <a:spcPts val="0"/>
                        </a:spcAft>
                      </a:pPr>
                      <a:r>
                        <a:rPr lang="en-US" sz="1800" dirty="0" smtClean="0">
                          <a:effectLst/>
                        </a:rPr>
                        <a:t>IRCC 12/3</a:t>
                      </a:r>
                    </a:p>
                    <a:p>
                      <a:pPr marL="0" marR="0">
                        <a:lnSpc>
                          <a:spcPct val="115000"/>
                        </a:lnSpc>
                        <a:spcBef>
                          <a:spcPts val="0"/>
                        </a:spcBef>
                        <a:spcAft>
                          <a:spcPts val="0"/>
                        </a:spcAft>
                      </a:pPr>
                      <a:r>
                        <a:rPr lang="en-US" sz="1800" b="1" kern="1200" dirty="0" smtClean="0">
                          <a:solidFill>
                            <a:schemeClr val="lt1"/>
                          </a:solidFill>
                          <a:effectLst/>
                          <a:latin typeface="+mn-lt"/>
                          <a:ea typeface="+mn-ea"/>
                          <a:cs typeface="+mn-cs"/>
                        </a:rPr>
                        <a:t>MACHC (</a:t>
                      </a:r>
                      <a:r>
                        <a:rPr lang="en-GB" sz="1800" b="1" kern="1200" dirty="0" smtClean="0">
                          <a:solidFill>
                            <a:schemeClr val="lt1"/>
                          </a:solidFill>
                          <a:effectLst/>
                          <a:latin typeface="+mn-lt"/>
                          <a:ea typeface="+mn-ea"/>
                          <a:cs typeface="+mn-cs"/>
                        </a:rPr>
                        <a:t>17.2.1.4)</a:t>
                      </a:r>
                      <a:endParaRPr lang="en-US" sz="1800" dirty="0">
                        <a:effectLst/>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Member States strongly encouraged to continue updating </a:t>
                      </a:r>
                      <a:r>
                        <a:rPr lang="en-US" sz="2000" u="sng" kern="1200" dirty="0" smtClean="0">
                          <a:solidFill>
                            <a:schemeClr val="dk1"/>
                          </a:solidFill>
                          <a:effectLst/>
                          <a:latin typeface="+mn-lt"/>
                          <a:ea typeface="+mn-ea"/>
                          <a:cs typeface="+mn-cs"/>
                          <a:hlinkClick r:id="rId6"/>
                        </a:rPr>
                        <a:t>C-55</a:t>
                      </a:r>
                      <a:r>
                        <a:rPr lang="en-US" sz="2000" kern="1200" dirty="0" smtClean="0">
                          <a:solidFill>
                            <a:schemeClr val="dk1"/>
                          </a:solidFill>
                          <a:effectLst/>
                          <a:latin typeface="+mn-lt"/>
                          <a:ea typeface="+mn-ea"/>
                          <a:cs typeface="+mn-cs"/>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MACHC Member States</a:t>
                      </a:r>
                    </a:p>
                  </a:txBody>
                  <a:tcPr marL="68580" marR="68580" marT="0" marB="0"/>
                </a:tc>
                <a:tc>
                  <a:txBody>
                    <a:bodyPr/>
                    <a:lstStyle/>
                    <a:p>
                      <a:pPr marL="0" marR="0">
                        <a:lnSpc>
                          <a:spcPct val="115000"/>
                        </a:lnSpc>
                        <a:spcBef>
                          <a:spcPts val="0"/>
                        </a:spcBef>
                        <a:spcAft>
                          <a:spcPts val="0"/>
                        </a:spcAft>
                      </a:pPr>
                      <a:r>
                        <a:rPr lang="en-US" sz="2000" dirty="0">
                          <a:effectLst/>
                        </a:rPr>
                        <a:t>IRCC </a:t>
                      </a:r>
                      <a:r>
                        <a:rPr lang="en-US" sz="2000" dirty="0" smtClean="0">
                          <a:effectLst/>
                        </a:rPr>
                        <a:t>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Continuous MACHC Action </a:t>
                      </a:r>
                      <a:r>
                        <a:rPr lang="en-GB" sz="2000" kern="1200" dirty="0" smtClean="0">
                          <a:solidFill>
                            <a:schemeClr val="dk1"/>
                          </a:solidFill>
                          <a:effectLst/>
                          <a:latin typeface="+mn-lt"/>
                          <a:ea typeface="+mn-ea"/>
                          <a:cs typeface="+mn-cs"/>
                        </a:rPr>
                        <a:t>17.2.1.4</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9139820"/>
                  </a:ext>
                </a:extLst>
              </a:tr>
              <a:tr h="98587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rPr>
                        <a:t>IRCC 12/4</a:t>
                      </a:r>
                    </a:p>
                    <a:p>
                      <a:pPr marL="0" marR="0">
                        <a:lnSpc>
                          <a:spcPct val="115000"/>
                        </a:lnSpc>
                        <a:spcBef>
                          <a:spcPts val="0"/>
                        </a:spcBef>
                        <a:spcAft>
                          <a:spcPts val="0"/>
                        </a:spcAft>
                      </a:pPr>
                      <a:endParaRPr lang="en-US" sz="1800" dirty="0">
                        <a:effectLst/>
                      </a:endParaRPr>
                    </a:p>
                  </a:txBody>
                  <a:tcPr marL="68580" marR="68580" marT="0" marB="0"/>
                </a:tc>
                <a:tc>
                  <a:txBody>
                    <a:bodyPr/>
                    <a:lstStyle/>
                    <a:p>
                      <a:r>
                        <a:rPr lang="en-US" sz="2000" kern="1200" dirty="0" smtClean="0">
                          <a:solidFill>
                            <a:schemeClr val="dk1"/>
                          </a:solidFill>
                          <a:effectLst/>
                          <a:latin typeface="+mn-lt"/>
                          <a:ea typeface="+mn-ea"/>
                          <a:cs typeface="+mn-cs"/>
                        </a:rPr>
                        <a:t>RHC to implement the IHO Resolution 2/1997 as amended by A-2 .</a:t>
                      </a: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MACHC Chair</a:t>
                      </a:r>
                      <a:endParaRPr lang="en-US"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IRCC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kern="1200" smtClean="0">
                          <a:solidFill>
                            <a:schemeClr val="tx1"/>
                          </a:solidFill>
                          <a:effectLst/>
                          <a:latin typeface="+mn-lt"/>
                          <a:ea typeface="+mn-ea"/>
                          <a:cs typeface="+mn-cs"/>
                        </a:rPr>
                        <a:t>Partly</a:t>
                      </a:r>
                      <a:r>
                        <a:rPr lang="en-US" sz="2000" b="0" kern="1200" baseline="0" smtClean="0">
                          <a:solidFill>
                            <a:schemeClr val="tx1"/>
                          </a:solidFill>
                          <a:effectLst/>
                          <a:latin typeface="+mn-lt"/>
                          <a:ea typeface="+mn-ea"/>
                          <a:cs typeface="+mn-cs"/>
                        </a:rPr>
                        <a:t> </a:t>
                      </a:r>
                      <a:r>
                        <a:rPr lang="en-US" sz="2000" b="0" kern="1200" smtClean="0">
                          <a:solidFill>
                            <a:schemeClr val="tx1"/>
                          </a:solidFill>
                          <a:effectLst/>
                          <a:latin typeface="+mn-lt"/>
                          <a:ea typeface="+mn-ea"/>
                          <a:cs typeface="+mn-cs"/>
                        </a:rPr>
                        <a:t>implemented </a:t>
                      </a:r>
                      <a:r>
                        <a:rPr lang="en-US" sz="2000" b="0" kern="1200" dirty="0" smtClean="0">
                          <a:solidFill>
                            <a:schemeClr val="tx1"/>
                          </a:solidFill>
                          <a:effectLst/>
                          <a:latin typeface="+mn-lt"/>
                          <a:ea typeface="+mn-ea"/>
                          <a:cs typeface="+mn-cs"/>
                        </a:rPr>
                        <a:t>by MACHC </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8183676"/>
                  </a:ext>
                </a:extLst>
              </a:tr>
            </a:tbl>
          </a:graphicData>
        </a:graphic>
      </p:graphicFrame>
      <p:sp>
        <p:nvSpPr>
          <p:cNvPr id="4" name="Rectangle 1">
            <a:extLst>
              <a:ext uri="{FF2B5EF4-FFF2-40B4-BE49-F238E27FC236}">
                <a16:creationId xmlns:a16="http://schemas.microsoft.com/office/drawing/2014/main" id="{1762E7DF-7C74-441D-8C0F-26498D1573C0}"/>
              </a:ext>
            </a:extLst>
          </p:cNvPr>
          <p:cNvSpPr>
            <a:spLocks noChangeArrowheads="1"/>
          </p:cNvSpPr>
          <p:nvPr/>
        </p:nvSpPr>
        <p:spPr bwMode="auto">
          <a:xfrm>
            <a:off x="1627188" y="2689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a:blip r:embed="rId7"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255081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ctrTitle"/>
          </p:nvPr>
        </p:nvSpPr>
        <p:spPr>
          <a:xfrm>
            <a:off x="1396409" y="292396"/>
            <a:ext cx="9144000" cy="882502"/>
          </a:xfrm>
        </p:spPr>
        <p:txBody>
          <a:bodyPr>
            <a:normAutofit/>
          </a:bodyPr>
          <a:lstStyle/>
          <a:p>
            <a:pPr algn="l"/>
            <a:r>
              <a:rPr lang="en-US" sz="4400" b="1" dirty="0" smtClean="0">
                <a:solidFill>
                  <a:schemeClr val="bg2">
                    <a:lumMod val="50000"/>
                  </a:schemeClr>
                </a:solidFill>
              </a:rPr>
              <a:t>IRCC12 </a:t>
            </a:r>
            <a:r>
              <a:rPr lang="en-US" sz="4400" b="1" dirty="0">
                <a:solidFill>
                  <a:schemeClr val="bg2">
                    <a:lumMod val="50000"/>
                  </a:schemeClr>
                </a:solidFill>
              </a:rPr>
              <a:t>Actions assigned to </a:t>
            </a:r>
            <a:r>
              <a:rPr lang="en-US" sz="4400" b="1" dirty="0" smtClean="0">
                <a:solidFill>
                  <a:schemeClr val="bg2">
                    <a:lumMod val="50000"/>
                  </a:schemeClr>
                </a:solidFill>
              </a:rPr>
              <a:t>RHCs </a:t>
            </a:r>
            <a:r>
              <a:rPr lang="en-US" sz="3600" b="1" dirty="0" smtClean="0">
                <a:solidFill>
                  <a:schemeClr val="bg2">
                    <a:lumMod val="50000"/>
                  </a:schemeClr>
                </a:solidFill>
              </a:rPr>
              <a:t>(cont’d)</a:t>
            </a:r>
            <a:r>
              <a:rPr lang="en-US" sz="4400" dirty="0"/>
              <a:t/>
            </a:r>
            <a:br>
              <a:rPr lang="en-US" sz="4400" dirty="0"/>
            </a:br>
            <a:endParaRPr lang="en-AU" sz="1300" dirty="0"/>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8" name="Content Placeholder 2">
            <a:extLst>
              <a:ext uri="{FF2B5EF4-FFF2-40B4-BE49-F238E27FC236}">
                <a16:creationId xmlns:a16="http://schemas.microsoft.com/office/drawing/2014/main" id="{0765DC97-4EE7-4047-9500-82C49ED64914}"/>
              </a:ext>
            </a:extLst>
          </p:cNvPr>
          <p:cNvSpPr txBox="1">
            <a:spLocks/>
          </p:cNvSpPr>
          <p:nvPr/>
        </p:nvSpPr>
        <p:spPr>
          <a:xfrm>
            <a:off x="838200" y="1174899"/>
            <a:ext cx="9143999" cy="4853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621E875A-E8A4-4EDA-902E-0F0E8EB5D748}"/>
              </a:ext>
            </a:extLst>
          </p:cNvPr>
          <p:cNvGraphicFramePr>
            <a:graphicFrameLocks noGrp="1"/>
          </p:cNvGraphicFramePr>
          <p:nvPr>
            <p:extLst>
              <p:ext uri="{D42A27DB-BD31-4B8C-83A1-F6EECF244321}">
                <p14:modId xmlns:p14="http://schemas.microsoft.com/office/powerpoint/2010/main" val="877127621"/>
              </p:ext>
            </p:extLst>
          </p:nvPr>
        </p:nvGraphicFramePr>
        <p:xfrm>
          <a:off x="226777" y="1206795"/>
          <a:ext cx="11483264" cy="4162156"/>
        </p:xfrm>
        <a:graphic>
          <a:graphicData uri="http://schemas.openxmlformats.org/drawingml/2006/table">
            <a:tbl>
              <a:tblPr firstRow="1" firstCol="1" bandRow="1">
                <a:tableStyleId>{5C22544A-7EE6-4342-B048-85BDC9FD1C3A}</a:tableStyleId>
              </a:tblPr>
              <a:tblGrid>
                <a:gridCol w="1242204">
                  <a:extLst>
                    <a:ext uri="{9D8B030D-6E8A-4147-A177-3AD203B41FA5}">
                      <a16:colId xmlns:a16="http://schemas.microsoft.com/office/drawing/2014/main" val="2626469328"/>
                    </a:ext>
                  </a:extLst>
                </a:gridCol>
                <a:gridCol w="5733421">
                  <a:extLst>
                    <a:ext uri="{9D8B030D-6E8A-4147-A177-3AD203B41FA5}">
                      <a16:colId xmlns:a16="http://schemas.microsoft.com/office/drawing/2014/main" val="4006416059"/>
                    </a:ext>
                  </a:extLst>
                </a:gridCol>
                <a:gridCol w="1665553">
                  <a:extLst>
                    <a:ext uri="{9D8B030D-6E8A-4147-A177-3AD203B41FA5}">
                      <a16:colId xmlns:a16="http://schemas.microsoft.com/office/drawing/2014/main" val="869943625"/>
                    </a:ext>
                  </a:extLst>
                </a:gridCol>
                <a:gridCol w="951396">
                  <a:extLst>
                    <a:ext uri="{9D8B030D-6E8A-4147-A177-3AD203B41FA5}">
                      <a16:colId xmlns:a16="http://schemas.microsoft.com/office/drawing/2014/main" val="3760565516"/>
                    </a:ext>
                  </a:extLst>
                </a:gridCol>
                <a:gridCol w="1890690">
                  <a:extLst>
                    <a:ext uri="{9D8B030D-6E8A-4147-A177-3AD203B41FA5}">
                      <a16:colId xmlns:a16="http://schemas.microsoft.com/office/drawing/2014/main" val="972996870"/>
                    </a:ext>
                  </a:extLst>
                </a:gridCol>
              </a:tblGrid>
              <a:tr h="837481">
                <a:tc>
                  <a:txBody>
                    <a:bodyPr/>
                    <a:lstStyle/>
                    <a:p>
                      <a:pPr marL="0" marR="0" algn="ctr">
                        <a:lnSpc>
                          <a:spcPct val="115000"/>
                        </a:lnSpc>
                        <a:spcBef>
                          <a:spcPts val="0"/>
                        </a:spcBef>
                        <a:spcAft>
                          <a:spcPts val="0"/>
                        </a:spcAft>
                      </a:pPr>
                      <a:r>
                        <a:rPr lang="en-US" sz="1800" dirty="0">
                          <a:effectLst/>
                        </a:rPr>
                        <a:t>Reference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Action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Responsible party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Due date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Status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8443294"/>
                  </a:ext>
                </a:extLst>
              </a:tr>
              <a:tr h="1143905">
                <a:tc>
                  <a:txBody>
                    <a:bodyPr/>
                    <a:lstStyle/>
                    <a:p>
                      <a:pPr marL="0" marR="0">
                        <a:lnSpc>
                          <a:spcPct val="115000"/>
                        </a:lnSpc>
                        <a:spcBef>
                          <a:spcPts val="0"/>
                        </a:spcBef>
                        <a:spcAft>
                          <a:spcPts val="0"/>
                        </a:spcAft>
                      </a:pPr>
                      <a:r>
                        <a:rPr lang="en-US" sz="2000" dirty="0">
                          <a:effectLst/>
                        </a:rPr>
                        <a:t>IRCC </a:t>
                      </a:r>
                      <a:r>
                        <a:rPr lang="en-US" sz="2000" dirty="0" smtClean="0">
                          <a:effectLst/>
                        </a:rPr>
                        <a:t>12/6</a:t>
                      </a:r>
                      <a:endParaRPr lang="en-US" sz="2000" dirty="0">
                        <a:effectLst/>
                      </a:endParaRPr>
                    </a:p>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2000" kern="1200" dirty="0" smtClean="0">
                          <a:solidFill>
                            <a:schemeClr val="dk1"/>
                          </a:solidFill>
                          <a:effectLst/>
                          <a:latin typeface="+mn-lt"/>
                          <a:ea typeface="+mn-ea"/>
                          <a:cs typeface="+mn-cs"/>
                        </a:rPr>
                        <a:t>Invite the Member States who have experience in developing and providing e-Learning contents to share their resources and experiences to the e-Learning Project</a:t>
                      </a:r>
                      <a:r>
                        <a:rPr lang="en-US" sz="2000" kern="1200" baseline="0" dirty="0" smtClean="0">
                          <a:solidFill>
                            <a:schemeClr val="dk1"/>
                          </a:solidFill>
                          <a:effectLst/>
                          <a:latin typeface="+mn-lt"/>
                          <a:ea typeface="+mn-ea"/>
                          <a:cs typeface="+mn-cs"/>
                        </a:rPr>
                        <a:t> Team.</a:t>
                      </a:r>
                      <a:endParaRPr lang="en-US" sz="20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2000" dirty="0">
                          <a:effectLst/>
                        </a:rPr>
                        <a:t>MACHC Chair</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IRCC</a:t>
                      </a:r>
                      <a:r>
                        <a:rPr lang="en-US" sz="2000" b="0"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13</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Will be new MACHC21 Action</a:t>
                      </a:r>
                      <a:endParaRPr lang="en-US" sz="2000" b="1"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830650"/>
                  </a:ext>
                </a:extLst>
              </a:tr>
              <a:tr h="741014">
                <a:tc>
                  <a:txBody>
                    <a:bodyPr/>
                    <a:lstStyle/>
                    <a:p>
                      <a:pPr marL="0" marR="0">
                        <a:lnSpc>
                          <a:spcPct val="115000"/>
                        </a:lnSpc>
                        <a:spcBef>
                          <a:spcPts val="0"/>
                        </a:spcBef>
                        <a:spcAft>
                          <a:spcPts val="0"/>
                        </a:spcAft>
                      </a:pPr>
                      <a:r>
                        <a:rPr lang="en-US" sz="2000" dirty="0">
                          <a:effectLst/>
                        </a:rPr>
                        <a:t>IRCC </a:t>
                      </a:r>
                      <a:r>
                        <a:rPr lang="en-US" sz="2000" dirty="0" smtClean="0">
                          <a:effectLst/>
                        </a:rPr>
                        <a:t>12/11</a:t>
                      </a:r>
                      <a:endParaRPr lang="en-US" sz="2000" dirty="0">
                        <a:effectLst/>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Promote the discussion of any item with relevance to SDI/MSDI/MSP and to take appropriate actions.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rPr>
                        <a:t>MACHC</a:t>
                      </a:r>
                      <a:r>
                        <a:rPr lang="en-US" sz="2000" baseline="0" dirty="0" smtClean="0">
                          <a:effectLst/>
                        </a:rPr>
                        <a:t> Chair</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IRCC</a:t>
                      </a:r>
                      <a:r>
                        <a:rPr lang="en-US" sz="2000" baseline="0" dirty="0" smtClean="0">
                          <a:effectLst/>
                          <a:latin typeface="+mn-lt"/>
                          <a:ea typeface="+mn-ea"/>
                          <a:cs typeface="+mn-cs"/>
                        </a:rPr>
                        <a:t>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Addressed by MACHC MSDI WG</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6315031"/>
                  </a:ext>
                </a:extLst>
              </a:tr>
              <a:tr h="1053915">
                <a:tc>
                  <a:txBody>
                    <a:bodyPr/>
                    <a:lstStyle/>
                    <a:p>
                      <a:pPr marL="0" marR="0">
                        <a:lnSpc>
                          <a:spcPct val="115000"/>
                        </a:lnSpc>
                        <a:spcBef>
                          <a:spcPts val="0"/>
                        </a:spcBef>
                        <a:spcAft>
                          <a:spcPts val="0"/>
                        </a:spcAft>
                      </a:pPr>
                      <a:r>
                        <a:rPr lang="en-US" sz="2000" dirty="0">
                          <a:effectLst/>
                        </a:rPr>
                        <a:t>IRCC </a:t>
                      </a:r>
                      <a:r>
                        <a:rPr lang="en-US" sz="2000" dirty="0" smtClean="0">
                          <a:effectLst/>
                        </a:rPr>
                        <a:t>12/12</a:t>
                      </a:r>
                      <a:endParaRPr lang="en-US" sz="2000" dirty="0">
                        <a:effectLst/>
                      </a:endParaRPr>
                    </a:p>
                  </a:txBody>
                  <a:tcPr marL="68580" marR="68580" marT="0" marB="0"/>
                </a:tc>
                <a:tc>
                  <a:txBody>
                    <a:bodyPr/>
                    <a:lstStyle/>
                    <a:p>
                      <a:r>
                        <a:rPr lang="en-US" sz="2000" kern="1200" dirty="0" smtClean="0">
                          <a:solidFill>
                            <a:schemeClr val="dk1"/>
                          </a:solidFill>
                          <a:effectLst/>
                          <a:latin typeface="+mn-lt"/>
                          <a:ea typeface="+mn-ea"/>
                          <a:cs typeface="+mn-cs"/>
                        </a:rPr>
                        <a:t>Consider CSB and Seabed 2030 initiatives be permanently added as an agenda item at future RHC meetings.</a:t>
                      </a:r>
                      <a:endParaRPr lang="en-US" sz="20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2000" dirty="0">
                          <a:effectLst/>
                        </a:rPr>
                        <a:t>MACHC </a:t>
                      </a:r>
                      <a:r>
                        <a:rPr lang="en-US" sz="2000" dirty="0" smtClean="0">
                          <a:effectLst/>
                        </a:rPr>
                        <a:t>Chair and Member</a:t>
                      </a:r>
                      <a:r>
                        <a:rPr lang="en-US" sz="2000" baseline="0" dirty="0" smtClean="0">
                          <a:effectLst/>
                        </a:rPr>
                        <a:t> States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IRCC</a:t>
                      </a:r>
                      <a:r>
                        <a:rPr lang="en-US" sz="2000" baseline="0" dirty="0" smtClean="0">
                          <a:effectLst/>
                          <a:latin typeface="+mn-lt"/>
                          <a:ea typeface="+mn-ea"/>
                          <a:cs typeface="+mn-cs"/>
                        </a:rPr>
                        <a:t>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Already done for MACHC21</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8560526"/>
                  </a:ext>
                </a:extLst>
              </a:tr>
            </a:tbl>
          </a:graphicData>
        </a:graphic>
      </p:graphicFrame>
      <p:sp>
        <p:nvSpPr>
          <p:cNvPr id="4" name="Rectangle 1">
            <a:extLst>
              <a:ext uri="{FF2B5EF4-FFF2-40B4-BE49-F238E27FC236}">
                <a16:creationId xmlns:a16="http://schemas.microsoft.com/office/drawing/2014/main" id="{1762E7DF-7C74-441D-8C0F-26498D1573C0}"/>
              </a:ext>
            </a:extLst>
          </p:cNvPr>
          <p:cNvSpPr>
            <a:spLocks noChangeArrowheads="1"/>
          </p:cNvSpPr>
          <p:nvPr/>
        </p:nvSpPr>
        <p:spPr bwMode="auto">
          <a:xfrm>
            <a:off x="1627188" y="2689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98237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ctrTitle"/>
          </p:nvPr>
        </p:nvSpPr>
        <p:spPr>
          <a:xfrm>
            <a:off x="1396409" y="292396"/>
            <a:ext cx="9144000" cy="882502"/>
          </a:xfrm>
        </p:spPr>
        <p:txBody>
          <a:bodyPr>
            <a:normAutofit/>
          </a:bodyPr>
          <a:lstStyle/>
          <a:p>
            <a:pPr algn="l"/>
            <a:r>
              <a:rPr lang="en-US" sz="4400" b="1" dirty="0" smtClean="0">
                <a:solidFill>
                  <a:schemeClr val="bg2">
                    <a:lumMod val="50000"/>
                  </a:schemeClr>
                </a:solidFill>
              </a:rPr>
              <a:t>IRCC12 </a:t>
            </a:r>
            <a:r>
              <a:rPr lang="en-US" sz="4400" b="1" dirty="0">
                <a:solidFill>
                  <a:schemeClr val="bg2">
                    <a:lumMod val="50000"/>
                  </a:schemeClr>
                </a:solidFill>
              </a:rPr>
              <a:t>Actions assigned to </a:t>
            </a:r>
            <a:r>
              <a:rPr lang="en-US" sz="4400" b="1" dirty="0" smtClean="0">
                <a:solidFill>
                  <a:schemeClr val="bg2">
                    <a:lumMod val="50000"/>
                  </a:schemeClr>
                </a:solidFill>
              </a:rPr>
              <a:t>RHCs </a:t>
            </a:r>
            <a:r>
              <a:rPr lang="en-US" sz="3600" b="1" dirty="0" smtClean="0">
                <a:solidFill>
                  <a:schemeClr val="bg2">
                    <a:lumMod val="50000"/>
                  </a:schemeClr>
                </a:solidFill>
              </a:rPr>
              <a:t>(cont’d)</a:t>
            </a:r>
            <a:r>
              <a:rPr lang="en-US" sz="4400" dirty="0"/>
              <a:t/>
            </a:r>
            <a:br>
              <a:rPr lang="en-US" sz="4400" dirty="0"/>
            </a:br>
            <a:endParaRPr lang="en-AU" sz="1300" dirty="0"/>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8" name="Content Placeholder 2">
            <a:extLst>
              <a:ext uri="{FF2B5EF4-FFF2-40B4-BE49-F238E27FC236}">
                <a16:creationId xmlns:a16="http://schemas.microsoft.com/office/drawing/2014/main" id="{0765DC97-4EE7-4047-9500-82C49ED64914}"/>
              </a:ext>
            </a:extLst>
          </p:cNvPr>
          <p:cNvSpPr txBox="1">
            <a:spLocks/>
          </p:cNvSpPr>
          <p:nvPr/>
        </p:nvSpPr>
        <p:spPr>
          <a:xfrm>
            <a:off x="838200" y="1174899"/>
            <a:ext cx="9143999" cy="4853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621E875A-E8A4-4EDA-902E-0F0E8EB5D748}"/>
              </a:ext>
            </a:extLst>
          </p:cNvPr>
          <p:cNvGraphicFramePr>
            <a:graphicFrameLocks noGrp="1"/>
          </p:cNvGraphicFramePr>
          <p:nvPr>
            <p:extLst>
              <p:ext uri="{D42A27DB-BD31-4B8C-83A1-F6EECF244321}">
                <p14:modId xmlns:p14="http://schemas.microsoft.com/office/powerpoint/2010/main" val="206278376"/>
              </p:ext>
            </p:extLst>
          </p:nvPr>
        </p:nvGraphicFramePr>
        <p:xfrm>
          <a:off x="226776" y="931329"/>
          <a:ext cx="11608665" cy="5926672"/>
        </p:xfrm>
        <a:graphic>
          <a:graphicData uri="http://schemas.openxmlformats.org/drawingml/2006/table">
            <a:tbl>
              <a:tblPr firstRow="1" firstCol="1" bandRow="1">
                <a:tableStyleId>{5C22544A-7EE6-4342-B048-85BDC9FD1C3A}</a:tableStyleId>
              </a:tblPr>
              <a:tblGrid>
                <a:gridCol w="1255769">
                  <a:extLst>
                    <a:ext uri="{9D8B030D-6E8A-4147-A177-3AD203B41FA5}">
                      <a16:colId xmlns:a16="http://schemas.microsoft.com/office/drawing/2014/main" val="2626469328"/>
                    </a:ext>
                  </a:extLst>
                </a:gridCol>
                <a:gridCol w="5796032">
                  <a:extLst>
                    <a:ext uri="{9D8B030D-6E8A-4147-A177-3AD203B41FA5}">
                      <a16:colId xmlns:a16="http://schemas.microsoft.com/office/drawing/2014/main" val="4006416059"/>
                    </a:ext>
                  </a:extLst>
                </a:gridCol>
                <a:gridCol w="1683741">
                  <a:extLst>
                    <a:ext uri="{9D8B030D-6E8A-4147-A177-3AD203B41FA5}">
                      <a16:colId xmlns:a16="http://schemas.microsoft.com/office/drawing/2014/main" val="869943625"/>
                    </a:ext>
                  </a:extLst>
                </a:gridCol>
                <a:gridCol w="961786">
                  <a:extLst>
                    <a:ext uri="{9D8B030D-6E8A-4147-A177-3AD203B41FA5}">
                      <a16:colId xmlns:a16="http://schemas.microsoft.com/office/drawing/2014/main" val="3760565516"/>
                    </a:ext>
                  </a:extLst>
                </a:gridCol>
                <a:gridCol w="1911337">
                  <a:extLst>
                    <a:ext uri="{9D8B030D-6E8A-4147-A177-3AD203B41FA5}">
                      <a16:colId xmlns:a16="http://schemas.microsoft.com/office/drawing/2014/main" val="972996870"/>
                    </a:ext>
                  </a:extLst>
                </a:gridCol>
              </a:tblGrid>
              <a:tr h="846045">
                <a:tc>
                  <a:txBody>
                    <a:bodyPr/>
                    <a:lstStyle/>
                    <a:p>
                      <a:pPr marL="0" marR="0" algn="ctr">
                        <a:lnSpc>
                          <a:spcPct val="115000"/>
                        </a:lnSpc>
                        <a:spcBef>
                          <a:spcPts val="0"/>
                        </a:spcBef>
                        <a:spcAft>
                          <a:spcPts val="0"/>
                        </a:spcAft>
                      </a:pPr>
                      <a:r>
                        <a:rPr lang="en-US" sz="1800" dirty="0">
                          <a:effectLst/>
                        </a:rPr>
                        <a:t>Reference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Action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Responsible party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Due date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Status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8443294"/>
                  </a:ext>
                </a:extLst>
              </a:tr>
              <a:tr h="1539584">
                <a:tc>
                  <a:txBody>
                    <a:bodyPr/>
                    <a:lstStyle/>
                    <a:p>
                      <a:pPr marL="0" marR="0">
                        <a:lnSpc>
                          <a:spcPct val="115000"/>
                        </a:lnSpc>
                        <a:spcBef>
                          <a:spcPts val="0"/>
                        </a:spcBef>
                        <a:spcAft>
                          <a:spcPts val="0"/>
                        </a:spcAft>
                      </a:pPr>
                      <a:r>
                        <a:rPr lang="en-US" sz="2000" dirty="0">
                          <a:effectLst/>
                        </a:rPr>
                        <a:t>IRCC </a:t>
                      </a:r>
                      <a:r>
                        <a:rPr lang="en-US" sz="2000" dirty="0" smtClean="0">
                          <a:effectLst/>
                        </a:rPr>
                        <a:t>12/13</a:t>
                      </a:r>
                      <a:endParaRPr lang="en-US" sz="2000" dirty="0">
                        <a:effectLst/>
                      </a:endParaRPr>
                    </a:p>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2000" kern="1200" dirty="0" smtClean="0">
                          <a:solidFill>
                            <a:schemeClr val="dk1"/>
                          </a:solidFill>
                          <a:effectLst/>
                          <a:latin typeface="+mn-lt"/>
                          <a:ea typeface="+mn-ea"/>
                          <a:cs typeface="+mn-cs"/>
                        </a:rPr>
                        <a:t>Encourage Member States to support the CSB initiative with positive actions, such as requiring all research vessels to collect bathymetric data for late uploading, when on passage or when it does not interfere with other research activities.</a:t>
                      </a:r>
                      <a:endParaRPr lang="en-US" sz="20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2000" dirty="0">
                          <a:effectLst/>
                          <a:latin typeface="+mn-lt"/>
                        </a:rPr>
                        <a:t>MACHC </a:t>
                      </a:r>
                      <a:r>
                        <a:rPr lang="en-US" sz="2000" dirty="0" smtClean="0">
                          <a:effectLst/>
                          <a:latin typeface="+mn-lt"/>
                        </a:rPr>
                        <a:t>Chair</a:t>
                      </a:r>
                      <a:r>
                        <a:rPr lang="en-US" sz="2000" kern="1200" dirty="0" smtClean="0">
                          <a:solidFill>
                            <a:schemeClr val="dk1"/>
                          </a:solidFill>
                          <a:effectLst/>
                          <a:latin typeface="+mn-lt"/>
                          <a:ea typeface="+mn-ea"/>
                          <a:cs typeface="+mn-cs"/>
                        </a:rPr>
                        <a:t> and Seabed 2030 Coordinator</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dirty="0" smtClean="0">
                          <a:solidFill>
                            <a:schemeClr val="tx1"/>
                          </a:solidFill>
                          <a:effectLst/>
                          <a:latin typeface="+mn-lt"/>
                          <a:ea typeface="Times New Roman" panose="02020603050405020304" pitchFamily="18" charset="0"/>
                          <a:cs typeface="Times New Roman" panose="02020603050405020304" pitchFamily="18" charset="0"/>
                        </a:rPr>
                        <a:t>IRCC</a:t>
                      </a:r>
                      <a:r>
                        <a:rPr lang="en-US" sz="2000" b="0" baseline="0" dirty="0" smtClean="0">
                          <a:solidFill>
                            <a:schemeClr val="tx1"/>
                          </a:solidFill>
                          <a:effectLst/>
                          <a:latin typeface="+mn-lt"/>
                          <a:ea typeface="Times New Roman" panose="02020603050405020304" pitchFamily="18" charset="0"/>
                          <a:cs typeface="Times New Roman" panose="02020603050405020304" pitchFamily="18" charset="0"/>
                        </a:rPr>
                        <a:t> 13</a:t>
                      </a:r>
                      <a:endParaRPr lang="en-US" sz="2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In progress via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proposed</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Seabed2030 Strategy and WP</a:t>
                      </a:r>
                      <a:endParaRPr lang="en-US" sz="2000" b="1" dirty="0" smtClean="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830650"/>
                  </a:ext>
                </a:extLst>
              </a:tr>
              <a:tr h="1416417">
                <a:tc>
                  <a:txBody>
                    <a:bodyPr/>
                    <a:lstStyle/>
                    <a:p>
                      <a:pPr marL="0" marR="0">
                        <a:lnSpc>
                          <a:spcPct val="115000"/>
                        </a:lnSpc>
                        <a:spcBef>
                          <a:spcPts val="0"/>
                        </a:spcBef>
                        <a:spcAft>
                          <a:spcPts val="0"/>
                        </a:spcAft>
                      </a:pPr>
                      <a:r>
                        <a:rPr lang="en-US" sz="2000" dirty="0">
                          <a:effectLst/>
                        </a:rPr>
                        <a:t>IRCC </a:t>
                      </a:r>
                      <a:r>
                        <a:rPr lang="en-US" sz="2000" dirty="0" smtClean="0">
                          <a:effectLst/>
                        </a:rPr>
                        <a:t>12/14</a:t>
                      </a:r>
                      <a:endParaRPr lang="en-US" sz="2000" dirty="0">
                        <a:effectLst/>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n-lt"/>
                          <a:ea typeface="Times New Roman" panose="02020603050405020304" pitchFamily="18" charset="0"/>
                          <a:cs typeface="Times New Roman" panose="02020603050405020304" pitchFamily="18" charset="0"/>
                        </a:rPr>
                        <a:t>Support the modification of the current “RHC Seabed 2030 Coordinator” to a joint “RHC CSB/Seabed 2030 Coordinator” and provide the identification of the Coordinators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rPr>
                        <a:t>MACHC</a:t>
                      </a:r>
                      <a:r>
                        <a:rPr lang="en-US" sz="2000" baseline="0" dirty="0" smtClean="0">
                          <a:effectLst/>
                        </a:rPr>
                        <a:t> Member States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IRCC</a:t>
                      </a:r>
                      <a:r>
                        <a:rPr lang="en-US" sz="2000" baseline="0" dirty="0" smtClean="0">
                          <a:effectLst/>
                          <a:latin typeface="+mn-lt"/>
                          <a:ea typeface="+mn-ea"/>
                          <a:cs typeface="+mn-cs"/>
                        </a:rPr>
                        <a:t>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To be discussed as part of Seabed2030 agenda item</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6315031"/>
                  </a:ext>
                </a:extLst>
              </a:tr>
              <a:tr h="2124626">
                <a:tc>
                  <a:txBody>
                    <a:bodyPr/>
                    <a:lstStyle/>
                    <a:p>
                      <a:pPr marL="0" marR="0">
                        <a:lnSpc>
                          <a:spcPct val="115000"/>
                        </a:lnSpc>
                        <a:spcBef>
                          <a:spcPts val="0"/>
                        </a:spcBef>
                        <a:spcAft>
                          <a:spcPts val="0"/>
                        </a:spcAft>
                      </a:pPr>
                      <a:r>
                        <a:rPr lang="en-US" sz="2000" dirty="0">
                          <a:effectLst/>
                        </a:rPr>
                        <a:t>IRCC </a:t>
                      </a:r>
                      <a:r>
                        <a:rPr lang="en-US" sz="2000" dirty="0" smtClean="0">
                          <a:effectLst/>
                        </a:rPr>
                        <a:t>12/16</a:t>
                      </a:r>
                    </a:p>
                    <a:p>
                      <a:pPr marL="0" marR="0">
                        <a:lnSpc>
                          <a:spcPct val="115000"/>
                        </a:lnSpc>
                        <a:spcBef>
                          <a:spcPts val="0"/>
                        </a:spcBef>
                        <a:spcAft>
                          <a:spcPts val="0"/>
                        </a:spcAft>
                      </a:pPr>
                      <a:r>
                        <a:rPr lang="en-US" sz="2000" dirty="0" smtClean="0">
                          <a:effectLst/>
                        </a:rPr>
                        <a:t>(MACHC 20.6.4.1)</a:t>
                      </a:r>
                      <a:endParaRPr lang="en-US" sz="2000" dirty="0">
                        <a:effectLst/>
                      </a:endParaRPr>
                    </a:p>
                  </a:txBody>
                  <a:tcPr marL="68580" marR="68580" marT="0" marB="0"/>
                </a:tc>
                <a:tc>
                  <a:txBody>
                    <a:bodyPr/>
                    <a:lstStyle/>
                    <a:p>
                      <a:r>
                        <a:rPr lang="en-US" sz="2000" kern="1200" dirty="0" smtClean="0">
                          <a:solidFill>
                            <a:schemeClr val="dk1"/>
                          </a:solidFill>
                          <a:effectLst/>
                          <a:latin typeface="+mn-lt"/>
                          <a:ea typeface="+mn-ea"/>
                          <a:cs typeface="+mn-cs"/>
                        </a:rPr>
                        <a:t>Encourage MS to release datasets or subsets into the public domain via the IHO DCDB.</a:t>
                      </a:r>
                      <a:endParaRPr lang="en-US" sz="20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MACHC Chair, Seabed 2030 Coordinator and Member States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IRCC</a:t>
                      </a:r>
                      <a:r>
                        <a:rPr lang="en-US" sz="2000" baseline="0" dirty="0" smtClean="0">
                          <a:effectLst/>
                          <a:latin typeface="+mn-lt"/>
                          <a:ea typeface="+mn-ea"/>
                          <a:cs typeface="+mn-cs"/>
                        </a:rPr>
                        <a:t>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Continuous</a:t>
                      </a:r>
                      <a:r>
                        <a:rPr lang="en-US" sz="2000" b="1" kern="1200" baseline="0" dirty="0" smtClean="0">
                          <a:solidFill>
                            <a:srgbClr val="FF0000"/>
                          </a:solidFill>
                          <a:effectLst/>
                          <a:latin typeface="+mn-lt"/>
                          <a:ea typeface="+mn-ea"/>
                          <a:cs typeface="+mn-cs"/>
                        </a:rPr>
                        <a:t> </a:t>
                      </a:r>
                      <a:r>
                        <a:rPr lang="en-US" sz="2000" b="1" kern="1200" dirty="0" smtClean="0">
                          <a:solidFill>
                            <a:srgbClr val="FF0000"/>
                          </a:solidFill>
                          <a:effectLst/>
                          <a:latin typeface="+mn-lt"/>
                          <a:ea typeface="+mn-ea"/>
                          <a:cs typeface="+mn-cs"/>
                        </a:rPr>
                        <a:t>MACHC Action 20.6.4.1 and part of Seabed2030 Strategy &amp; WP</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8560526"/>
                  </a:ext>
                </a:extLst>
              </a:tr>
            </a:tbl>
          </a:graphicData>
        </a:graphic>
      </p:graphicFrame>
      <p:sp>
        <p:nvSpPr>
          <p:cNvPr id="4" name="Rectangle 1">
            <a:extLst>
              <a:ext uri="{FF2B5EF4-FFF2-40B4-BE49-F238E27FC236}">
                <a16:creationId xmlns:a16="http://schemas.microsoft.com/office/drawing/2014/main" id="{1762E7DF-7C74-441D-8C0F-26498D1573C0}"/>
              </a:ext>
            </a:extLst>
          </p:cNvPr>
          <p:cNvSpPr>
            <a:spLocks noChangeArrowheads="1"/>
          </p:cNvSpPr>
          <p:nvPr/>
        </p:nvSpPr>
        <p:spPr bwMode="auto">
          <a:xfrm>
            <a:off x="1627188" y="2689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773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ctrTitle"/>
          </p:nvPr>
        </p:nvSpPr>
        <p:spPr>
          <a:xfrm>
            <a:off x="1396409" y="292396"/>
            <a:ext cx="9144000" cy="882502"/>
          </a:xfrm>
        </p:spPr>
        <p:txBody>
          <a:bodyPr>
            <a:normAutofit/>
          </a:bodyPr>
          <a:lstStyle/>
          <a:p>
            <a:pPr algn="l"/>
            <a:r>
              <a:rPr lang="en-US" sz="4400" b="1" dirty="0" smtClean="0">
                <a:solidFill>
                  <a:schemeClr val="bg2">
                    <a:lumMod val="50000"/>
                  </a:schemeClr>
                </a:solidFill>
              </a:rPr>
              <a:t>IRCC12 </a:t>
            </a:r>
            <a:r>
              <a:rPr lang="en-US" sz="4400" b="1" dirty="0">
                <a:solidFill>
                  <a:schemeClr val="bg2">
                    <a:lumMod val="50000"/>
                  </a:schemeClr>
                </a:solidFill>
              </a:rPr>
              <a:t>Actions assigned to </a:t>
            </a:r>
            <a:r>
              <a:rPr lang="en-US" sz="4400" b="1" dirty="0" smtClean="0">
                <a:solidFill>
                  <a:schemeClr val="bg2">
                    <a:lumMod val="50000"/>
                  </a:schemeClr>
                </a:solidFill>
              </a:rPr>
              <a:t>RHCs </a:t>
            </a:r>
            <a:r>
              <a:rPr lang="en-US" sz="3600" b="1" dirty="0" smtClean="0">
                <a:solidFill>
                  <a:schemeClr val="bg2">
                    <a:lumMod val="50000"/>
                  </a:schemeClr>
                </a:solidFill>
              </a:rPr>
              <a:t>(cont’d)</a:t>
            </a:r>
            <a:r>
              <a:rPr lang="en-US" sz="4400" dirty="0"/>
              <a:t/>
            </a:r>
            <a:br>
              <a:rPr lang="en-US" sz="4400" dirty="0"/>
            </a:br>
            <a:endParaRPr lang="en-AU" sz="1300" dirty="0"/>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8" name="Content Placeholder 2">
            <a:extLst>
              <a:ext uri="{FF2B5EF4-FFF2-40B4-BE49-F238E27FC236}">
                <a16:creationId xmlns:a16="http://schemas.microsoft.com/office/drawing/2014/main" id="{0765DC97-4EE7-4047-9500-82C49ED64914}"/>
              </a:ext>
            </a:extLst>
          </p:cNvPr>
          <p:cNvSpPr txBox="1">
            <a:spLocks/>
          </p:cNvSpPr>
          <p:nvPr/>
        </p:nvSpPr>
        <p:spPr>
          <a:xfrm>
            <a:off x="838200" y="1174899"/>
            <a:ext cx="9143999" cy="4853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621E875A-E8A4-4EDA-902E-0F0E8EB5D748}"/>
              </a:ext>
            </a:extLst>
          </p:cNvPr>
          <p:cNvGraphicFramePr>
            <a:graphicFrameLocks noGrp="1"/>
          </p:cNvGraphicFramePr>
          <p:nvPr>
            <p:extLst>
              <p:ext uri="{D42A27DB-BD31-4B8C-83A1-F6EECF244321}">
                <p14:modId xmlns:p14="http://schemas.microsoft.com/office/powerpoint/2010/main" val="897491117"/>
              </p:ext>
            </p:extLst>
          </p:nvPr>
        </p:nvGraphicFramePr>
        <p:xfrm>
          <a:off x="226776" y="931329"/>
          <a:ext cx="11608665" cy="4861841"/>
        </p:xfrm>
        <a:graphic>
          <a:graphicData uri="http://schemas.openxmlformats.org/drawingml/2006/table">
            <a:tbl>
              <a:tblPr firstRow="1" firstCol="1" bandRow="1">
                <a:tableStyleId>{5C22544A-7EE6-4342-B048-85BDC9FD1C3A}</a:tableStyleId>
              </a:tblPr>
              <a:tblGrid>
                <a:gridCol w="1255769">
                  <a:extLst>
                    <a:ext uri="{9D8B030D-6E8A-4147-A177-3AD203B41FA5}">
                      <a16:colId xmlns:a16="http://schemas.microsoft.com/office/drawing/2014/main" val="2626469328"/>
                    </a:ext>
                  </a:extLst>
                </a:gridCol>
                <a:gridCol w="4987266">
                  <a:extLst>
                    <a:ext uri="{9D8B030D-6E8A-4147-A177-3AD203B41FA5}">
                      <a16:colId xmlns:a16="http://schemas.microsoft.com/office/drawing/2014/main" val="4006416059"/>
                    </a:ext>
                  </a:extLst>
                </a:gridCol>
                <a:gridCol w="2035834">
                  <a:extLst>
                    <a:ext uri="{9D8B030D-6E8A-4147-A177-3AD203B41FA5}">
                      <a16:colId xmlns:a16="http://schemas.microsoft.com/office/drawing/2014/main" val="869943625"/>
                    </a:ext>
                  </a:extLst>
                </a:gridCol>
                <a:gridCol w="1418459">
                  <a:extLst>
                    <a:ext uri="{9D8B030D-6E8A-4147-A177-3AD203B41FA5}">
                      <a16:colId xmlns:a16="http://schemas.microsoft.com/office/drawing/2014/main" val="3760565516"/>
                    </a:ext>
                  </a:extLst>
                </a:gridCol>
                <a:gridCol w="1911337">
                  <a:extLst>
                    <a:ext uri="{9D8B030D-6E8A-4147-A177-3AD203B41FA5}">
                      <a16:colId xmlns:a16="http://schemas.microsoft.com/office/drawing/2014/main" val="972996870"/>
                    </a:ext>
                  </a:extLst>
                </a:gridCol>
              </a:tblGrid>
              <a:tr h="586026">
                <a:tc>
                  <a:txBody>
                    <a:bodyPr/>
                    <a:lstStyle/>
                    <a:p>
                      <a:pPr marL="0" marR="0" algn="ctr">
                        <a:lnSpc>
                          <a:spcPct val="115000"/>
                        </a:lnSpc>
                        <a:spcBef>
                          <a:spcPts val="0"/>
                        </a:spcBef>
                        <a:spcAft>
                          <a:spcPts val="0"/>
                        </a:spcAft>
                      </a:pPr>
                      <a:r>
                        <a:rPr lang="en-US" sz="1800" dirty="0">
                          <a:effectLst/>
                        </a:rPr>
                        <a:t>Reference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rPr>
                        <a:t>Action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Responsible party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Due date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rPr>
                        <a:t>Status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8443294"/>
                  </a:ext>
                </a:extLst>
              </a:tr>
              <a:tr h="1382330">
                <a:tc>
                  <a:txBody>
                    <a:bodyPr/>
                    <a:lstStyle/>
                    <a:p>
                      <a:pPr marL="0" marR="0">
                        <a:lnSpc>
                          <a:spcPct val="115000"/>
                        </a:lnSpc>
                        <a:spcBef>
                          <a:spcPts val="0"/>
                        </a:spcBef>
                        <a:spcAft>
                          <a:spcPts val="0"/>
                        </a:spcAft>
                      </a:pPr>
                      <a:r>
                        <a:rPr lang="en-US" sz="2000" dirty="0">
                          <a:effectLst/>
                        </a:rPr>
                        <a:t>IRCC </a:t>
                      </a:r>
                      <a:r>
                        <a:rPr lang="en-US" sz="2000" dirty="0" smtClean="0">
                          <a:effectLst/>
                        </a:rPr>
                        <a:t>12/17</a:t>
                      </a:r>
                      <a:endParaRPr lang="en-US" sz="2000" dirty="0">
                        <a:effectLst/>
                      </a:endParaRPr>
                    </a:p>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nl-NL" sz="2000" kern="1200" dirty="0" smtClean="0">
                          <a:solidFill>
                            <a:schemeClr val="dk1"/>
                          </a:solidFill>
                          <a:effectLst/>
                          <a:latin typeface="+mn-lt"/>
                          <a:ea typeface="+mn-ea"/>
                          <a:cs typeface="+mn-cs"/>
                        </a:rPr>
                        <a:t>Encourage Member States</a:t>
                      </a:r>
                      <a:r>
                        <a:rPr lang="en-US" sz="2000" kern="1200" dirty="0" smtClean="0">
                          <a:solidFill>
                            <a:schemeClr val="dk1"/>
                          </a:solidFill>
                          <a:effectLst/>
                          <a:latin typeface="+mn-lt"/>
                          <a:ea typeface="+mn-ea"/>
                          <a:cs typeface="+mn-cs"/>
                        </a:rPr>
                        <a:t> to promote the vital need to map the entire seabed.</a:t>
                      </a:r>
                      <a:endParaRPr lang="en-US" sz="20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2000" dirty="0">
                          <a:effectLst/>
                          <a:latin typeface="+mn-lt"/>
                        </a:rPr>
                        <a:t>MACHC </a:t>
                      </a:r>
                      <a:r>
                        <a:rPr lang="en-US" sz="2000" dirty="0" smtClean="0">
                          <a:effectLst/>
                          <a:latin typeface="+mn-lt"/>
                        </a:rPr>
                        <a:t>Chair,</a:t>
                      </a:r>
                      <a:r>
                        <a:rPr lang="en-US" sz="2000" kern="1200" dirty="0" smtClean="0">
                          <a:solidFill>
                            <a:schemeClr val="dk1"/>
                          </a:solidFill>
                          <a:effectLst/>
                          <a:latin typeface="+mn-lt"/>
                          <a:ea typeface="+mn-ea"/>
                          <a:cs typeface="+mn-cs"/>
                        </a:rPr>
                        <a:t> Seabed 2030 Coordinator &amp; Member States</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dirty="0" smtClean="0">
                          <a:solidFill>
                            <a:schemeClr val="tx1"/>
                          </a:solidFill>
                          <a:effectLst/>
                          <a:latin typeface="+mn-lt"/>
                          <a:ea typeface="Times New Roman" panose="02020603050405020304" pitchFamily="18" charset="0"/>
                          <a:cs typeface="Times New Roman" panose="02020603050405020304" pitchFamily="18" charset="0"/>
                        </a:rPr>
                        <a:t>Continuous</a:t>
                      </a:r>
                      <a:endParaRPr lang="en-US" sz="2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kern="1200" dirty="0" smtClean="0">
                          <a:solidFill>
                            <a:srgbClr val="FF0000"/>
                          </a:solidFill>
                          <a:effectLst/>
                          <a:latin typeface="+mn-lt"/>
                          <a:ea typeface="+mn-ea"/>
                          <a:cs typeface="+mn-cs"/>
                        </a:rPr>
                        <a:t>In progress via Seabed2030 Strategy</a:t>
                      </a:r>
                      <a:endParaRPr lang="en-US" sz="2000" b="1" dirty="0" smtClean="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830650"/>
                  </a:ext>
                </a:extLst>
              </a:tr>
              <a:tr h="1253082">
                <a:tc>
                  <a:txBody>
                    <a:bodyPr/>
                    <a:lstStyle/>
                    <a:p>
                      <a:pPr marL="0" marR="0">
                        <a:lnSpc>
                          <a:spcPct val="115000"/>
                        </a:lnSpc>
                        <a:spcBef>
                          <a:spcPts val="0"/>
                        </a:spcBef>
                        <a:spcAft>
                          <a:spcPts val="0"/>
                        </a:spcAft>
                      </a:pPr>
                      <a:r>
                        <a:rPr lang="en-US" sz="2000" dirty="0">
                          <a:effectLst/>
                        </a:rPr>
                        <a:t>IRCC </a:t>
                      </a:r>
                      <a:r>
                        <a:rPr lang="en-US" sz="2000" dirty="0" smtClean="0">
                          <a:effectLst/>
                        </a:rPr>
                        <a:t>12/19</a:t>
                      </a:r>
                    </a:p>
                    <a:p>
                      <a:pPr marL="0" marR="0">
                        <a:lnSpc>
                          <a:spcPct val="115000"/>
                        </a:lnSpc>
                        <a:spcBef>
                          <a:spcPts val="0"/>
                        </a:spcBef>
                        <a:spcAft>
                          <a:spcPts val="0"/>
                        </a:spcAft>
                      </a:pPr>
                      <a:r>
                        <a:rPr lang="en-US" sz="2000" dirty="0" smtClean="0">
                          <a:effectLst/>
                        </a:rPr>
                        <a:t>(MACHC 20.6.4.1)</a:t>
                      </a:r>
                      <a:endParaRPr lang="en-US" sz="2000" dirty="0">
                        <a:effectLst/>
                      </a:endParaRPr>
                    </a:p>
                  </a:txBody>
                  <a:tcPr marL="68580" marR="68580" marT="0" marB="0"/>
                </a:tc>
                <a:tc>
                  <a:txBody>
                    <a:bodyPr/>
                    <a:lstStyle/>
                    <a:p>
                      <a:pPr marL="0" marR="0">
                        <a:lnSpc>
                          <a:spcPct val="115000"/>
                        </a:lnSpc>
                        <a:spcBef>
                          <a:spcPts val="0"/>
                        </a:spcBef>
                        <a:spcAft>
                          <a:spcPts val="0"/>
                        </a:spcAft>
                      </a:pPr>
                      <a:r>
                        <a:rPr lang="en-US" sz="2000" kern="1200" dirty="0" smtClean="0">
                          <a:solidFill>
                            <a:schemeClr val="dk1"/>
                          </a:solidFill>
                          <a:effectLst/>
                          <a:latin typeface="+mn-lt"/>
                          <a:ea typeface="+mn-ea"/>
                          <a:cs typeface="+mn-cs"/>
                        </a:rPr>
                        <a:t>E</a:t>
                      </a:r>
                      <a:r>
                        <a:rPr lang="nl-NL" sz="2000" kern="1200" dirty="0" smtClean="0">
                          <a:solidFill>
                            <a:schemeClr val="dk1"/>
                          </a:solidFill>
                          <a:effectLst/>
                          <a:latin typeface="+mn-lt"/>
                          <a:ea typeface="+mn-ea"/>
                          <a:cs typeface="+mn-cs"/>
                        </a:rPr>
                        <a:t>ncourage all </a:t>
                      </a:r>
                      <a:r>
                        <a:rPr lang="en-US" sz="2000" kern="1200" dirty="0" smtClean="0">
                          <a:solidFill>
                            <a:schemeClr val="dk1"/>
                          </a:solidFill>
                          <a:effectLst/>
                          <a:latin typeface="+mn-lt"/>
                          <a:ea typeface="+mn-ea"/>
                          <a:cs typeface="+mn-cs"/>
                        </a:rPr>
                        <a:t>Member States to make existing seabed mapping data available for use by Seabed 2030 in the GEBCO Grid.</a:t>
                      </a:r>
                      <a:endParaRPr lang="en-US"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dirty="0" smtClean="0">
                          <a:effectLst/>
                          <a:latin typeface="+mn-lt"/>
                        </a:rPr>
                        <a:t>MACHC Chair,</a:t>
                      </a:r>
                      <a:r>
                        <a:rPr lang="en-US" sz="2000" kern="1200" dirty="0" smtClean="0">
                          <a:solidFill>
                            <a:schemeClr val="dk1"/>
                          </a:solidFill>
                          <a:effectLst/>
                          <a:latin typeface="+mn-lt"/>
                          <a:ea typeface="+mn-ea"/>
                          <a:cs typeface="+mn-cs"/>
                        </a:rPr>
                        <a:t> Seabed 2030 Coordinator &amp; Member States</a:t>
                      </a:r>
                      <a:endParaRPr lang="en-US" sz="2000" dirty="0" smtClean="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Continuous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Continuous MACHC Action 20.6.4.1</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6315031"/>
                  </a:ext>
                </a:extLst>
              </a:tr>
              <a:tr h="1471655">
                <a:tc>
                  <a:txBody>
                    <a:bodyPr/>
                    <a:lstStyle/>
                    <a:p>
                      <a:pPr marL="0" marR="0">
                        <a:lnSpc>
                          <a:spcPct val="115000"/>
                        </a:lnSpc>
                        <a:spcBef>
                          <a:spcPts val="0"/>
                        </a:spcBef>
                        <a:spcAft>
                          <a:spcPts val="0"/>
                        </a:spcAft>
                      </a:pPr>
                      <a:r>
                        <a:rPr lang="en-US" sz="2000" dirty="0">
                          <a:effectLst/>
                        </a:rPr>
                        <a:t>IRCC </a:t>
                      </a:r>
                      <a:r>
                        <a:rPr lang="en-US" sz="2000" dirty="0" smtClean="0">
                          <a:effectLst/>
                        </a:rPr>
                        <a:t>12/20</a:t>
                      </a:r>
                    </a:p>
                    <a:p>
                      <a:pPr marL="0" marR="0">
                        <a:lnSpc>
                          <a:spcPct val="115000"/>
                        </a:lnSpc>
                        <a:spcBef>
                          <a:spcPts val="0"/>
                        </a:spcBef>
                        <a:spcAft>
                          <a:spcPts val="0"/>
                        </a:spcAft>
                      </a:pPr>
                      <a:endParaRPr lang="en-US" sz="2000" dirty="0">
                        <a:effectLst/>
                      </a:endParaRPr>
                    </a:p>
                  </a:txBody>
                  <a:tcPr marL="68580" marR="68580" marT="0" marB="0"/>
                </a:tc>
                <a:tc>
                  <a:txBody>
                    <a:bodyPr/>
                    <a:lstStyle/>
                    <a:p>
                      <a:r>
                        <a:rPr lang="en-US" sz="2000" kern="1200" dirty="0" smtClean="0">
                          <a:solidFill>
                            <a:schemeClr val="dk1"/>
                          </a:solidFill>
                          <a:effectLst/>
                          <a:latin typeface="+mn-lt"/>
                          <a:ea typeface="+mn-ea"/>
                          <a:cs typeface="+mn-cs"/>
                        </a:rPr>
                        <a:t>RHC to participate at Regional level in those actions of the UN Ocean Decade matching with IHO´s new strategic targets (IRCC12-08C)</a:t>
                      </a:r>
                      <a:endParaRPr lang="en-US" sz="2000" kern="1200" dirty="0">
                        <a:solidFill>
                          <a:schemeClr val="dk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dk1"/>
                          </a:solidFill>
                          <a:effectLst/>
                          <a:latin typeface="+mn-lt"/>
                          <a:ea typeface="+mn-ea"/>
                          <a:cs typeface="+mn-cs"/>
                        </a:rPr>
                        <a:t>MACHC Chair, Seabed 2030 Coordinator &amp; Member States</a:t>
                      </a:r>
                      <a:endParaRPr lang="en-US" sz="2000" dirty="0" smtClean="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IRCC</a:t>
                      </a:r>
                      <a:r>
                        <a:rPr lang="en-US" sz="2000" baseline="0" dirty="0" smtClean="0">
                          <a:effectLst/>
                          <a:latin typeface="+mn-lt"/>
                          <a:ea typeface="+mn-ea"/>
                          <a:cs typeface="+mn-cs"/>
                        </a:rPr>
                        <a:t> 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kern="1200" dirty="0" smtClean="0">
                          <a:solidFill>
                            <a:srgbClr val="FF0000"/>
                          </a:solidFill>
                          <a:effectLst/>
                          <a:latin typeface="+mn-lt"/>
                          <a:ea typeface="+mn-ea"/>
                          <a:cs typeface="+mn-cs"/>
                        </a:rPr>
                        <a:t>In progress via Seabed2030 Strategy</a:t>
                      </a: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8560526"/>
                  </a:ext>
                </a:extLst>
              </a:tr>
            </a:tbl>
          </a:graphicData>
        </a:graphic>
      </p:graphicFrame>
      <p:sp>
        <p:nvSpPr>
          <p:cNvPr id="4" name="Rectangle 1">
            <a:extLst>
              <a:ext uri="{FF2B5EF4-FFF2-40B4-BE49-F238E27FC236}">
                <a16:creationId xmlns:a16="http://schemas.microsoft.com/office/drawing/2014/main" id="{1762E7DF-7C74-441D-8C0F-26498D1573C0}"/>
              </a:ext>
            </a:extLst>
          </p:cNvPr>
          <p:cNvSpPr>
            <a:spLocks noChangeArrowheads="1"/>
          </p:cNvSpPr>
          <p:nvPr/>
        </p:nvSpPr>
        <p:spPr bwMode="auto">
          <a:xfrm>
            <a:off x="1627188" y="2689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220702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890753-3303-4F43-B437-77D6789E5DF6}"/>
              </a:ext>
            </a:extLst>
          </p:cNvPr>
          <p:cNvSpPr/>
          <p:nvPr/>
        </p:nvSpPr>
        <p:spPr>
          <a:xfrm>
            <a:off x="95693" y="6060558"/>
            <a:ext cx="3604437" cy="797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60294" y="300789"/>
            <a:ext cx="11133608" cy="1074493"/>
          </a:xfrm>
        </p:spPr>
        <p:txBody>
          <a:bodyPr>
            <a:noAutofit/>
          </a:bodyPr>
          <a:lstStyle/>
          <a:p>
            <a:r>
              <a:rPr lang="en-AU" sz="3600" b="1" dirty="0" smtClean="0">
                <a:solidFill>
                  <a:schemeClr val="bg2">
                    <a:lumMod val="50000"/>
                  </a:schemeClr>
                </a:solidFill>
              </a:rPr>
              <a:t>IRCC Recommendations  (22) for MACHC-</a:t>
            </a:r>
            <a:br>
              <a:rPr lang="en-AU" sz="3600" b="1" dirty="0" smtClean="0">
                <a:solidFill>
                  <a:schemeClr val="bg2">
                    <a:lumMod val="50000"/>
                  </a:schemeClr>
                </a:solidFill>
              </a:rPr>
            </a:br>
            <a:r>
              <a:rPr lang="en-AU" sz="3600" b="1" dirty="0" smtClean="0">
                <a:solidFill>
                  <a:schemeClr val="bg2">
                    <a:lumMod val="50000"/>
                  </a:schemeClr>
                </a:solidFill>
              </a:rPr>
              <a:t>all either completed or are in progress. Examples:</a:t>
            </a:r>
            <a:endParaRPr lang="en-AU" sz="3600" b="1" dirty="0">
              <a:solidFill>
                <a:schemeClr val="bg2">
                  <a:lumMod val="50000"/>
                </a:schemeClr>
              </a:solidFill>
            </a:endParaRPr>
          </a:p>
        </p:txBody>
      </p:sp>
      <p:pic>
        <p:nvPicPr>
          <p:cNvPr id="6" name="Picture 5">
            <a:extLst>
              <a:ext uri="{FF2B5EF4-FFF2-40B4-BE49-F238E27FC236}">
                <a16:creationId xmlns:a16="http://schemas.microsoft.com/office/drawing/2014/main" id="{7B667952-E98B-4265-94C1-9E3446CC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4" y="6060558"/>
            <a:ext cx="2471197" cy="797442"/>
          </a:xfrm>
          <a:prstGeom prst="rect">
            <a:avLst/>
          </a:prstGeom>
        </p:spPr>
      </p:pic>
      <p:sp>
        <p:nvSpPr>
          <p:cNvPr id="4" name="TextBox 3">
            <a:extLst>
              <a:ext uri="{FF2B5EF4-FFF2-40B4-BE49-F238E27FC236}">
                <a16:creationId xmlns:a16="http://schemas.microsoft.com/office/drawing/2014/main" id="{48595F95-8174-4DCA-B57D-D8BF8168C608}"/>
              </a:ext>
            </a:extLst>
          </p:cNvPr>
          <p:cNvSpPr txBox="1"/>
          <p:nvPr/>
        </p:nvSpPr>
        <p:spPr>
          <a:xfrm>
            <a:off x="965790" y="1732761"/>
            <a:ext cx="10260419" cy="369332"/>
          </a:xfrm>
          <a:prstGeom prst="rect">
            <a:avLst/>
          </a:prstGeom>
          <a:noFill/>
        </p:spPr>
        <p:txBody>
          <a:bodyPr wrap="square" rtlCol="0">
            <a:spAutoFit/>
          </a:bodyPr>
          <a:lstStyle/>
          <a:p>
            <a:endParaRPr lang="en-US" dirty="0"/>
          </a:p>
        </p:txBody>
      </p:sp>
      <p:sp>
        <p:nvSpPr>
          <p:cNvPr id="3" name="TextBox 2"/>
          <p:cNvSpPr txBox="1"/>
          <p:nvPr/>
        </p:nvSpPr>
        <p:spPr>
          <a:xfrm>
            <a:off x="548261" y="1053161"/>
            <a:ext cx="10957674" cy="5201424"/>
          </a:xfrm>
          <a:prstGeom prst="rect">
            <a:avLst/>
          </a:prstGeom>
          <a:noFill/>
        </p:spPr>
        <p:txBody>
          <a:bodyPr wrap="square" rtlCol="0">
            <a:spAutoFit/>
          </a:bodyPr>
          <a:lstStyle/>
          <a:p>
            <a:endParaRPr lang="en-US" sz="2400" dirty="0"/>
          </a:p>
          <a:p>
            <a:pPr marL="285750" indent="-285750">
              <a:buFont typeface="Arial" panose="020B0604020202020204" pitchFamily="34" charset="0"/>
              <a:buChar char="•"/>
            </a:pPr>
            <a:r>
              <a:rPr lang="en-US" sz="2800" dirty="0"/>
              <a:t>RHC to continue with the provision of intensive Capacity Building activities (i.e. courses, technical and high level visits, workshops) and also to actively seek Capacity Building partnerships</a:t>
            </a:r>
            <a:r>
              <a:rPr lang="en-US" sz="2800" dirty="0" smtClean="0"/>
              <a:t>.</a:t>
            </a:r>
          </a:p>
          <a:p>
            <a:pPr marL="285750" indent="-285750">
              <a:buFont typeface="Arial" panose="020B0604020202020204" pitchFamily="34" charset="0"/>
              <a:buChar char="•"/>
            </a:pPr>
            <a:r>
              <a:rPr lang="en-US" sz="2800" dirty="0" smtClean="0"/>
              <a:t>RHC </a:t>
            </a:r>
            <a:r>
              <a:rPr lang="en-US" sz="2800" dirty="0"/>
              <a:t>to promote the enlargement of the regional membership assisting in the recruitment of new IHO Member </a:t>
            </a:r>
            <a:r>
              <a:rPr lang="en-US" sz="2800" dirty="0" smtClean="0"/>
              <a:t>States.</a:t>
            </a:r>
            <a:endParaRPr lang="en-US" sz="2800" dirty="0"/>
          </a:p>
          <a:p>
            <a:pPr marL="285750" indent="-285750">
              <a:buFont typeface="Arial" panose="020B0604020202020204" pitchFamily="34" charset="0"/>
              <a:buChar char="•"/>
            </a:pPr>
            <a:r>
              <a:rPr lang="en-US" sz="2800" dirty="0" smtClean="0"/>
              <a:t>RHC </a:t>
            </a:r>
            <a:r>
              <a:rPr lang="en-US" sz="2800" dirty="0"/>
              <a:t>MS to </a:t>
            </a:r>
            <a:r>
              <a:rPr lang="en-US" sz="2800" dirty="0" smtClean="0"/>
              <a:t>consider participating </a:t>
            </a:r>
            <a:r>
              <a:rPr lang="en-US" sz="2800" dirty="0"/>
              <a:t>in the Empowering Women in Hydrography project</a:t>
            </a:r>
            <a:r>
              <a:rPr lang="en-US" sz="2800" dirty="0" smtClean="0"/>
              <a:t>.</a:t>
            </a:r>
          </a:p>
          <a:p>
            <a:pPr marL="285750" indent="-285750">
              <a:buFont typeface="Arial" panose="020B0604020202020204" pitchFamily="34" charset="0"/>
              <a:buChar char="•"/>
            </a:pPr>
            <a:r>
              <a:rPr lang="en-US" sz="2800" dirty="0" smtClean="0"/>
              <a:t>RHC </a:t>
            </a:r>
            <a:r>
              <a:rPr lang="en-US" sz="2800" dirty="0"/>
              <a:t>to develop a Disaster Response </a:t>
            </a:r>
            <a:r>
              <a:rPr lang="en-US" sz="2800" dirty="0" smtClean="0"/>
              <a:t>Framework on the MACHC Initiative Website</a:t>
            </a:r>
            <a:r>
              <a:rPr lang="en-US" sz="2400" dirty="0" smtClean="0"/>
              <a:t>:  (</a:t>
            </a:r>
            <a:r>
              <a:rPr lang="en-US" sz="2400" dirty="0" smtClean="0">
                <a:hlinkClick r:id="rId4"/>
              </a:rPr>
              <a:t>https</a:t>
            </a:r>
            <a:r>
              <a:rPr lang="en-US" sz="2400" dirty="0">
                <a:hlinkClick r:id="rId4"/>
              </a:rPr>
              <a:t>://www.iho-machc.org/documents/dr_doc.html</a:t>
            </a:r>
            <a:r>
              <a:rPr lang="en-US" sz="2400" dirty="0" smtClean="0"/>
              <a:t>)</a:t>
            </a:r>
          </a:p>
          <a:p>
            <a:pPr marL="285750" indent="-285750">
              <a:buFont typeface="Arial" panose="020B0604020202020204" pitchFamily="34" charset="0"/>
              <a:buChar char="•"/>
            </a:pPr>
            <a:r>
              <a:rPr lang="en-US" sz="2800" dirty="0"/>
              <a:t>Member States to </a:t>
            </a:r>
            <a:r>
              <a:rPr lang="en-US" sz="2800" dirty="0" smtClean="0"/>
              <a:t>promote </a:t>
            </a:r>
            <a:r>
              <a:rPr lang="en-US" sz="2800" dirty="0"/>
              <a:t>bilateral discussions regarding the ENC overlapping issues.</a:t>
            </a:r>
            <a:endParaRPr lang="en-US" sz="2800" dirty="0" smtClean="0"/>
          </a:p>
        </p:txBody>
      </p:sp>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9710056" y="6002110"/>
            <a:ext cx="2050657" cy="848179"/>
          </a:xfrm>
          <a:prstGeom prst="rect">
            <a:avLst/>
          </a:prstGeom>
        </p:spPr>
      </p:pic>
    </p:spTree>
    <p:extLst>
      <p:ext uri="{BB962C8B-B14F-4D97-AF65-F5344CB8AC3E}">
        <p14:creationId xmlns:p14="http://schemas.microsoft.com/office/powerpoint/2010/main" val="1852653487"/>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2227</TotalTime>
  <Words>1512</Words>
  <Application>Microsoft Office PowerPoint</Application>
  <PresentationFormat>Widescreen</PresentationFormat>
  <Paragraphs>183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IHO_Presentations_template-Blank</vt:lpstr>
      <vt:lpstr>12th MEETING OF THE IHO INTER-REGIONAL COORDINATION COMMITTEE   </vt:lpstr>
      <vt:lpstr>MACHC Representation</vt:lpstr>
      <vt:lpstr>IRCC Agenda Highlights</vt:lpstr>
      <vt:lpstr>IRCC12 Actions assigned to RHCs</vt:lpstr>
      <vt:lpstr>IRCC12 Actions assigned to RHCs </vt:lpstr>
      <vt:lpstr>IRCC12 Actions assigned to RHCs (cont’d) </vt:lpstr>
      <vt:lpstr>IRCC12 Actions assigned to RHCs (cont’d) </vt:lpstr>
      <vt:lpstr>IRCC12 Actions assigned to RHCs (cont’d) </vt:lpstr>
      <vt:lpstr>IRCC Recommendations  (22) for MACHC- all either completed or are in progress.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Kathryn Ries</cp:lastModifiedBy>
  <cp:revision>172</cp:revision>
  <dcterms:created xsi:type="dcterms:W3CDTF">2017-10-26T13:07:26Z</dcterms:created>
  <dcterms:modified xsi:type="dcterms:W3CDTF">2020-11-23T21:55:40Z</dcterms:modified>
</cp:coreProperties>
</file>