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2uMbQqeiM0Yjcjeze9jGBz2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6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highlight>
                  <a:srgbClr val="FFFFFF"/>
                </a:highlight>
              </a:rPr>
              <a:t>2. During the 2022 survey season, NOAA supported the IHO’s Empowering Women in Hydrography initiative by hosting three women aboard NOAA ships for a hands-on experience. Three candidates were supported, hailing from Nigeria, Japan and Suriname. This support is expected to continue throughout the 2023 and 2024 survey seasons. </a:t>
            </a:r>
            <a:endParaRPr>
              <a:highlight>
                <a:srgbClr val="FFFFFF"/>
              </a:highlight>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endParaRPr sz="100" dirty="0"/>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5F9FC"/>
            </a:gs>
            <a:gs pos="75000">
              <a:srgbClr val="F5F9FC"/>
            </a:gs>
            <a:gs pos="100000">
              <a:srgbClr val="CEE1F1"/>
            </a:gs>
          </a:gsLst>
          <a:lin ang="5400000" scaled="0"/>
        </a:gradFill>
        <a:effectLst/>
      </p:bgPr>
    </p:bg>
    <p:spTree>
      <p:nvGrpSpPr>
        <p:cNvPr id="1" name="Shape 14"/>
        <p:cNvGrpSpPr/>
        <p:nvPr/>
      </p:nvGrpSpPr>
      <p:grpSpPr>
        <a:xfrm>
          <a:off x="0" y="0"/>
          <a:ext cx="0" cy="0"/>
          <a:chOff x="0" y="0"/>
          <a:chExt cx="0" cy="0"/>
        </a:xfrm>
      </p:grpSpPr>
      <p:sp>
        <p:nvSpPr>
          <p:cNvPr id="15" name="Google Shape;15;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p:nvPr/>
        </p:nvSpPr>
        <p:spPr>
          <a:xfrm>
            <a:off x="0" y="6040079"/>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ftr" idx="11"/>
          </p:nvPr>
        </p:nvSpPr>
        <p:spPr>
          <a:xfrm>
            <a:off x="4038599" y="6276122"/>
            <a:ext cx="536545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9" name="Google Shape;19;p6"/>
          <p:cNvPicPr preferRelativeResize="0"/>
          <p:nvPr/>
        </p:nvPicPr>
        <p:blipFill rotWithShape="1">
          <a:blip r:embed="rId2">
            <a:alphaModFix/>
          </a:blip>
          <a:srcRect/>
          <a:stretch/>
        </p:blipFill>
        <p:spPr>
          <a:xfrm>
            <a:off x="10453918" y="6040079"/>
            <a:ext cx="1738082" cy="817921"/>
          </a:xfrm>
          <a:prstGeom prst="rect">
            <a:avLst/>
          </a:prstGeom>
          <a:noFill/>
          <a:ln>
            <a:noFill/>
          </a:ln>
        </p:spPr>
      </p:pic>
      <p:pic>
        <p:nvPicPr>
          <p:cNvPr id="20" name="Google Shape;20;p6"/>
          <p:cNvPicPr preferRelativeResize="0"/>
          <p:nvPr/>
        </p:nvPicPr>
        <p:blipFill rotWithShape="1">
          <a:blip r:embed="rId3">
            <a:alphaModFix/>
          </a:blip>
          <a:srcRect/>
          <a:stretch/>
        </p:blipFill>
        <p:spPr>
          <a:xfrm>
            <a:off x="0" y="6032401"/>
            <a:ext cx="2528711" cy="8448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rgbClr val="F5F9FC"/>
            </a:gs>
            <a:gs pos="75000">
              <a:srgbClr val="F5F9FC"/>
            </a:gs>
            <a:gs pos="100000">
              <a:srgbClr val="CEE1F1"/>
            </a:gs>
          </a:gsLst>
          <a:lin ang="5400000" scaled="0"/>
        </a:gradFill>
        <a:effectLst/>
      </p:bgPr>
    </p:bg>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57C4"/>
              </a:buClr>
              <a:buSzPts val="4400"/>
              <a:buFont typeface="Calibri"/>
              <a:buNone/>
              <a:defRPr>
                <a:solidFill>
                  <a:srgbClr val="0E57C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7"/>
          <p:cNvCxnSpPr/>
          <p:nvPr/>
        </p:nvCxnSpPr>
        <p:spPr>
          <a:xfrm rot="10800000" flipH="1">
            <a:off x="811992" y="893798"/>
            <a:ext cx="10568015" cy="5285"/>
          </a:xfrm>
          <a:prstGeom prst="straightConnector1">
            <a:avLst/>
          </a:prstGeom>
          <a:noFill/>
          <a:ln w="28575" cap="flat" cmpd="sng">
            <a:solidFill>
              <a:srgbClr val="0E57C4"/>
            </a:solidFill>
            <a:prstDash val="solid"/>
            <a:miter lim="800000"/>
            <a:headEnd type="none" w="sm" len="sm"/>
            <a:tailEnd type="none" w="sm" len="sm"/>
          </a:ln>
        </p:spPr>
      </p:cxnSp>
      <p:sp>
        <p:nvSpPr>
          <p:cNvPr id="25" name="Google Shape;25;p7"/>
          <p:cNvSpPr/>
          <p:nvPr/>
        </p:nvSpPr>
        <p:spPr>
          <a:xfrm>
            <a:off x="0" y="6020790"/>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7"/>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7" name="Google Shape;27;p7"/>
          <p:cNvPicPr preferRelativeResize="0"/>
          <p:nvPr/>
        </p:nvPicPr>
        <p:blipFill rotWithShape="1">
          <a:blip r:embed="rId2">
            <a:alphaModFix/>
          </a:blip>
          <a:srcRect/>
          <a:stretch/>
        </p:blipFill>
        <p:spPr>
          <a:xfrm>
            <a:off x="10453918" y="6040079"/>
            <a:ext cx="1738082" cy="817921"/>
          </a:xfrm>
          <a:prstGeom prst="rect">
            <a:avLst/>
          </a:prstGeom>
          <a:noFill/>
          <a:ln>
            <a:noFill/>
          </a:ln>
        </p:spPr>
      </p:pic>
      <p:pic>
        <p:nvPicPr>
          <p:cNvPr id="28" name="Google Shape;28;p7"/>
          <p:cNvPicPr preferRelativeResize="0"/>
          <p:nvPr/>
        </p:nvPicPr>
        <p:blipFill rotWithShape="1">
          <a:blip r:embed="rId3">
            <a:alphaModFix/>
          </a:blip>
          <a:srcRect/>
          <a:stretch/>
        </p:blipFill>
        <p:spPr>
          <a:xfrm>
            <a:off x="0" y="6032401"/>
            <a:ext cx="2528711" cy="84488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a:spLocks noGrp="1"/>
          </p:cNvSpPr>
          <p:nvPr>
            <p:ph type="pic" idx="2"/>
          </p:nvPr>
        </p:nvSpPr>
        <p:spPr>
          <a:xfrm>
            <a:off x="5183188" y="987425"/>
            <a:ext cx="6172200" cy="4873625"/>
          </a:xfrm>
          <a:prstGeom prst="rect">
            <a:avLst/>
          </a:prstGeom>
          <a:noFill/>
          <a:ln>
            <a:noFill/>
          </a:ln>
        </p:spPr>
      </p:sp>
      <p:sp>
        <p:nvSpPr>
          <p:cNvPr id="70" name="Google Shape;70;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371093" y="962612"/>
            <a:ext cx="9144000" cy="370388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85949"/>
              <a:buFont typeface="Calibri"/>
              <a:buNone/>
            </a:pPr>
            <a:r>
              <a:rPr lang="en-US"/>
              <a:t>23</a:t>
            </a:r>
            <a:r>
              <a:rPr lang="en-US" baseline="30000"/>
              <a:t>rd</a:t>
            </a:r>
            <a:r>
              <a:rPr lang="en-US"/>
              <a:t> Conference of the </a:t>
            </a:r>
            <a:br>
              <a:rPr lang="en-US"/>
            </a:br>
            <a:r>
              <a:rPr lang="en-US"/>
              <a:t>Meso American - Caribbean Sea</a:t>
            </a:r>
            <a:br>
              <a:rPr lang="en-US"/>
            </a:br>
            <a:r>
              <a:rPr lang="en-US"/>
              <a:t>Hydrographic Commission</a:t>
            </a:r>
            <a:br>
              <a:rPr lang="en-US"/>
            </a:br>
            <a:br>
              <a:rPr lang="en-US"/>
            </a:br>
            <a:r>
              <a:rPr lang="en-US" sz="4400"/>
              <a:t>National Report by</a:t>
            </a:r>
            <a:endParaRPr sz="4400"/>
          </a:p>
        </p:txBody>
      </p:sp>
      <p:sp>
        <p:nvSpPr>
          <p:cNvPr id="91" name="Google Shape;91;p1"/>
          <p:cNvSpPr txBox="1">
            <a:spLocks noGrp="1"/>
          </p:cNvSpPr>
          <p:nvPr>
            <p:ph type="subTitle" idx="1"/>
          </p:nvPr>
        </p:nvSpPr>
        <p:spPr>
          <a:xfrm>
            <a:off x="1577162" y="4800274"/>
            <a:ext cx="9144000" cy="534000"/>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90000"/>
              </a:lnSpc>
              <a:spcBef>
                <a:spcPts val="0"/>
              </a:spcBef>
              <a:spcAft>
                <a:spcPts val="0"/>
              </a:spcAft>
              <a:buClr>
                <a:schemeClr val="dk1"/>
              </a:buClr>
              <a:buSzPts val="600"/>
              <a:buNone/>
            </a:pPr>
            <a:r>
              <a:rPr lang="en-US" sz="9600"/>
              <a:t>United States of America</a:t>
            </a:r>
            <a:endParaRPr sz="9600"/>
          </a:p>
          <a:p>
            <a:pPr marL="0" lvl="0" indent="0" algn="ctr" rtl="0">
              <a:lnSpc>
                <a:spcPct val="90000"/>
              </a:lnSpc>
              <a:spcBef>
                <a:spcPts val="1000"/>
              </a:spcBef>
              <a:spcAft>
                <a:spcPts val="0"/>
              </a:spcAft>
              <a:buClr>
                <a:schemeClr val="dk1"/>
              </a:buClr>
              <a:buSzPct val="100000"/>
              <a:buNone/>
            </a:pPr>
            <a:endParaRPr>
              <a:latin typeface="Arial"/>
              <a:ea typeface="Arial"/>
              <a:cs typeface="Arial"/>
              <a:sym typeface="Arial"/>
            </a:endParaRPr>
          </a:p>
        </p:txBody>
      </p:sp>
      <p:pic>
        <p:nvPicPr>
          <p:cNvPr id="92" name="Google Shape;92;p1"/>
          <p:cNvPicPr preferRelativeResize="0"/>
          <p:nvPr/>
        </p:nvPicPr>
        <p:blipFill rotWithShape="1">
          <a:blip r:embed="rId3">
            <a:alphaModFix/>
          </a:blip>
          <a:srcRect/>
          <a:stretch/>
        </p:blipFill>
        <p:spPr>
          <a:xfrm>
            <a:off x="5367925" y="6000900"/>
            <a:ext cx="1627224" cy="85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711199" y="241300"/>
            <a:ext cx="10811005" cy="749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ct val="100000"/>
              <a:buFont typeface="Calibri"/>
              <a:buNone/>
            </a:pPr>
            <a:r>
              <a:rPr lang="en-US"/>
              <a:t>Top Achievements during the year </a:t>
            </a:r>
            <a:r>
              <a:rPr lang="en-US" sz="3100"/>
              <a:t>(3 maximum)</a:t>
            </a:r>
            <a:endParaRPr/>
          </a:p>
        </p:txBody>
      </p:sp>
      <p:sp>
        <p:nvSpPr>
          <p:cNvPr id="98" name="Google Shape;98;p2"/>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
        <p:nvSpPr>
          <p:cNvPr id="99" name="Google Shape;99;p2"/>
          <p:cNvSpPr txBox="1"/>
          <p:nvPr/>
        </p:nvSpPr>
        <p:spPr>
          <a:xfrm>
            <a:off x="164534" y="1007725"/>
            <a:ext cx="6830615" cy="5062894"/>
          </a:xfrm>
          <a:prstGeom prst="rect">
            <a:avLst/>
          </a:prstGeom>
          <a:noFill/>
          <a:ln>
            <a:noFill/>
          </a:ln>
        </p:spPr>
        <p:txBody>
          <a:bodyPr spcFirstLastPara="1" wrap="square" lIns="91425" tIns="91425" rIns="91425" bIns="91425" anchor="t" anchorCtr="0">
            <a:spAutoFit/>
          </a:bodyPr>
          <a:lstStyle/>
          <a:p>
            <a:pPr marL="501650" marR="0" lvl="0" indent="-457200" algn="l" rtl="0">
              <a:lnSpc>
                <a:spcPct val="100000"/>
              </a:lnSpc>
              <a:spcBef>
                <a:spcPts val="0"/>
              </a:spcBef>
              <a:spcAft>
                <a:spcPts val="0"/>
              </a:spcAft>
              <a:buClr>
                <a:schemeClr val="dk1"/>
              </a:buClr>
              <a:buSzPts val="2900"/>
              <a:buFont typeface="Arial" panose="020B0604020202020204" pitchFamily="34" charset="0"/>
              <a:buChar char="•"/>
            </a:pPr>
            <a:r>
              <a:rPr lang="en-US" sz="2400" dirty="0">
                <a:solidFill>
                  <a:schemeClr val="dk1"/>
                </a:solidFill>
                <a:latin typeface="Calibri"/>
                <a:ea typeface="Calibri"/>
                <a:cs typeface="Calibri"/>
                <a:sym typeface="Calibri"/>
              </a:rPr>
              <a:t>Navy accomplished cooperative survey operations with a partner nation.</a:t>
            </a:r>
            <a:endParaRPr sz="24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dirty="0">
              <a:solidFill>
                <a:srgbClr val="FF0000"/>
              </a:solidFill>
              <a:latin typeface="Calibri"/>
              <a:ea typeface="Calibri"/>
              <a:cs typeface="Calibri"/>
              <a:sym typeface="Calibri"/>
            </a:endParaRPr>
          </a:p>
          <a:p>
            <a:pPr marL="501650" marR="0" lvl="0" indent="-457200" algn="l" rtl="0">
              <a:lnSpc>
                <a:spcPct val="100000"/>
              </a:lnSpc>
              <a:spcBef>
                <a:spcPts val="0"/>
              </a:spcBef>
              <a:spcAft>
                <a:spcPts val="0"/>
              </a:spcAft>
              <a:buClr>
                <a:schemeClr val="dk1"/>
              </a:buClr>
              <a:buSzPts val="2900"/>
              <a:buFont typeface="Arial" panose="020B0604020202020204" pitchFamily="34" charset="0"/>
              <a:buChar char="•"/>
            </a:pPr>
            <a:r>
              <a:rPr lang="en-US" sz="2400" dirty="0">
                <a:solidFill>
                  <a:schemeClr val="dk1"/>
                </a:solidFill>
                <a:latin typeface="Calibri"/>
                <a:ea typeface="Calibri"/>
                <a:cs typeface="Calibri"/>
                <a:sym typeface="Calibri"/>
              </a:rPr>
              <a:t>NOAA successfully hosted three women aboard NOAA ships during the 2022 survey season, including a candidate from Suriname. This supports the IHO’s Empowering Women in Hydrography Project.</a:t>
            </a:r>
            <a:endParaRPr sz="24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501650" marR="0" lvl="0" indent="-457200" algn="l" rtl="0">
              <a:lnSpc>
                <a:spcPct val="100000"/>
              </a:lnSpc>
              <a:spcBef>
                <a:spcPts val="0"/>
              </a:spcBef>
              <a:spcAft>
                <a:spcPts val="0"/>
              </a:spcAft>
              <a:buClr>
                <a:schemeClr val="dk1"/>
              </a:buClr>
              <a:buSzPts val="2900"/>
              <a:buFont typeface="Arial" panose="020B0604020202020204" pitchFamily="34" charset="0"/>
              <a:buChar char="•"/>
            </a:pPr>
            <a:r>
              <a:rPr lang="en-US" sz="2400" dirty="0">
                <a:solidFill>
                  <a:schemeClr val="dk1"/>
                </a:solidFill>
                <a:latin typeface="Calibri"/>
                <a:ea typeface="Calibri"/>
                <a:cs typeface="Calibri"/>
                <a:sym typeface="Calibri"/>
              </a:rPr>
              <a:t>NGA developed the Certified Printed ENC (CPENC) product to replace the traditional Standard Nautical Chart (SNC) in order to better align the hard copy product to the current ENC.</a:t>
            </a:r>
            <a:r>
              <a:rPr lang="en-US" sz="2900" dirty="0">
                <a:solidFill>
                  <a:schemeClr val="dk1"/>
                </a:solidFill>
                <a:latin typeface="Calibri"/>
                <a:ea typeface="Calibri"/>
                <a:cs typeface="Calibri"/>
                <a:sym typeface="Calibri"/>
              </a:rPr>
              <a:t>  </a:t>
            </a:r>
            <a:endParaRPr sz="2900" dirty="0">
              <a:solidFill>
                <a:schemeClr val="dk1"/>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a:stretch/>
        </p:blipFill>
        <p:spPr>
          <a:xfrm>
            <a:off x="5367925" y="6000900"/>
            <a:ext cx="1627224" cy="857000"/>
          </a:xfrm>
          <a:prstGeom prst="rect">
            <a:avLst/>
          </a:prstGeom>
          <a:noFill/>
          <a:ln>
            <a:noFill/>
          </a:ln>
        </p:spPr>
      </p:pic>
      <p:pic>
        <p:nvPicPr>
          <p:cNvPr id="1026" name="Picture 2" descr="An image showing all woman officer hydrographers standing in front of NOAA Ship Rainier.">
            <a:extLst>
              <a:ext uri="{FF2B5EF4-FFF2-40B4-BE49-F238E27FC236}">
                <a16:creationId xmlns:a16="http://schemas.microsoft.com/office/drawing/2014/main" id="{CA0FD080-6A0F-4A21-8D1C-1B96C0FC9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656" y="1537528"/>
            <a:ext cx="5005810" cy="34969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3E02F0-37DF-4118-979C-C68D4EEADA16}"/>
              </a:ext>
            </a:extLst>
          </p:cNvPr>
          <p:cNvSpPr txBox="1"/>
          <p:nvPr/>
        </p:nvSpPr>
        <p:spPr>
          <a:xfrm>
            <a:off x="7756634" y="5058355"/>
            <a:ext cx="3684751" cy="523220"/>
          </a:xfrm>
          <a:prstGeom prst="rect">
            <a:avLst/>
          </a:prstGeom>
          <a:noFill/>
        </p:spPr>
        <p:txBody>
          <a:bodyPr wrap="square" rtlCol="0">
            <a:spAutoFit/>
          </a:bodyPr>
          <a:lstStyle/>
          <a:p>
            <a:pPr algn="ctr"/>
            <a:r>
              <a:rPr lang="en-US" i="1" dirty="0"/>
              <a:t>Sub-lieutenant </a:t>
            </a:r>
            <a:r>
              <a:rPr lang="en-US" i="1" dirty="0" err="1"/>
              <a:t>Ogungbamila</a:t>
            </a:r>
            <a:r>
              <a:rPr lang="en-US" i="1" dirty="0"/>
              <a:t> (Nigeria) with NOAA Ship Rainier in the Marianas Islands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699910" y="215901"/>
            <a:ext cx="11011500" cy="1193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E57C4"/>
              </a:buClr>
              <a:buSzPct val="100000"/>
              <a:buFont typeface="Calibri"/>
              <a:buNone/>
            </a:pPr>
            <a:r>
              <a:rPr lang="en-US"/>
              <a:t>Top Challenges and/or Obstructions </a:t>
            </a:r>
            <a:r>
              <a:rPr lang="en-US" sz="3600"/>
              <a:t>(3 maximum)</a:t>
            </a:r>
            <a:r>
              <a:rPr lang="en-US"/>
              <a:t> </a:t>
            </a:r>
            <a:br>
              <a:rPr lang="en-US"/>
            </a:br>
            <a:endParaRPr/>
          </a:p>
        </p:txBody>
      </p:sp>
      <p:sp>
        <p:nvSpPr>
          <p:cNvPr id="106" name="Google Shape;106;p3"/>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sp>
        <p:nvSpPr>
          <p:cNvPr id="107" name="Google Shape;107;p3"/>
          <p:cNvSpPr txBox="1"/>
          <p:nvPr/>
        </p:nvSpPr>
        <p:spPr>
          <a:xfrm>
            <a:off x="826350" y="990600"/>
            <a:ext cx="10742700" cy="4956300"/>
          </a:xfrm>
          <a:prstGeom prst="rect">
            <a:avLst/>
          </a:prstGeom>
          <a:noFill/>
          <a:ln>
            <a:noFill/>
          </a:ln>
        </p:spPr>
        <p:txBody>
          <a:bodyPr spcFirstLastPara="1" wrap="square" lIns="91425" tIns="91425" rIns="91425" bIns="91425" anchor="t" anchorCtr="0">
            <a:spAutoFit/>
          </a:bodyPr>
          <a:lstStyle/>
          <a:p>
            <a:pPr marL="488950" marR="0" lvl="0" indent="-457200" algn="l" rtl="0">
              <a:lnSpc>
                <a:spcPct val="100000"/>
              </a:lnSpc>
              <a:spcBef>
                <a:spcPts val="0"/>
              </a:spcBef>
              <a:spcAft>
                <a:spcPts val="0"/>
              </a:spcAft>
              <a:buClr>
                <a:schemeClr val="dk1"/>
              </a:buClr>
              <a:buSzPts val="3100"/>
              <a:buFont typeface="Arial" panose="020B0604020202020204" pitchFamily="34" charset="0"/>
              <a:buChar char="•"/>
            </a:pPr>
            <a:r>
              <a:rPr lang="en-US" sz="3100" dirty="0">
                <a:solidFill>
                  <a:schemeClr val="dk1"/>
                </a:solidFill>
                <a:latin typeface="Calibri"/>
                <a:ea typeface="Calibri"/>
                <a:cs typeface="Calibri"/>
                <a:sym typeface="Calibri"/>
              </a:rPr>
              <a:t>Navy has seen significantly reduced funding (tied to global priorities) to support future joint/collaborative surveys and/or subject matter expert engagements.</a:t>
            </a:r>
            <a:endParaRPr sz="31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3100" dirty="0">
              <a:solidFill>
                <a:schemeClr val="dk1"/>
              </a:solidFill>
              <a:latin typeface="Calibri"/>
              <a:ea typeface="Calibri"/>
              <a:cs typeface="Calibri"/>
              <a:sym typeface="Calibri"/>
            </a:endParaRPr>
          </a:p>
          <a:p>
            <a:pPr marL="488950" marR="0" lvl="0" indent="-457200" algn="l" rtl="0">
              <a:lnSpc>
                <a:spcPct val="100000"/>
              </a:lnSpc>
              <a:spcBef>
                <a:spcPts val="0"/>
              </a:spcBef>
              <a:spcAft>
                <a:spcPts val="0"/>
              </a:spcAft>
              <a:buClr>
                <a:schemeClr val="dk1"/>
              </a:buClr>
              <a:buSzPts val="3100"/>
              <a:buFont typeface="Arial" panose="020B0604020202020204" pitchFamily="34" charset="0"/>
              <a:buChar char="•"/>
            </a:pPr>
            <a:r>
              <a:rPr lang="en-US" sz="3100" dirty="0">
                <a:solidFill>
                  <a:schemeClr val="dk1"/>
                </a:solidFill>
                <a:latin typeface="Calibri"/>
                <a:ea typeface="Calibri"/>
                <a:cs typeface="Calibri"/>
                <a:sym typeface="Calibri"/>
              </a:rPr>
              <a:t>General global workforce challenges as a result of COVID-19 persist.</a:t>
            </a:r>
            <a:endParaRPr sz="31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3100" dirty="0">
              <a:solidFill>
                <a:srgbClr val="FF0000"/>
              </a:solidFill>
              <a:latin typeface="Calibri"/>
              <a:ea typeface="Calibri"/>
              <a:cs typeface="Calibri"/>
              <a:sym typeface="Calibri"/>
            </a:endParaRPr>
          </a:p>
          <a:p>
            <a:pPr marL="488950" marR="0" lvl="0" indent="-457200" algn="l" rtl="0">
              <a:lnSpc>
                <a:spcPct val="100000"/>
              </a:lnSpc>
              <a:spcBef>
                <a:spcPts val="0"/>
              </a:spcBef>
              <a:spcAft>
                <a:spcPts val="0"/>
              </a:spcAft>
              <a:buClr>
                <a:schemeClr val="dk1"/>
              </a:buClr>
              <a:buSzPts val="3100"/>
              <a:buFont typeface="Arial" panose="020B0604020202020204" pitchFamily="34" charset="0"/>
              <a:buChar char="•"/>
            </a:pPr>
            <a:r>
              <a:rPr lang="en-US" sz="3100" dirty="0">
                <a:solidFill>
                  <a:schemeClr val="dk1"/>
                </a:solidFill>
                <a:latin typeface="Calibri"/>
                <a:ea typeface="Calibri"/>
                <a:cs typeface="Calibri"/>
                <a:sym typeface="Calibri"/>
              </a:rPr>
              <a:t>NGA is transitioning the Notice to Mariner (NTM) workforce from the traditional textual NTM process to support digital production processes like ENC / CPENC.</a:t>
            </a:r>
            <a:endParaRPr sz="3100" dirty="0">
              <a:solidFill>
                <a:schemeClr val="dk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5367925" y="6000900"/>
            <a:ext cx="1627224" cy="85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685801" y="152400"/>
            <a:ext cx="10515600" cy="1295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E57C4"/>
              </a:buClr>
              <a:buSzPct val="100000"/>
              <a:buFont typeface="Calibri"/>
              <a:buNone/>
            </a:pPr>
            <a:r>
              <a:rPr lang="en-US"/>
              <a:t>Top Plans that affect the region </a:t>
            </a:r>
            <a:r>
              <a:rPr lang="en-US" sz="3100"/>
              <a:t>(3 maximum)</a:t>
            </a:r>
            <a:br>
              <a:rPr lang="en-US"/>
            </a:br>
            <a:endParaRPr/>
          </a:p>
        </p:txBody>
      </p:sp>
      <p:sp>
        <p:nvSpPr>
          <p:cNvPr id="114" name="Google Shape;114;p4"/>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
        <p:nvSpPr>
          <p:cNvPr id="115" name="Google Shape;115;p4"/>
          <p:cNvSpPr txBox="1"/>
          <p:nvPr/>
        </p:nvSpPr>
        <p:spPr>
          <a:xfrm>
            <a:off x="256396" y="1027896"/>
            <a:ext cx="6738753" cy="4816673"/>
          </a:xfrm>
          <a:prstGeom prst="rect">
            <a:avLst/>
          </a:prstGeom>
          <a:noFill/>
          <a:ln>
            <a:noFill/>
          </a:ln>
        </p:spPr>
        <p:txBody>
          <a:bodyPr spcFirstLastPara="1" wrap="square" lIns="91425" tIns="91425" rIns="91425" bIns="91425" anchor="t" anchorCtr="0">
            <a:spAutoFit/>
          </a:bodyPr>
          <a:lstStyle/>
          <a:p>
            <a:pPr marL="5080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150" dirty="0">
                <a:solidFill>
                  <a:schemeClr val="dk1"/>
                </a:solidFill>
                <a:latin typeface="Calibri"/>
                <a:ea typeface="Calibri"/>
                <a:cs typeface="Calibri"/>
                <a:sym typeface="Calibri"/>
              </a:rPr>
              <a:t>Improved coordination and communication between Navy, NGA and partner nations to maximize data availability and </a:t>
            </a:r>
            <a:r>
              <a:rPr lang="en-US" sz="2150" dirty="0" err="1">
                <a:solidFill>
                  <a:schemeClr val="dk1"/>
                </a:solidFill>
                <a:latin typeface="Calibri"/>
                <a:ea typeface="Calibri"/>
                <a:cs typeface="Calibri"/>
                <a:sym typeface="Calibri"/>
              </a:rPr>
              <a:t>releasability</a:t>
            </a:r>
            <a:r>
              <a:rPr lang="en-US" sz="2150" dirty="0">
                <a:solidFill>
                  <a:schemeClr val="dk1"/>
                </a:solidFill>
                <a:latin typeface="Calibri"/>
                <a:ea typeface="Calibri"/>
                <a:cs typeface="Calibri"/>
                <a:sym typeface="Calibri"/>
              </a:rPr>
              <a:t> for Primary Charting Authority use.</a:t>
            </a:r>
            <a:endParaRPr sz="215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150" dirty="0">
              <a:solidFill>
                <a:schemeClr val="dk1"/>
              </a:solidFill>
              <a:latin typeface="Calibri"/>
              <a:ea typeface="Calibri"/>
              <a:cs typeface="Calibri"/>
              <a:sym typeface="Calibri"/>
            </a:endParaRPr>
          </a:p>
          <a:p>
            <a:pPr marL="5080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150" dirty="0">
                <a:solidFill>
                  <a:schemeClr val="dk1"/>
                </a:solidFill>
                <a:latin typeface="Calibri"/>
                <a:ea typeface="Calibri"/>
                <a:cs typeface="Calibri"/>
                <a:sym typeface="Calibri"/>
              </a:rPr>
              <a:t>Completion of the initial data build of NOAA's National Bathymetric Source for the Gulf of Mexico, Florida, and the Caribbean.</a:t>
            </a:r>
            <a:endParaRPr sz="215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150" dirty="0">
              <a:solidFill>
                <a:srgbClr val="FF0000"/>
              </a:solidFill>
              <a:latin typeface="Calibri"/>
              <a:ea typeface="Calibri"/>
              <a:cs typeface="Calibri"/>
              <a:sym typeface="Calibri"/>
            </a:endParaRPr>
          </a:p>
          <a:p>
            <a:pPr marL="5080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150" dirty="0">
                <a:solidFill>
                  <a:schemeClr val="dk1"/>
                </a:solidFill>
                <a:latin typeface="Calibri"/>
                <a:ea typeface="Calibri"/>
                <a:cs typeface="Calibri"/>
                <a:sym typeface="Calibri"/>
              </a:rPr>
              <a:t>NGA developed the Source Maritime Automated Processing System (SMAPS) environment to automate the processing of incoming messages on the Watch in order to increase the analytic efficiency, and send out more timely alerts to the mariner.   </a:t>
            </a:r>
            <a:endParaRPr sz="2150" dirty="0">
              <a:solidFill>
                <a:schemeClr val="dk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5367925" y="6000900"/>
            <a:ext cx="1627224" cy="857000"/>
          </a:xfrm>
          <a:prstGeom prst="rect">
            <a:avLst/>
          </a:prstGeom>
          <a:noFill/>
          <a:ln>
            <a:noFill/>
          </a:ln>
        </p:spPr>
      </p:pic>
      <p:pic>
        <p:nvPicPr>
          <p:cNvPr id="2050" name="Picture 2" descr="A preliminary build of the bathymetry for New England.">
            <a:extLst>
              <a:ext uri="{FF2B5EF4-FFF2-40B4-BE49-F238E27FC236}">
                <a16:creationId xmlns:a16="http://schemas.microsoft.com/office/drawing/2014/main" id="{5E07C7D2-E6CF-4AD2-A017-5A5DAA88C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9243" y="1685660"/>
            <a:ext cx="4666355" cy="2994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4E6789-DDA3-4A17-A6FD-C0F4D0F704BE}"/>
              </a:ext>
            </a:extLst>
          </p:cNvPr>
          <p:cNvSpPr txBox="1"/>
          <p:nvPr/>
        </p:nvSpPr>
        <p:spPr>
          <a:xfrm>
            <a:off x="7767145" y="4645573"/>
            <a:ext cx="3497318" cy="523220"/>
          </a:xfrm>
          <a:prstGeom prst="rect">
            <a:avLst/>
          </a:prstGeom>
          <a:noFill/>
        </p:spPr>
        <p:txBody>
          <a:bodyPr wrap="square" rtlCol="0">
            <a:spAutoFit/>
          </a:bodyPr>
          <a:lstStyle/>
          <a:p>
            <a:pPr algn="ctr"/>
            <a:r>
              <a:rPr lang="en-US" i="1" dirty="0"/>
              <a:t>Example build of bathymetry for National Bathymetric Source (New England)</a:t>
            </a:r>
            <a:endParaRPr lang="en-US" dirty="0"/>
          </a:p>
        </p:txBody>
      </p:sp>
    </p:spTree>
  </p:cSld>
  <p:clrMapOvr>
    <a:masterClrMapping/>
  </p:clrMapOvr>
</p:sld>
</file>

<file path=ppt/theme/theme1.xml><?xml version="1.0" encoding="utf-8"?>
<a:theme xmlns:a="http://schemas.openxmlformats.org/drawingml/2006/main" name="IHO_Presentations_template-Blank">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362</Words>
  <Application>Microsoft Office PowerPoint</Application>
  <PresentationFormat>Widescreen</PresentationFormat>
  <Paragraphs>26</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IHO_Presentations_template-Blank</vt:lpstr>
      <vt:lpstr>23rd Conference of the  Meso American - Caribbean Sea Hydrographic Commission  National Report by</vt:lpstr>
      <vt:lpstr>Top Achievements during the year (3 maximum)</vt:lpstr>
      <vt:lpstr>Top Challenges and/or Obstructions (3 maximum)  </vt:lpstr>
      <vt:lpstr>Top Plans that affect the region (3 maximum)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23rd Conference of the  Meso American - Caribbean Sea Hydrographic Commission  National Report by</dc:title>
  <dc:creator>Owner</dc:creator>
  <cp:lastModifiedBy>Alexis Maxwell</cp:lastModifiedBy>
  <cp:revision>4</cp:revision>
  <dcterms:created xsi:type="dcterms:W3CDTF">2017-10-26T13:07:26Z</dcterms:created>
  <dcterms:modified xsi:type="dcterms:W3CDTF">2022-11-30T16:23:28Z</dcterms:modified>
</cp:coreProperties>
</file>