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62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0284" autoAdjust="0"/>
  </p:normalViewPr>
  <p:slideViewPr>
    <p:cSldViewPr snapToGrid="0">
      <p:cViewPr varScale="1">
        <p:scale>
          <a:sx n="75" d="100"/>
          <a:sy n="75" d="100"/>
        </p:scale>
        <p:origin x="902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276122"/>
            <a:ext cx="53654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31879D-6871-4746-BD13-B65A97BAE5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009" y="6040079"/>
            <a:ext cx="1796991" cy="84564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11A6055-6C44-BE42-9401-43C994E3CF4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4044"/>
            <a:ext cx="2483556" cy="82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0C20CB-2AC7-A044-AC8B-278CAA2BEB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009" y="6040079"/>
            <a:ext cx="1796991" cy="84564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F391399-4C52-5442-926B-4A800FD8732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4044"/>
            <a:ext cx="2483556" cy="82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12/1/2022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4" y="149902"/>
            <a:ext cx="9635353" cy="3990298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 23</a:t>
            </a:r>
            <a:r>
              <a:rPr lang="es-ES_tradnl" baseline="30000" dirty="0"/>
              <a:t>a</a:t>
            </a:r>
            <a:r>
              <a:rPr lang="es-ES_tradnl" dirty="0"/>
              <a:t> Conferencia de la </a:t>
            </a:r>
            <a:br>
              <a:rPr lang="es-ES_tradnl" dirty="0"/>
            </a:br>
            <a:r>
              <a:rPr lang="es-ES_tradnl" dirty="0"/>
              <a:t>Comisión Hidrográfica Mesoamericana y del Mar Caribe</a:t>
            </a:r>
            <a:br>
              <a:rPr lang="es-ES_tradnl" dirty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sz="4400" dirty="0" smtClean="0"/>
              <a:t>Informes Nacionales Grupo A</a:t>
            </a:r>
            <a:endParaRPr lang="es-ES_tradnl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236920"/>
            <a:ext cx="9144000" cy="534027"/>
          </a:xfrm>
        </p:spPr>
        <p:txBody>
          <a:bodyPr>
            <a:noAutofit/>
          </a:bodyPr>
          <a:lstStyle/>
          <a:p>
            <a:r>
              <a:rPr lang="es-ES_tradnl" sz="4800" dirty="0" smtClean="0"/>
              <a:t>RESUMEN</a:t>
            </a:r>
            <a:endParaRPr lang="es-ES_tradnl" sz="4800" dirty="0"/>
          </a:p>
          <a:p>
            <a:endParaRPr lang="es-ES_tradnl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INTRODUCCIÓN</a:t>
            </a:r>
            <a:endParaRPr lang="es-ES_trad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745149" y="1817853"/>
            <a:ext cx="10653486" cy="3192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s-DO" sz="2800" dirty="0" smtClean="0">
                <a:latin typeface="Cambria" pitchFamily="18" charset="0"/>
              </a:rPr>
              <a:t>Grupo A Hispanos: Total </a:t>
            </a:r>
            <a:r>
              <a:rPr lang="es-DO" sz="2800" b="1" dirty="0" smtClean="0">
                <a:latin typeface="Cambria" pitchFamily="18" charset="0"/>
              </a:rPr>
              <a:t>11</a:t>
            </a:r>
            <a:r>
              <a:rPr lang="es-DO" sz="2800" dirty="0" smtClean="0">
                <a:latin typeface="Cambria" pitchFamily="18" charset="0"/>
              </a:rPr>
              <a:t> Estados: </a:t>
            </a:r>
            <a:r>
              <a:rPr lang="es-DO" sz="2800" b="1" dirty="0" smtClean="0">
                <a:latin typeface="Cambria" pitchFamily="18" charset="0"/>
              </a:rPr>
              <a:t>5</a:t>
            </a:r>
            <a:r>
              <a:rPr lang="es-DO" sz="2800" dirty="0" smtClean="0">
                <a:latin typeface="Cambria" pitchFamily="18" charset="0"/>
              </a:rPr>
              <a:t> presenciales (Colombia, República Dominicana, El Salvador, Guatemala, Honduras),  </a:t>
            </a:r>
            <a:r>
              <a:rPr lang="es-DO" sz="2800" b="1" dirty="0" smtClean="0">
                <a:latin typeface="Cambria" pitchFamily="18" charset="0"/>
              </a:rPr>
              <a:t>2</a:t>
            </a:r>
            <a:r>
              <a:rPr lang="es-DO" sz="2800" dirty="0" smtClean="0">
                <a:latin typeface="Cambria" pitchFamily="18" charset="0"/>
              </a:rPr>
              <a:t> virtuales (México y Cuba). </a:t>
            </a:r>
            <a:r>
              <a:rPr lang="es-DO" sz="2800" b="1" dirty="0" smtClean="0">
                <a:latin typeface="Cambria" pitchFamily="18" charset="0"/>
              </a:rPr>
              <a:t>4 </a:t>
            </a:r>
            <a:r>
              <a:rPr lang="es-DO" sz="2800" dirty="0" smtClean="0">
                <a:latin typeface="Cambria" pitchFamily="18" charset="0"/>
              </a:rPr>
              <a:t>No participaron: </a:t>
            </a:r>
            <a:r>
              <a:rPr lang="es-DO" sz="2800" dirty="0" smtClean="0">
                <a:solidFill>
                  <a:srgbClr val="FF0000"/>
                </a:solidFill>
                <a:latin typeface="Cambria" pitchFamily="18" charset="0"/>
              </a:rPr>
              <a:t>Costa Rica, Nicaragua, Panamá y Venezuela</a:t>
            </a:r>
            <a:r>
              <a:rPr lang="es-DO" sz="2800" dirty="0" smtClean="0">
                <a:latin typeface="Cambria" pitchFamily="18" charset="0"/>
              </a:rPr>
              <a:t>)</a:t>
            </a:r>
          </a:p>
          <a:p>
            <a:pPr algn="just">
              <a:lnSpc>
                <a:spcPct val="110000"/>
              </a:lnSpc>
              <a:spcBef>
                <a:spcPts val="1000"/>
              </a:spcBef>
            </a:pPr>
            <a:endParaRPr lang="es-DO" sz="2800" dirty="0" smtClean="0">
              <a:latin typeface="Cambria" pitchFamily="18" charset="0"/>
            </a:endParaRPr>
          </a:p>
          <a:p>
            <a:pPr marL="457200" indent="-457200" algn="just">
              <a:lnSpc>
                <a:spcPct val="110000"/>
              </a:lnSpc>
              <a:spcBef>
                <a:spcPts val="1000"/>
              </a:spcBef>
              <a:buFont typeface="+mj-lt"/>
              <a:buAutoNum type="arabicPeriod" startAt="2"/>
            </a:pPr>
            <a:r>
              <a:rPr lang="es-DO" sz="2800" dirty="0" smtClean="0">
                <a:latin typeface="Cambria" pitchFamily="18" charset="0"/>
              </a:rPr>
              <a:t>Divido en dos grupos: Avanzados y rezagados.</a:t>
            </a:r>
          </a:p>
        </p:txBody>
      </p:sp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Logros </a:t>
            </a:r>
            <a:r>
              <a:rPr lang="es-ES_tradnl" dirty="0"/>
              <a:t>más importantes durante el año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775063" y="1159093"/>
            <a:ext cx="10653486" cy="4951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ts val="1000"/>
              </a:spcBef>
            </a:pPr>
            <a:r>
              <a:rPr lang="es-DO" sz="3600" b="1" dirty="0" smtClean="0">
                <a:latin typeface="Cambria" pitchFamily="18" charset="0"/>
              </a:rPr>
              <a:t>HEMOS AVANZADO: </a:t>
            </a:r>
          </a:p>
          <a:p>
            <a:pPr algn="just">
              <a:lnSpc>
                <a:spcPct val="110000"/>
              </a:lnSpc>
              <a:spcBef>
                <a:spcPts val="1000"/>
              </a:spcBef>
            </a:pPr>
            <a:endParaRPr lang="es-DO" sz="3600" b="1" dirty="0" smtClean="0">
              <a:latin typeface="Cambria" pitchFamily="18" charset="0"/>
            </a:endParaRPr>
          </a:p>
          <a:p>
            <a:pPr marL="538163" indent="-342900" algn="just">
              <a:lnSpc>
                <a:spcPct val="110000"/>
              </a:lnSpc>
              <a:spcBef>
                <a:spcPts val="1000"/>
              </a:spcBef>
              <a:buFont typeface="Wingdings" panose="05000000000000000000" pitchFamily="2" charset="2"/>
              <a:buChar char="v"/>
            </a:pPr>
            <a:r>
              <a:rPr lang="es-DO" sz="3600" dirty="0" smtClean="0">
                <a:latin typeface="Cambria" pitchFamily="18" charset="0"/>
              </a:rPr>
              <a:t> Existe disposición niveles jerárquicos medios</a:t>
            </a:r>
          </a:p>
          <a:p>
            <a:pPr marL="538163" indent="-342900" algn="just">
              <a:lnSpc>
                <a:spcPct val="110000"/>
              </a:lnSpc>
              <a:spcBef>
                <a:spcPts val="1000"/>
              </a:spcBef>
              <a:buFont typeface="Wingdings" panose="05000000000000000000" pitchFamily="2" charset="2"/>
              <a:buChar char="v"/>
            </a:pPr>
            <a:r>
              <a:rPr lang="es-DO" sz="3600" dirty="0" smtClean="0">
                <a:latin typeface="Cambria" pitchFamily="18" charset="0"/>
              </a:rPr>
              <a:t>Producción leve de productos náuticas con alianzas locales e internacionales.</a:t>
            </a:r>
          </a:p>
          <a:p>
            <a:pPr marL="538163" indent="-342900" algn="just">
              <a:lnSpc>
                <a:spcPct val="110000"/>
              </a:lnSpc>
              <a:spcBef>
                <a:spcPts val="1000"/>
              </a:spcBef>
              <a:buFont typeface="Wingdings" panose="05000000000000000000" pitchFamily="2" charset="2"/>
              <a:buChar char="v"/>
            </a:pPr>
            <a:r>
              <a:rPr lang="es-DO" sz="3600" dirty="0" smtClean="0">
                <a:latin typeface="Cambria" pitchFamily="18" charset="0"/>
              </a:rPr>
              <a:t>Ayudas a la navegación y difusión parcial de ISM.  </a:t>
            </a:r>
          </a:p>
          <a:p>
            <a:pPr algn="just">
              <a:lnSpc>
                <a:spcPct val="110000"/>
              </a:lnSpc>
              <a:spcBef>
                <a:spcPts val="1000"/>
              </a:spcBef>
            </a:pPr>
            <a:endParaRPr lang="es-DO" sz="36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38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11" y="254001"/>
            <a:ext cx="10515600" cy="1130300"/>
          </a:xfrm>
        </p:spPr>
        <p:txBody>
          <a:bodyPr>
            <a:normAutofit/>
          </a:bodyPr>
          <a:lstStyle/>
          <a:p>
            <a:r>
              <a:rPr lang="es-ES_tradnl" dirty="0" smtClean="0"/>
              <a:t>Retos </a:t>
            </a:r>
            <a:r>
              <a:rPr lang="es-ES_tradnl" dirty="0"/>
              <a:t>y/u Obstrucciones más importantes </a:t>
            </a:r>
            <a:br>
              <a:rPr lang="es-ES_tradnl" dirty="0"/>
            </a:br>
            <a:r>
              <a:rPr lang="es-ES_tradnl" sz="3100" dirty="0">
                <a:solidFill>
                  <a:srgbClr val="ACCBF9">
                    <a:lumMod val="50000"/>
                  </a:srgbClr>
                </a:solidFill>
              </a:rPr>
              <a:t>(Tal como falta de Construcción de Capacidad)</a:t>
            </a:r>
            <a:endParaRPr lang="es-ES_trad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928914" y="1680781"/>
            <a:ext cx="9274630" cy="4465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s-DO" sz="3600" dirty="0">
                <a:latin typeface="Cambria" pitchFamily="18" charset="0"/>
              </a:rPr>
              <a:t>SENSIBILIZACIÓN </a:t>
            </a:r>
            <a:r>
              <a:rPr lang="es-DO" sz="3600" dirty="0" smtClean="0">
                <a:latin typeface="Cambria" pitchFamily="18" charset="0"/>
              </a:rPr>
              <a:t>A LAS </a:t>
            </a:r>
            <a:r>
              <a:rPr lang="es-DO" sz="3600" dirty="0" smtClean="0">
                <a:latin typeface="Cambria" pitchFamily="18" charset="0"/>
              </a:rPr>
              <a:t>AUTORIDADES (visita OHI…)</a:t>
            </a:r>
            <a:endParaRPr lang="es-DO" sz="3600" dirty="0" smtClean="0">
              <a:solidFill>
                <a:srgbClr val="FF0000"/>
              </a:solidFill>
              <a:latin typeface="Cambria" pitchFamily="18" charset="0"/>
            </a:endParaRPr>
          </a:p>
          <a:p>
            <a:pPr marL="514350" lvl="0" indent="-514350" algn="just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s-DO" sz="3600" b="1" dirty="0" smtClean="0">
                <a:latin typeface="Cambria" pitchFamily="18" charset="0"/>
              </a:rPr>
              <a:t>CAPACITACIÓN</a:t>
            </a:r>
            <a:r>
              <a:rPr lang="es-DO" sz="3600" dirty="0" smtClean="0">
                <a:latin typeface="Cambria" pitchFamily="18" charset="0"/>
              </a:rPr>
              <a:t>: Cartografía, IDE, DISM, manejo de softwares hidrográficos, migración de S-57 a la S-100</a:t>
            </a:r>
          </a:p>
          <a:p>
            <a:pPr marL="514350" lvl="0" indent="-514350" algn="just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s-DO" sz="3600" dirty="0" smtClean="0">
                <a:latin typeface="Cambria" pitchFamily="18" charset="0"/>
              </a:rPr>
              <a:t>Necesidad </a:t>
            </a:r>
            <a:r>
              <a:rPr lang="es-DO" sz="3600" dirty="0" smtClean="0">
                <a:latin typeface="Cambria" pitchFamily="18" charset="0"/>
              </a:rPr>
              <a:t>presupuestaria, (financiamiento…)</a:t>
            </a:r>
            <a:endParaRPr lang="es-DO" sz="3600" dirty="0" smtClean="0">
              <a:latin typeface="Cambria" pitchFamily="18" charset="0"/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endParaRPr lang="es-DO" sz="3600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584336"/>
            <a:ext cx="10515600" cy="540511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 </a:t>
            </a:r>
            <a:r>
              <a:rPr lang="es-ES_tradnl" dirty="0"/>
              <a:t>Planes más importantes que afectan la región </a:t>
            </a:r>
            <a:br>
              <a:rPr lang="es-ES_tradnl" dirty="0"/>
            </a:br>
            <a:r>
              <a:rPr lang="es-ES_tradnl" sz="3100" dirty="0"/>
              <a:t>(Cartas Náuticas, levantamientos hidrográficos, capacitación, otros)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17880" y="1861782"/>
            <a:ext cx="10832023" cy="4404694"/>
          </a:xfrm>
        </p:spPr>
        <p:txBody>
          <a:bodyPr>
            <a:norm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es-DO" dirty="0" smtClean="0">
                <a:latin typeface="Cambria" pitchFamily="18" charset="0"/>
              </a:rPr>
              <a:t>PRODUCCIÓN LOCAL DE PRODUCTOS NÁUTICOS DIVERSOS. (CNE, Derroteros, </a:t>
            </a:r>
            <a:r>
              <a:rPr lang="es-DO" dirty="0" err="1" smtClean="0">
                <a:latin typeface="Cambria" pitchFamily="18" charset="0"/>
              </a:rPr>
              <a:t>Notices</a:t>
            </a:r>
            <a:r>
              <a:rPr lang="es-DO" dirty="0" smtClean="0">
                <a:latin typeface="Cambria" pitchFamily="18" charset="0"/>
              </a:rPr>
              <a:t> to </a:t>
            </a:r>
            <a:r>
              <a:rPr lang="es-DO" dirty="0" err="1" smtClean="0">
                <a:latin typeface="Cambria" pitchFamily="18" charset="0"/>
              </a:rPr>
              <a:t>Mariner</a:t>
            </a:r>
            <a:r>
              <a:rPr lang="es-DO" dirty="0" smtClean="0">
                <a:latin typeface="Cambria" pitchFamily="18" charset="0"/>
              </a:rPr>
              <a:t>, </a:t>
            </a:r>
            <a:r>
              <a:rPr lang="es-DO" dirty="0" err="1" smtClean="0">
                <a:latin typeface="Cambria" pitchFamily="18" charset="0"/>
              </a:rPr>
              <a:t>etc</a:t>
            </a:r>
            <a:r>
              <a:rPr lang="es-DO" dirty="0" smtClean="0">
                <a:latin typeface="Cambria" pitchFamily="18" charset="0"/>
              </a:rPr>
              <a:t>)</a:t>
            </a:r>
          </a:p>
          <a:p>
            <a:pPr marL="742950" indent="-742950" algn="just">
              <a:buFont typeface="+mj-lt"/>
              <a:buAutoNum type="arabicPeriod"/>
            </a:pPr>
            <a:endParaRPr lang="es-DO" dirty="0" smtClean="0">
              <a:solidFill>
                <a:srgbClr val="FF0000"/>
              </a:solidFill>
              <a:latin typeface="Cambria" pitchFamily="18" charset="0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es-DO" dirty="0" smtClean="0">
                <a:latin typeface="Cambria" pitchFamily="18" charset="0"/>
              </a:rPr>
              <a:t>Adhesión a la OHI, (El Salvador, Honduras)</a:t>
            </a:r>
          </a:p>
          <a:p>
            <a:pPr marL="0" indent="0" algn="just">
              <a:buNone/>
            </a:pPr>
            <a:endParaRPr lang="es-DO" dirty="0" smtClean="0">
              <a:latin typeface="Cambria" pitchFamily="18" charset="0"/>
            </a:endParaRPr>
          </a:p>
          <a:p>
            <a:pPr marL="720725" indent="-720725" algn="just">
              <a:buFont typeface="+mj-lt"/>
              <a:buAutoNum type="arabicPeriod" startAt="3"/>
            </a:pPr>
            <a:r>
              <a:rPr lang="es-419" dirty="0" smtClean="0">
                <a:latin typeface="Cambria" pitchFamily="18" charset="0"/>
              </a:rPr>
              <a:t>Intensificar cooperación y colaboración</a:t>
            </a:r>
            <a:r>
              <a:rPr lang="es-419" dirty="0" smtClean="0">
                <a:solidFill>
                  <a:srgbClr val="FF0000"/>
                </a:solidFill>
                <a:latin typeface="Cambria" pitchFamily="18" charset="0"/>
              </a:rPr>
              <a:t>. </a:t>
            </a:r>
            <a:endParaRPr lang="en-US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800" dirty="0" smtClean="0">
              <a:solidFill>
                <a:srgbClr val="FF0000"/>
              </a:solidFill>
            </a:endParaRPr>
          </a:p>
          <a:p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96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1775</TotalTime>
  <Words>179</Words>
  <Application>Microsoft Office PowerPoint</Application>
  <PresentationFormat>Panorámica</PresentationFormat>
  <Paragraphs>26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Wingdings</vt:lpstr>
      <vt:lpstr>IHO_Presentations_template-Blank</vt:lpstr>
      <vt:lpstr> 23a Conferencia de la  Comisión Hidrográfica Mesoamericana y del Mar Caribe  Informes Nacionales Grupo A</vt:lpstr>
      <vt:lpstr>INTRODUCCIÓN</vt:lpstr>
      <vt:lpstr>Logros más importantes durante el año</vt:lpstr>
      <vt:lpstr>Retos y/u Obstrucciones más importantes  (Tal como falta de Construcción de Capacidad)</vt:lpstr>
      <vt:lpstr> Planes más importantes que afectan la región  (Cartas Náuticas, levantamientos hidrográficos, capacitación, otros)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Usuario</cp:lastModifiedBy>
  <cp:revision>154</cp:revision>
  <dcterms:created xsi:type="dcterms:W3CDTF">2017-10-26T13:07:26Z</dcterms:created>
  <dcterms:modified xsi:type="dcterms:W3CDTF">2022-12-01T14:12:58Z</dcterms:modified>
</cp:coreProperties>
</file>