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0"/>
  </p:notesMasterIdLst>
  <p:sldIdLst>
    <p:sldId id="257" r:id="rId6"/>
    <p:sldId id="259" r:id="rId7"/>
    <p:sldId id="260" r:id="rId8"/>
    <p:sldId id="27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4698"/>
    <a:srgbClr val="008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27667" autoAdjust="0"/>
  </p:normalViewPr>
  <p:slideViewPr>
    <p:cSldViewPr snapToGrid="0">
      <p:cViewPr varScale="1">
        <p:scale>
          <a:sx n="16" d="100"/>
          <a:sy n="16" d="100"/>
        </p:scale>
        <p:origin x="2886" y="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AF187-4864-4B87-8117-9AB34039501D}" type="datetimeFigureOut">
              <a:rPr lang="en-US" smtClean="0"/>
              <a:t>12/1/2022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FA7255-6C7D-4B0F-88E4-81F231FABF6A}" type="slidenum">
              <a:rPr lang="en-US" smtClean="0"/>
              <a:t>‹#›</a:t>
            </a:fld>
            <a:endParaRPr lang="en-US"/>
          </a:p>
        </p:txBody>
      </p:sp>
    </p:spTree>
    <p:extLst>
      <p:ext uri="{BB962C8B-B14F-4D97-AF65-F5344CB8AC3E}">
        <p14:creationId xmlns:p14="http://schemas.microsoft.com/office/powerpoint/2010/main" val="1802181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000" dirty="0"/>
              <a:t>Thank you Chair. Good afternoon everyone, my name is Julio Castillo from the United States / NOAA’s office of coast survey and I’m here to present the MACHC Regional ENC Scheme sub WG’s report on a MACHC ENC Gridding Scheme</a:t>
            </a:r>
          </a:p>
        </p:txBody>
      </p:sp>
      <p:sp>
        <p:nvSpPr>
          <p:cNvPr id="4" name="Slide Number Placeholder 3"/>
          <p:cNvSpPr>
            <a:spLocks noGrp="1"/>
          </p:cNvSpPr>
          <p:nvPr>
            <p:ph type="sldNum" sz="quarter" idx="10"/>
          </p:nvPr>
        </p:nvSpPr>
        <p:spPr/>
        <p:txBody>
          <a:bodyPr/>
          <a:lstStyle/>
          <a:p>
            <a:fld id="{CDFA7255-6C7D-4B0F-88E4-81F231FABF6A}" type="slidenum">
              <a:rPr lang="en-US" smtClean="0"/>
              <a:t>1</a:t>
            </a:fld>
            <a:endParaRPr lang="en-US"/>
          </a:p>
        </p:txBody>
      </p:sp>
    </p:spTree>
    <p:extLst>
      <p:ext uri="{BB962C8B-B14F-4D97-AF65-F5344CB8AC3E}">
        <p14:creationId xmlns:p14="http://schemas.microsoft.com/office/powerpoint/2010/main" val="724988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000" dirty="0"/>
              <a:t>Our goal within the MRES is to adhere to the following decisions outlined in previous MACHC meetings 21 and 22 including</a:t>
            </a:r>
          </a:p>
          <a:p>
            <a:pPr rtl="0"/>
            <a:endParaRPr lang="en-US" sz="1000" u="none" dirty="0"/>
          </a:p>
          <a:p>
            <a:pPr marL="171450" indent="-171450" rtl="0">
              <a:buFontTx/>
              <a:buChar char="-"/>
            </a:pPr>
            <a:r>
              <a:rPr lang="en-US" sz="1000" u="none" dirty="0"/>
              <a:t>The endorsement in MACHC 21 of an incremental approach towards a standardized regional ENC Scheme beginning with Usage Band 1 ENC cells and</a:t>
            </a:r>
          </a:p>
          <a:p>
            <a:pPr marL="171450" indent="-171450" rtl="0">
              <a:buFontTx/>
              <a:buChar char="-"/>
            </a:pPr>
            <a:endParaRPr lang="en-US" sz="1000" u="none" dirty="0"/>
          </a:p>
          <a:p>
            <a:pPr marL="171450" indent="-171450" rtl="0">
              <a:buFontTx/>
              <a:buChar char="-"/>
            </a:pPr>
            <a:r>
              <a:rPr lang="en-US" sz="1000" u="none" dirty="0"/>
              <a:t>The listed endorsement in MACHC 22 to continue discussions on regional ENC rescheming by our MICC Sub WG taking into account coastal states positions</a:t>
            </a:r>
          </a:p>
          <a:p>
            <a:pPr marL="171450" indent="-171450" rtl="0">
              <a:buFontTx/>
              <a:buChar char="-"/>
            </a:pPr>
            <a:endParaRPr lang="en-US" sz="1000" u="none" dirty="0"/>
          </a:p>
          <a:p>
            <a:pPr marL="171450" indent="-171450" rtl="0">
              <a:buFontTx/>
              <a:buChar char="-"/>
            </a:pPr>
            <a:r>
              <a:rPr lang="en-US" sz="1000" u="none" dirty="0"/>
              <a:t>The MRES WG has also noted and incorporated a presentation by the UKHO on their future rescheming plans throughout the region and also discussions held at MACHC 22 supporting a continuation of discussions within the MICC while addressing benefits to mariners, end users, and producers.</a:t>
            </a:r>
          </a:p>
        </p:txBody>
      </p:sp>
      <p:sp>
        <p:nvSpPr>
          <p:cNvPr id="4" name="Slide Number Placeholder 3"/>
          <p:cNvSpPr>
            <a:spLocks noGrp="1"/>
          </p:cNvSpPr>
          <p:nvPr>
            <p:ph type="sldNum" sz="quarter" idx="10"/>
          </p:nvPr>
        </p:nvSpPr>
        <p:spPr/>
        <p:txBody>
          <a:bodyPr/>
          <a:lstStyle/>
          <a:p>
            <a:fld id="{CDFA7255-6C7D-4B0F-88E4-81F231FABF6A}" type="slidenum">
              <a:rPr lang="en-US" smtClean="0"/>
              <a:t>2</a:t>
            </a:fld>
            <a:endParaRPr lang="en-US"/>
          </a:p>
        </p:txBody>
      </p:sp>
    </p:spTree>
    <p:extLst>
      <p:ext uri="{BB962C8B-B14F-4D97-AF65-F5344CB8AC3E}">
        <p14:creationId xmlns:p14="http://schemas.microsoft.com/office/powerpoint/2010/main" val="4104786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r>
              <a:rPr lang="en-US" sz="1000" dirty="0"/>
              <a:t>And so pursuant to those previous actions and decisions, the MRES sent out two survey questions through circular letters to member states requesting answers and feedback. </a:t>
            </a:r>
          </a:p>
          <a:p>
            <a:pPr rtl="0"/>
            <a:endParaRPr lang="en-US" sz="1000" dirty="0"/>
          </a:p>
          <a:p>
            <a:pPr rtl="0"/>
            <a:r>
              <a:rPr lang="en-US" sz="1000" dirty="0"/>
              <a:t>The results to the first question of preference between three grids submitted for analysis were the UKHO planned scheme would </a:t>
            </a:r>
            <a:r>
              <a:rPr lang="en-US" sz="1000"/>
              <a:t>be preferred </a:t>
            </a:r>
            <a:r>
              <a:rPr lang="en-US" sz="1000" dirty="0"/>
              <a:t>due to the potential for seamless coverage and harmonized compilation scale across the MACHC region and beyond.</a:t>
            </a:r>
          </a:p>
          <a:p>
            <a:pPr rtl="0"/>
            <a:endParaRPr lang="en-US" sz="1000" dirty="0"/>
          </a:p>
          <a:p>
            <a:pPr rtl="0"/>
            <a:r>
              <a:rPr lang="en-US" sz="1000" dirty="0"/>
              <a:t>Concerns raised by member states center around benefits to end users and producers, potential issues relating to existing charting arrangements with neighboring charting authorities, and progressing too quickly without complete input from all coastal states affected. However it was resolved that work could begin at usage band 1 if the enc producers at this usage band were ready.</a:t>
            </a:r>
          </a:p>
          <a:p>
            <a:pPr rtl="0"/>
            <a:endParaRPr lang="en-US" sz="1000" dirty="0"/>
          </a:p>
          <a:p>
            <a:pPr rtl="0"/>
            <a:r>
              <a:rPr lang="en-US" sz="1000" dirty="0"/>
              <a:t>The second survey question is an intent to gather unanimous support from member states in endorsing the beginning of collaboration between the two ENC producers at usage band 1 in the MACHC, NOAA and the UKHO, which was achieved from the survey respondents of Brazil, Colombia, El Salvador, The Netherlands, Suriname, and the United States, with France indicating that it has no preference as it is not an ENC producer in Usage Band 1.</a:t>
            </a:r>
          </a:p>
          <a:p>
            <a:pPr rtl="0"/>
            <a:endParaRPr lang="en-US" sz="1000" dirty="0"/>
          </a:p>
          <a:p>
            <a:pPr rtl="0"/>
            <a:r>
              <a:rPr lang="en-US" sz="1000" dirty="0"/>
              <a:t>At our MICC Pre Conference meeting, several issues were raised to consider going forward this next calendar year including generating more inclusive and technical discussion amongst the whole MICC WG when proceeding forward and increasing focus on the S-100 implications, benefits, and challenges faced by member states in the MACHC. </a:t>
            </a:r>
          </a:p>
          <a:p>
            <a:pPr rtl="0"/>
            <a:endParaRPr lang="en-US" sz="1000" dirty="0"/>
          </a:p>
          <a:p>
            <a:pPr rtl="0"/>
            <a:r>
              <a:rPr lang="en-US" sz="1000" dirty="0"/>
              <a:t>The MRES WG would like to recognize and take into account moving forward all the feedback and suggestions raised by member states, and take steps to encourage more frequent technical discussion between all member states in the MICC/MACHC going forward. The MRES WG also believes that there is an opportunity through the MICC ENC and the MACHC ENC Online viewers to allow easier access to technical data for all members to analyze more efficiently in the future. </a:t>
            </a:r>
          </a:p>
          <a:p>
            <a:pPr rtl="0"/>
            <a:endParaRPr lang="en-US" sz="1000" dirty="0"/>
          </a:p>
        </p:txBody>
      </p:sp>
      <p:sp>
        <p:nvSpPr>
          <p:cNvPr id="4" name="Slide Number Placeholder 3"/>
          <p:cNvSpPr>
            <a:spLocks noGrp="1"/>
          </p:cNvSpPr>
          <p:nvPr>
            <p:ph type="sldNum" sz="quarter" idx="10"/>
          </p:nvPr>
        </p:nvSpPr>
        <p:spPr/>
        <p:txBody>
          <a:bodyPr/>
          <a:lstStyle/>
          <a:p>
            <a:fld id="{CDFA7255-6C7D-4B0F-88E4-81F231FABF6A}" type="slidenum">
              <a:rPr lang="en-US" smtClean="0"/>
              <a:t>3</a:t>
            </a:fld>
            <a:endParaRPr lang="en-US"/>
          </a:p>
        </p:txBody>
      </p:sp>
    </p:spTree>
    <p:extLst>
      <p:ext uri="{BB962C8B-B14F-4D97-AF65-F5344CB8AC3E}">
        <p14:creationId xmlns:p14="http://schemas.microsoft.com/office/powerpoint/2010/main" val="335574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rtl="0"/>
            <a:endParaRPr lang="en-US" sz="1000" dirty="0"/>
          </a:p>
        </p:txBody>
      </p:sp>
      <p:sp>
        <p:nvSpPr>
          <p:cNvPr id="4" name="Slide Number Placeholder 3"/>
          <p:cNvSpPr>
            <a:spLocks noGrp="1"/>
          </p:cNvSpPr>
          <p:nvPr>
            <p:ph type="sldNum" sz="quarter" idx="10"/>
          </p:nvPr>
        </p:nvSpPr>
        <p:spPr/>
        <p:txBody>
          <a:bodyPr/>
          <a:lstStyle/>
          <a:p>
            <a:fld id="{CDFA7255-6C7D-4B0F-88E4-81F231FABF6A}" type="slidenum">
              <a:rPr lang="en-US" smtClean="0"/>
              <a:t>4</a:t>
            </a:fld>
            <a:endParaRPr lang="en-US"/>
          </a:p>
        </p:txBody>
      </p:sp>
    </p:spTree>
    <p:extLst>
      <p:ext uri="{BB962C8B-B14F-4D97-AF65-F5344CB8AC3E}">
        <p14:creationId xmlns:p14="http://schemas.microsoft.com/office/powerpoint/2010/main" val="175253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4E3A07-5228-40D8-B323-9594B85F66F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78953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4E3A07-5228-40D8-B323-9594B85F66F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21843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4E3A07-5228-40D8-B323-9594B85F66F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947470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4E3A07-5228-40D8-B323-9594B85F66F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08101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4E3A07-5228-40D8-B323-9594B85F66F0}"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234302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4E3A07-5228-40D8-B323-9594B85F66F0}"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774363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4E3A07-5228-40D8-B323-9594B85F66F0}"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136561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4E3A07-5228-40D8-B323-9594B85F66F0}"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2333360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3A07-5228-40D8-B323-9594B85F66F0}"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329886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4E3A07-5228-40D8-B323-9594B85F66F0}"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260389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4E3A07-5228-40D8-B323-9594B85F66F0}"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8FA289-20B8-4B02-A79D-5FE2045D7941}" type="slidenum">
              <a:rPr lang="en-US" smtClean="0"/>
              <a:t>‹#›</a:t>
            </a:fld>
            <a:endParaRPr lang="en-US"/>
          </a:p>
        </p:txBody>
      </p:sp>
    </p:spTree>
    <p:extLst>
      <p:ext uri="{BB962C8B-B14F-4D97-AF65-F5344CB8AC3E}">
        <p14:creationId xmlns:p14="http://schemas.microsoft.com/office/powerpoint/2010/main" val="674795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4E3A07-5228-40D8-B323-9594B85F66F0}" type="datetimeFigureOut">
              <a:rPr lang="en-US" smtClean="0"/>
              <a:t>12/1/2022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FA289-20B8-4B02-A79D-5FE2045D7941}" type="slidenum">
              <a:rPr lang="en-US" smtClean="0"/>
              <a:t>‹#›</a:t>
            </a:fld>
            <a:endParaRPr lang="en-US"/>
          </a:p>
        </p:txBody>
      </p:sp>
    </p:spTree>
    <p:extLst>
      <p:ext uri="{BB962C8B-B14F-4D97-AF65-F5344CB8AC3E}">
        <p14:creationId xmlns:p14="http://schemas.microsoft.com/office/powerpoint/2010/main" val="618666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0" y="6131105"/>
            <a:ext cx="9144000" cy="744029"/>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546" y="765376"/>
            <a:ext cx="9163783" cy="38942"/>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394787">
            <a:off x="3826285" y="824503"/>
            <a:ext cx="5335587" cy="562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p:cNvSpPr txBox="1"/>
          <p:nvPr/>
        </p:nvSpPr>
        <p:spPr>
          <a:xfrm>
            <a:off x="308008" y="1569695"/>
            <a:ext cx="8348466" cy="3600986"/>
          </a:xfrm>
          <a:prstGeom prst="rect">
            <a:avLst/>
          </a:prstGeom>
          <a:noFill/>
        </p:spPr>
        <p:txBody>
          <a:bodyPr wrap="square" rtlCol="0">
            <a:spAutoFit/>
          </a:bodyPr>
          <a:lstStyle/>
          <a:p>
            <a:pPr algn="ctr"/>
            <a:r>
              <a:rPr lang="en-US" sz="4000" b="1" dirty="0">
                <a:solidFill>
                  <a:srgbClr val="054698"/>
                </a:solidFill>
              </a:rPr>
              <a:t>MACHC International Charting Coordination Working Group</a:t>
            </a:r>
          </a:p>
          <a:p>
            <a:pPr algn="ctr"/>
            <a:endParaRPr lang="en-US" sz="4800" b="1" dirty="0">
              <a:solidFill>
                <a:srgbClr val="054698"/>
              </a:solidFill>
            </a:endParaRPr>
          </a:p>
          <a:p>
            <a:pPr algn="ctr"/>
            <a:r>
              <a:rPr lang="en-US" sz="3200" b="1" dirty="0">
                <a:solidFill>
                  <a:srgbClr val="054698"/>
                </a:solidFill>
              </a:rPr>
              <a:t>MRESWG Report: MACHC ENC Gridding Scheme</a:t>
            </a:r>
          </a:p>
          <a:p>
            <a:pPr algn="ctr"/>
            <a:endParaRPr lang="en-US" sz="4800" b="1" dirty="0">
              <a:solidFill>
                <a:srgbClr val="054698"/>
              </a:solidFill>
            </a:endParaRPr>
          </a:p>
          <a:p>
            <a:pPr algn="ctr"/>
            <a:r>
              <a:rPr lang="en-US" sz="2000" b="1" dirty="0">
                <a:solidFill>
                  <a:srgbClr val="054698"/>
                </a:solidFill>
              </a:rPr>
              <a:t>November 29</a:t>
            </a:r>
            <a:r>
              <a:rPr lang="en-US" sz="2000" b="1" baseline="30000" dirty="0">
                <a:solidFill>
                  <a:srgbClr val="054698"/>
                </a:solidFill>
              </a:rPr>
              <a:t>th</a:t>
            </a:r>
            <a:r>
              <a:rPr lang="en-US" sz="2000" b="1" dirty="0">
                <a:solidFill>
                  <a:srgbClr val="054698"/>
                </a:solidFill>
              </a:rPr>
              <a:t> 2022 – St. Louis, Missouri </a:t>
            </a:r>
          </a:p>
        </p:txBody>
      </p:sp>
      <p:pic>
        <p:nvPicPr>
          <p:cNvPr id="3" name="Picture 2">
            <a:extLst>
              <a:ext uri="{FF2B5EF4-FFF2-40B4-BE49-F238E27FC236}">
                <a16:creationId xmlns:a16="http://schemas.microsoft.com/office/drawing/2014/main" id="{43BA2E6A-16F5-41C6-936F-1398FE6AA88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596"/>
            <a:ext cx="9153346" cy="773604"/>
          </a:xfrm>
          <a:prstGeom prst="rect">
            <a:avLst/>
          </a:prstGeom>
        </p:spPr>
      </p:pic>
    </p:spTree>
    <p:extLst>
      <p:ext uri="{BB962C8B-B14F-4D97-AF65-F5344CB8AC3E}">
        <p14:creationId xmlns:p14="http://schemas.microsoft.com/office/powerpoint/2010/main" val="926987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0" y="6131105"/>
            <a:ext cx="9173868" cy="744029"/>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545" y="790347"/>
            <a:ext cx="9163783" cy="38942"/>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extBox 12"/>
          <p:cNvSpPr txBox="1"/>
          <p:nvPr/>
        </p:nvSpPr>
        <p:spPr>
          <a:xfrm>
            <a:off x="308431" y="1135587"/>
            <a:ext cx="8496531" cy="646331"/>
          </a:xfrm>
          <a:prstGeom prst="rect">
            <a:avLst/>
          </a:prstGeom>
          <a:noFill/>
        </p:spPr>
        <p:txBody>
          <a:bodyPr wrap="square" rtlCol="0">
            <a:spAutoFit/>
          </a:bodyPr>
          <a:lstStyle/>
          <a:p>
            <a:r>
              <a:rPr lang="en-US" sz="3600" dirty="0">
                <a:solidFill>
                  <a:srgbClr val="054698"/>
                </a:solidFill>
              </a:rPr>
              <a:t>Previous MACHC Actions and Decisions</a:t>
            </a:r>
          </a:p>
        </p:txBody>
      </p:sp>
      <p:pic>
        <p:nvPicPr>
          <p:cNvPr id="12" name="Picture 11">
            <a:extLst>
              <a:ext uri="{FF2B5EF4-FFF2-40B4-BE49-F238E27FC236}">
                <a16:creationId xmlns:a16="http://schemas.microsoft.com/office/drawing/2014/main" id="{96157D81-7B40-40FF-AF93-DAEDB4453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6" y="-1105"/>
            <a:ext cx="9153346" cy="773604"/>
          </a:xfrm>
          <a:prstGeom prst="rect">
            <a:avLst/>
          </a:prstGeom>
        </p:spPr>
      </p:pic>
      <p:sp>
        <p:nvSpPr>
          <p:cNvPr id="16" name="Content Placeholder 7">
            <a:extLst>
              <a:ext uri="{FF2B5EF4-FFF2-40B4-BE49-F238E27FC236}">
                <a16:creationId xmlns:a16="http://schemas.microsoft.com/office/drawing/2014/main" id="{0F5E9532-3E1D-47EB-83C8-E493A0547C8B}"/>
              </a:ext>
            </a:extLst>
          </p:cNvPr>
          <p:cNvSpPr txBox="1">
            <a:spLocks/>
          </p:cNvSpPr>
          <p:nvPr/>
        </p:nvSpPr>
        <p:spPr>
          <a:xfrm>
            <a:off x="308431" y="1916276"/>
            <a:ext cx="8496531" cy="4003261"/>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800" dirty="0"/>
              <a:t>MRES goal is to adhere to the decisions outlined in MACHC 21 &amp; 22</a:t>
            </a:r>
          </a:p>
          <a:p>
            <a:pPr marL="800100" lvl="1" indent="-342900" algn="l">
              <a:buFont typeface="Arial" panose="020B0604020202020204" pitchFamily="34" charset="0"/>
              <a:buChar char="•"/>
            </a:pPr>
            <a:r>
              <a:rPr lang="en-US" sz="2400" dirty="0"/>
              <a:t>21.9.2.3: Endorsed the proposed incremental approach for a standardized regional ENC Scheme starting with Usage Band 1 cells</a:t>
            </a:r>
            <a:br>
              <a:rPr lang="en-US" sz="2400" dirty="0"/>
            </a:br>
            <a:endParaRPr lang="en-US" sz="2400" dirty="0"/>
          </a:p>
          <a:p>
            <a:pPr marL="800100" lvl="1" indent="-342900" algn="l">
              <a:buFont typeface="Arial" panose="020B0604020202020204" pitchFamily="34" charset="0"/>
              <a:buChar char="•"/>
            </a:pPr>
            <a:r>
              <a:rPr lang="en-US" sz="2400" dirty="0"/>
              <a:t>22.9.3.1: Noted the report of the MICC sub working group on the MACHC Regional ENC Scheme </a:t>
            </a:r>
            <a:br>
              <a:rPr lang="en-US" sz="2400" dirty="0"/>
            </a:br>
            <a:endParaRPr lang="en-US" sz="2400" dirty="0"/>
          </a:p>
          <a:p>
            <a:pPr marL="800100" lvl="1" indent="-342900" algn="l">
              <a:buFont typeface="Arial" panose="020B0604020202020204" pitchFamily="34" charset="0"/>
              <a:buChar char="•"/>
            </a:pPr>
            <a:r>
              <a:rPr lang="en-US" sz="2400" dirty="0"/>
              <a:t>22.9.3.2: Endorsed the continuation of the discussions on ENC re-scheming by the MICC sub working group on the MACHC Regional ENC Scheme, taking into account the coastal States positions</a:t>
            </a:r>
            <a:br>
              <a:rPr lang="en-US" sz="2400" dirty="0"/>
            </a:br>
            <a:endParaRPr lang="en-US" sz="2400" dirty="0"/>
          </a:p>
          <a:p>
            <a:pPr marL="800100" lvl="1" indent="-342900" algn="l">
              <a:buFont typeface="Arial" panose="020B0604020202020204" pitchFamily="34" charset="0"/>
              <a:buChar char="•"/>
            </a:pPr>
            <a:r>
              <a:rPr lang="en-US" sz="2400" dirty="0"/>
              <a:t>22.9.4: Noted the presentation on the UKHO worldwide gridding</a:t>
            </a:r>
            <a:br>
              <a:rPr lang="en-US" sz="2400" dirty="0"/>
            </a:br>
            <a:endParaRPr lang="en-US" sz="2400" dirty="0"/>
          </a:p>
          <a:p>
            <a:pPr marL="800100" lvl="1" indent="-342900" algn="l">
              <a:buFont typeface="Arial" panose="020B0604020202020204" pitchFamily="34" charset="0"/>
              <a:buChar char="•"/>
            </a:pPr>
            <a:r>
              <a:rPr lang="en-US" sz="2400" dirty="0"/>
              <a:t>Discussions held at MACHC 22 supporting ENC re-scheming be further studied by the MICC, specifically by the sub working group, while addressing benefits to mariners, end users, and producers. </a:t>
            </a:r>
          </a:p>
        </p:txBody>
      </p:sp>
    </p:spTree>
    <p:extLst>
      <p:ext uri="{BB962C8B-B14F-4D97-AF65-F5344CB8AC3E}">
        <p14:creationId xmlns:p14="http://schemas.microsoft.com/office/powerpoint/2010/main" val="737052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0" y="6131105"/>
            <a:ext cx="9144000" cy="744029"/>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545" y="837645"/>
            <a:ext cx="9163783" cy="38942"/>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4" name="Picture 13">
            <a:extLst>
              <a:ext uri="{FF2B5EF4-FFF2-40B4-BE49-F238E27FC236}">
                <a16:creationId xmlns:a16="http://schemas.microsoft.com/office/drawing/2014/main" id="{805C88EE-FC2C-42F5-A9BD-D2258CA55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03" y="0"/>
            <a:ext cx="9153346" cy="773604"/>
          </a:xfrm>
          <a:prstGeom prst="rect">
            <a:avLst/>
          </a:prstGeom>
        </p:spPr>
      </p:pic>
      <p:sp>
        <p:nvSpPr>
          <p:cNvPr id="13" name="TextBox 12"/>
          <p:cNvSpPr txBox="1"/>
          <p:nvPr/>
        </p:nvSpPr>
        <p:spPr>
          <a:xfrm>
            <a:off x="157942" y="1045107"/>
            <a:ext cx="8902931" cy="5078313"/>
          </a:xfrm>
          <a:prstGeom prst="rect">
            <a:avLst/>
          </a:prstGeom>
          <a:noFill/>
        </p:spPr>
        <p:txBody>
          <a:bodyPr wrap="square" rtlCol="0">
            <a:spAutoFit/>
          </a:bodyPr>
          <a:lstStyle/>
          <a:p>
            <a:r>
              <a:rPr lang="en-US" sz="3600" dirty="0">
                <a:solidFill>
                  <a:srgbClr val="054698"/>
                </a:solidFill>
              </a:rPr>
              <a:t>MICC CL Survey Questions</a:t>
            </a:r>
          </a:p>
          <a:p>
            <a:pPr marL="342900" lvl="0" indent="-342900">
              <a:buFont typeface="Arial" panose="020B0604020202020204" pitchFamily="34" charset="0"/>
              <a:buChar char="•"/>
            </a:pPr>
            <a:r>
              <a:rPr lang="en-US" sz="2400" b="1" dirty="0">
                <a:solidFill>
                  <a:prstClr val="black"/>
                </a:solidFill>
              </a:rPr>
              <a:t>Question: Which of the three ENC grids presented by the MACHC MRES is preferred for the MACHC region?</a:t>
            </a:r>
          </a:p>
          <a:p>
            <a:pPr marL="800100" lvl="1" indent="-342900">
              <a:buFont typeface="Arial" panose="020B0604020202020204" pitchFamily="34" charset="0"/>
              <a:buChar char="•"/>
            </a:pPr>
            <a:r>
              <a:rPr lang="en-US" sz="2000" dirty="0">
                <a:solidFill>
                  <a:prstClr val="black"/>
                </a:solidFill>
              </a:rPr>
              <a:t>MACHC specific grid</a:t>
            </a:r>
          </a:p>
          <a:p>
            <a:pPr marL="800100" lvl="1" indent="-342900">
              <a:buFont typeface="Arial" panose="020B0604020202020204" pitchFamily="34" charset="0"/>
              <a:buChar char="•"/>
            </a:pPr>
            <a:r>
              <a:rPr lang="en-US" sz="2000" dirty="0">
                <a:solidFill>
                  <a:prstClr val="black"/>
                </a:solidFill>
              </a:rPr>
              <a:t>NOAA grid</a:t>
            </a:r>
          </a:p>
          <a:p>
            <a:pPr marL="800100" lvl="1" indent="-342900">
              <a:buFont typeface="Arial" panose="020B0604020202020204" pitchFamily="34" charset="0"/>
              <a:buChar char="•"/>
            </a:pPr>
            <a:r>
              <a:rPr lang="en-US" sz="2000" b="1" dirty="0">
                <a:solidFill>
                  <a:prstClr val="black"/>
                </a:solidFill>
              </a:rPr>
              <a:t>UKHO grid</a:t>
            </a:r>
            <a:endParaRPr lang="en-US" sz="2000" b="1" dirty="0">
              <a:solidFill>
                <a:srgbClr val="054698"/>
              </a:solidFill>
            </a:endParaRPr>
          </a:p>
          <a:p>
            <a:pPr marL="342900" indent="-342900">
              <a:buFont typeface="Arial" panose="020B0604020202020204" pitchFamily="34" charset="0"/>
              <a:buChar char="•"/>
            </a:pPr>
            <a:r>
              <a:rPr lang="en-US" sz="2400" b="1" dirty="0">
                <a:solidFill>
                  <a:prstClr val="black"/>
                </a:solidFill>
              </a:rPr>
              <a:t>Question: Would your country endorse Usage Band 1 producers to begin incorporating the UKHO proposed gridded scheme in the MACHC region at Usage Band Level 1? </a:t>
            </a:r>
          </a:p>
          <a:p>
            <a:pPr marL="800100" lvl="1" indent="-342900">
              <a:buFont typeface="Arial" panose="020B0604020202020204" pitchFamily="34" charset="0"/>
              <a:buChar char="•"/>
            </a:pPr>
            <a:r>
              <a:rPr lang="en-US" sz="2400" b="1" dirty="0">
                <a:solidFill>
                  <a:prstClr val="black"/>
                </a:solidFill>
              </a:rPr>
              <a:t>Yes</a:t>
            </a:r>
          </a:p>
          <a:p>
            <a:pPr marL="800100" lvl="1" indent="-342900">
              <a:buFont typeface="Arial" panose="020B0604020202020204" pitchFamily="34" charset="0"/>
              <a:buChar char="•"/>
            </a:pPr>
            <a:r>
              <a:rPr lang="en-US" sz="2400" dirty="0">
                <a:solidFill>
                  <a:prstClr val="black"/>
                </a:solidFill>
              </a:rPr>
              <a:t>No</a:t>
            </a:r>
          </a:p>
          <a:p>
            <a:pPr marL="800100" lvl="1" indent="-342900">
              <a:buFont typeface="Arial" panose="020B0604020202020204" pitchFamily="34" charset="0"/>
              <a:buChar char="•"/>
            </a:pPr>
            <a:r>
              <a:rPr lang="en-US" sz="2400" dirty="0">
                <a:solidFill>
                  <a:prstClr val="black"/>
                </a:solidFill>
              </a:rPr>
              <a:t>No Preference</a:t>
            </a:r>
          </a:p>
          <a:p>
            <a:r>
              <a:rPr lang="en-US" sz="3600" dirty="0">
                <a:solidFill>
                  <a:srgbClr val="054698"/>
                </a:solidFill>
              </a:rPr>
              <a:t> </a:t>
            </a:r>
          </a:p>
        </p:txBody>
      </p:sp>
    </p:spTree>
    <p:extLst>
      <p:ext uri="{BB962C8B-B14F-4D97-AF65-F5344CB8AC3E}">
        <p14:creationId xmlns:p14="http://schemas.microsoft.com/office/powerpoint/2010/main" val="3593869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30" y="6131105"/>
            <a:ext cx="9173868" cy="744029"/>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545" y="790347"/>
            <a:ext cx="9163783" cy="38942"/>
          </a:xfrm>
          <a:prstGeom prst="rect">
            <a:avLst/>
          </a:prstGeom>
          <a:solidFill>
            <a:srgbClr val="054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TextBox 12"/>
          <p:cNvSpPr txBox="1"/>
          <p:nvPr/>
        </p:nvSpPr>
        <p:spPr>
          <a:xfrm>
            <a:off x="308431" y="1135587"/>
            <a:ext cx="8496531" cy="646331"/>
          </a:xfrm>
          <a:prstGeom prst="rect">
            <a:avLst/>
          </a:prstGeom>
          <a:noFill/>
        </p:spPr>
        <p:txBody>
          <a:bodyPr wrap="square" rtlCol="0">
            <a:spAutoFit/>
          </a:bodyPr>
          <a:lstStyle/>
          <a:p>
            <a:r>
              <a:rPr lang="en-US" sz="3600" dirty="0">
                <a:solidFill>
                  <a:srgbClr val="054698"/>
                </a:solidFill>
              </a:rPr>
              <a:t>Actions Requested of MACHC </a:t>
            </a:r>
          </a:p>
        </p:txBody>
      </p:sp>
      <p:pic>
        <p:nvPicPr>
          <p:cNvPr id="12" name="Picture 11">
            <a:extLst>
              <a:ext uri="{FF2B5EF4-FFF2-40B4-BE49-F238E27FC236}">
                <a16:creationId xmlns:a16="http://schemas.microsoft.com/office/drawing/2014/main" id="{96157D81-7B40-40FF-AF93-DAEDB4453C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76" y="-1105"/>
            <a:ext cx="9153346" cy="773604"/>
          </a:xfrm>
          <a:prstGeom prst="rect">
            <a:avLst/>
          </a:prstGeom>
        </p:spPr>
      </p:pic>
      <p:sp>
        <p:nvSpPr>
          <p:cNvPr id="16" name="Content Placeholder 7">
            <a:extLst>
              <a:ext uri="{FF2B5EF4-FFF2-40B4-BE49-F238E27FC236}">
                <a16:creationId xmlns:a16="http://schemas.microsoft.com/office/drawing/2014/main" id="{0F5E9532-3E1D-47EB-83C8-E493A0547C8B}"/>
              </a:ext>
            </a:extLst>
          </p:cNvPr>
          <p:cNvSpPr txBox="1">
            <a:spLocks/>
          </p:cNvSpPr>
          <p:nvPr/>
        </p:nvSpPr>
        <p:spPr>
          <a:xfrm>
            <a:off x="308431" y="1916276"/>
            <a:ext cx="8496531" cy="400326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800" b="1" dirty="0"/>
              <a:t>Note </a:t>
            </a:r>
            <a:r>
              <a:rPr lang="en-US" sz="2800" dirty="0"/>
              <a:t>this report</a:t>
            </a:r>
          </a:p>
          <a:p>
            <a:pPr marL="342900" indent="-342900" algn="l">
              <a:buFont typeface="Arial" panose="020B0604020202020204" pitchFamily="34" charset="0"/>
              <a:buChar char="•"/>
            </a:pPr>
            <a:r>
              <a:rPr lang="en-US" sz="2800" b="1" dirty="0"/>
              <a:t>Consider </a:t>
            </a:r>
            <a:r>
              <a:rPr lang="en-US" sz="2800" dirty="0"/>
              <a:t>endorsing a phased implementation of the UKHO Rescheme Plan across the MACHC region at the Usage Band 1 with the goals eliminating the risk of data coverage gaps and overlaps, harmonizing compilation scale of nautical features, and preparing for S-100 products in the future</a:t>
            </a:r>
          </a:p>
          <a:p>
            <a:pPr marL="342900" indent="-342900" algn="l">
              <a:buFont typeface="Arial" panose="020B0604020202020204" pitchFamily="34" charset="0"/>
              <a:buChar char="•"/>
            </a:pPr>
            <a:r>
              <a:rPr lang="en-US" sz="2800" b="1" dirty="0"/>
              <a:t>Consider </a:t>
            </a:r>
            <a:r>
              <a:rPr lang="en-US" sz="2800" dirty="0"/>
              <a:t>endorsing a path forward that involves noting and incorporating guidelines from the WENDWG and further discussion on how to proceed with future usage band 2 and 3 ENC producers</a:t>
            </a:r>
          </a:p>
          <a:p>
            <a:pPr marL="342900" indent="-342900" algn="l">
              <a:buFont typeface="Arial" panose="020B0604020202020204" pitchFamily="34" charset="0"/>
              <a:buChar char="•"/>
            </a:pPr>
            <a:endParaRPr lang="en-US" sz="2800" dirty="0"/>
          </a:p>
          <a:p>
            <a:pPr marL="342900" indent="-342900" algn="l">
              <a:buFont typeface="Arial" panose="020B0604020202020204" pitchFamily="34" charset="0"/>
              <a:buChar char="•"/>
            </a:pPr>
            <a:endParaRPr lang="en-US" sz="2800" dirty="0"/>
          </a:p>
        </p:txBody>
      </p:sp>
    </p:spTree>
    <p:extLst>
      <p:ext uri="{BB962C8B-B14F-4D97-AF65-F5344CB8AC3E}">
        <p14:creationId xmlns:p14="http://schemas.microsoft.com/office/powerpoint/2010/main" val="1807771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S template" id="{9AB05AEB-1D0C-459A-9C47-A2684EB2BBFD}" vid="{CED52E74-047D-460A-866E-2BB359587B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9ECEA4CBB0C9A942918B190808D1B5B4" ma:contentTypeVersion="3" ma:contentTypeDescription="Create a new document." ma:contentTypeScope="" ma:versionID="c39dd8204a3db091cb31bff57f0f49f7">
  <xsd:schema xmlns:xsd="http://www.w3.org/2001/XMLSchema" xmlns:xs="http://www.w3.org/2001/XMLSchema" xmlns:p="http://schemas.microsoft.com/office/2006/metadata/properties" xmlns:ns2="079dc23e-ed51-45b9-a961-71db7cb9d211" xmlns:ns3="c6f06ad9-f2d1-47d0-a8bd-f40742377792" targetNamespace="http://schemas.microsoft.com/office/2006/metadata/properties" ma:root="true" ma:fieldsID="f71156727f11584334abd09411686dfa" ns2:_="" ns3:_="">
    <xsd:import namespace="079dc23e-ed51-45b9-a961-71db7cb9d211"/>
    <xsd:import namespace="c6f06ad9-f2d1-47d0-a8bd-f40742377792"/>
    <xsd:element name="properties">
      <xsd:complexType>
        <xsd:sequence>
          <xsd:element name="documentManagement">
            <xsd:complexType>
              <xsd:all>
                <xsd:element ref="ns2:Description0" minOccurs="0"/>
                <xsd:element ref="ns3:_dlc_DocId" minOccurs="0"/>
                <xsd:element ref="ns3:_dlc_DocIdUrl" minOccurs="0"/>
                <xsd:element ref="ns3:_dlc_DocIdPersistId" minOccurs="0"/>
                <xsd:element ref="ns2:Audienc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9dc23e-ed51-45b9-a961-71db7cb9d211"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ma:internalName="Description0">
      <xsd:simpleType>
        <xsd:restriction base="dms:Note">
          <xsd:maxLength value="255"/>
        </xsd:restriction>
      </xsd:simpleType>
    </xsd:element>
    <xsd:element name="Audience" ma:index="12" ma:displayName="Audience" ma:format="Dropdown" ma:internalName="Audience">
      <xsd:simpleType>
        <xsd:restriction base="dms:Choice">
          <xsd:enumeration value="All-Hands"/>
          <xsd:enumeration value="Intragovernmental"/>
          <xsd:enumeration value="Public"/>
        </xsd:restriction>
      </xsd:simpleType>
    </xsd:element>
  </xsd:schema>
  <xsd:schema xmlns:xsd="http://www.w3.org/2001/XMLSchema" xmlns:xs="http://www.w3.org/2001/XMLSchema" xmlns:dms="http://schemas.microsoft.com/office/2006/documentManagement/types" xmlns:pc="http://schemas.microsoft.com/office/infopath/2007/PartnerControls" targetNamespace="c6f06ad9-f2d1-47d0-a8bd-f40742377792"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079dc23e-ed51-45b9-a961-71db7cb9d211">Template for internal and external presentations. Divisions hav the flexibility to change the banner image.</Description0>
    <_dlc_DocId xmlns="c6f06ad9-f2d1-47d0-a8bd-f40742377792">OCSNAV-236-76</_dlc_DocId>
    <_dlc_DocIdUrl xmlns="c6f06ad9-f2d1-47d0-a8bd-f40742377792">
      <Url>http://ocsnavigator.nos.noaa/Director/com/_layouts/15/DocIdRedir.aspx?ID=OCSNAV-236-76</Url>
      <Description>OCSNAV-236-76</Description>
    </_dlc_DocIdUrl>
    <Audience xmlns="079dc23e-ed51-45b9-a961-71db7cb9d211">All-Hands</Audienc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0FC232-10A7-4EF2-89A9-6C090C106FB7}">
  <ds:schemaRefs>
    <ds:schemaRef ds:uri="http://schemas.microsoft.com/sharepoint/events"/>
  </ds:schemaRefs>
</ds:datastoreItem>
</file>

<file path=customXml/itemProps2.xml><?xml version="1.0" encoding="utf-8"?>
<ds:datastoreItem xmlns:ds="http://schemas.openxmlformats.org/officeDocument/2006/customXml" ds:itemID="{A689C3DA-F9A6-462E-BD7C-BF9EB23CF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9dc23e-ed51-45b9-a961-71db7cb9d211"/>
    <ds:schemaRef ds:uri="c6f06ad9-f2d1-47d0-a8bd-f407423777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C1CABF-773B-4901-855B-60E96A0E8642}">
  <ds:schemaRefs>
    <ds:schemaRef ds:uri="http://schemas.microsoft.com/office/infopath/2007/PartnerControls"/>
    <ds:schemaRef ds:uri="http://purl.org/dc/elements/1.1/"/>
    <ds:schemaRef ds:uri="http://schemas.microsoft.com/office/2006/metadata/properties"/>
    <ds:schemaRef ds:uri="079dc23e-ed51-45b9-a961-71db7cb9d211"/>
    <ds:schemaRef ds:uri="http://purl.org/dc/terms/"/>
    <ds:schemaRef ds:uri="http://schemas.openxmlformats.org/package/2006/metadata/core-properties"/>
    <ds:schemaRef ds:uri="http://schemas.microsoft.com/office/2006/documentManagement/types"/>
    <ds:schemaRef ds:uri="c6f06ad9-f2d1-47d0-a8bd-f40742377792"/>
    <ds:schemaRef ds:uri="http://www.w3.org/XML/1998/namespace"/>
    <ds:schemaRef ds:uri="http://purl.org/dc/dcmitype/"/>
  </ds:schemaRefs>
</ds:datastoreItem>
</file>

<file path=customXml/itemProps4.xml><?xml version="1.0" encoding="utf-8"?>
<ds:datastoreItem xmlns:ds="http://schemas.openxmlformats.org/officeDocument/2006/customXml" ds:itemID="{FFA88CB4-35EF-4AD6-9193-DD52C73CA5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OCS template</Template>
  <TotalTime>904</TotalTime>
  <Words>815</Words>
  <Application>Microsoft Office PowerPoint</Application>
  <PresentationFormat>On-screen Show (4:3)</PresentationFormat>
  <Paragraphs>49</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 Licate</dc:creator>
  <cp:lastModifiedBy>Julio Castillo</cp:lastModifiedBy>
  <cp:revision>65</cp:revision>
  <dcterms:created xsi:type="dcterms:W3CDTF">2019-11-06T18:48:56Z</dcterms:created>
  <dcterms:modified xsi:type="dcterms:W3CDTF">2022-12-01T18:49:26Z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8913d468-9d64-4169-91ed-335851ae017e</vt:lpwstr>
  </property>
  <property fmtid="{D5CDD505-2E9C-101B-9397-08002B2CF9AE}" pid="3" name="ContentTypeId">
    <vt:lpwstr>0x0101009ECEA4CBB0C9A942918B190808D1B5B4</vt:lpwstr>
  </property>
</Properties>
</file>