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7"/>
  </p:notesMasterIdLst>
  <p:sldIdLst>
    <p:sldId id="25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35173" cy="681925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407024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6/7/2021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6/7/2021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/>
              <a:t>North Indian Ocean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[Name of Member/Associate Member State/Observer]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39" y="116237"/>
            <a:ext cx="237899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[Country Flag]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718F-8933-4198-9CDE-188E2B4C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FE37-83D6-476E-9F89-827586C2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9E00-D47F-4E10-A349-A33866CD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5159" cy="2158761"/>
          </a:xfrm>
        </p:spPr>
        <p:txBody>
          <a:bodyPr/>
          <a:lstStyle/>
          <a:p>
            <a:r>
              <a:rPr lang="en-GB" dirty="0" smtClean="0"/>
              <a:t>Challenges and/or obstructions </a:t>
            </a:r>
          </a:p>
          <a:p>
            <a:r>
              <a:rPr lang="en-GB" dirty="0" smtClean="0"/>
              <a:t>Challenges in dissemination </a:t>
            </a:r>
            <a:r>
              <a:rPr lang="en-GB" dirty="0"/>
              <a:t>of data to the mariner in the non-regulated SOLAS </a:t>
            </a:r>
            <a:r>
              <a:rPr lang="en-GB" dirty="0" smtClean="0"/>
              <a:t>market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40BC-429A-4068-A9D7-FC716B51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Request for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Oceanographic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D648-5C19-4E67-B97A-E0EEE775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606890"/>
          </a:xfrm>
        </p:spPr>
        <p:txBody>
          <a:bodyPr>
            <a:normAutofit/>
          </a:bodyPr>
          <a:lstStyle/>
          <a:p>
            <a:r>
              <a:rPr lang="en-US" dirty="0"/>
              <a:t>General </a:t>
            </a:r>
            <a:endParaRPr lang="en-US" dirty="0" smtClean="0"/>
          </a:p>
          <a:p>
            <a:r>
              <a:rPr lang="en-US" dirty="0" smtClean="0"/>
              <a:t>GEBCO/IBC’s </a:t>
            </a:r>
            <a:r>
              <a:rPr lang="en-US" dirty="0"/>
              <a:t>activities </a:t>
            </a:r>
            <a:endParaRPr lang="en-US" dirty="0" smtClean="0"/>
          </a:p>
          <a:p>
            <a:r>
              <a:rPr lang="en-US" dirty="0" smtClean="0"/>
              <a:t>Tide </a:t>
            </a:r>
            <a:r>
              <a:rPr lang="en-US" dirty="0"/>
              <a:t>gauge network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equipment </a:t>
            </a:r>
            <a:endParaRPr lang="en-US" dirty="0" smtClean="0"/>
          </a:p>
          <a:p>
            <a:r>
              <a:rPr lang="en-US" dirty="0" smtClean="0"/>
              <a:t>Problems </a:t>
            </a:r>
            <a:r>
              <a:rPr lang="en-US" dirty="0"/>
              <a:t>encountered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4525-D0F5-48AB-9835-30044F12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122"/>
            <a:ext cx="8561521" cy="4455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Participation in IHO Working Groups</a:t>
            </a:r>
          </a:p>
          <a:p>
            <a:r>
              <a:rPr lang="en-US" dirty="0"/>
              <a:t>Meteorological data collection</a:t>
            </a:r>
          </a:p>
          <a:p>
            <a:r>
              <a:rPr lang="en-US" dirty="0"/>
              <a:t>Geospatial studies</a:t>
            </a:r>
          </a:p>
          <a:p>
            <a:r>
              <a:rPr lang="en-US" dirty="0"/>
              <a:t>Disaster prevention</a:t>
            </a:r>
          </a:p>
          <a:p>
            <a:r>
              <a:rPr lang="en-US" dirty="0"/>
              <a:t>Environmental protection</a:t>
            </a:r>
          </a:p>
          <a:p>
            <a:r>
              <a:rPr lang="en-US" dirty="0"/>
              <a:t>Astronomical observations</a:t>
            </a:r>
          </a:p>
          <a:p>
            <a:r>
              <a:rPr lang="en-US" dirty="0"/>
              <a:t>Magnetic/Gravity surveys</a:t>
            </a:r>
          </a:p>
          <a:p>
            <a:r>
              <a:rPr lang="en-US" dirty="0"/>
              <a:t>MSDI Progress</a:t>
            </a:r>
          </a:p>
          <a:p>
            <a:r>
              <a:rPr lang="en-US" dirty="0"/>
              <a:t>International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D024-22DA-4F06-92E8-4C9D60A4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9416-D25A-455F-A88D-8917D5F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3FD-6EE0-4B76-947B-602EB894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54811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Props1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2986E88-C934-4FFD-9D8D-FAC0E63A46E5}">
  <ds:schemaRefs>
    <ds:schemaRef ds:uri="http://purl.org/dc/dcmitype/"/>
    <ds:schemaRef ds:uri="http://schemas.microsoft.com/office/2006/documentManagement/types"/>
    <ds:schemaRef ds:uri="6bf2f2b7-851c-4175-bf0f-af04c4e94027"/>
    <ds:schemaRef ds:uri="http://schemas.microsoft.com/sharepoint/v3"/>
    <ds:schemaRef ds:uri="http://schemas.microsoft.com/office/infopath/2007/PartnerControls"/>
    <ds:schemaRef ds:uri="6d372bfe-c7ca-42cb-8535-f0f7f282e551"/>
    <ds:schemaRef ds:uri="http://purl.org/dc/elements/1.1/"/>
    <ds:schemaRef ds:uri="http://schemas.openxmlformats.org/package/2006/metadata/core-properties"/>
    <ds:schemaRef ds:uri="82613836-27ac-49c9-9cc8-4feab98ff9e5"/>
    <ds:schemaRef ds:uri="http://www.w3.org/XML/1998/namespace"/>
    <ds:schemaRef ds:uri="4e7e82ff-130c-471f-a9b5-f315683a104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666</TotalTime>
  <Words>120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IHO_Presentations_template-Blank</vt:lpstr>
      <vt:lpstr>20th Meeting of the  North Indian Ocean Hydrographic Commission  National Report by</vt:lpstr>
      <vt:lpstr>Main achievements during the year</vt:lpstr>
      <vt:lpstr>Main challenges and/or obstructions</vt:lpstr>
      <vt:lpstr>Progress on surveys, charting and MSI</vt:lpstr>
      <vt:lpstr>Capacity Building</vt:lpstr>
      <vt:lpstr>Oceanographic Activities</vt:lpstr>
      <vt:lpstr>Other Activities</vt:lpstr>
      <vt:lpstr>Plans that affect the region</vt:lpstr>
      <vt:lpstr>Lessons learned to share</vt:lpstr>
      <vt:lpstr>Success stories to share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NARA</cp:lastModifiedBy>
  <cp:revision>58</cp:revision>
  <cp:lastPrinted>2018-12-06T12:15:42Z</cp:lastPrinted>
  <dcterms:created xsi:type="dcterms:W3CDTF">2017-10-26T13:07:26Z</dcterms:created>
  <dcterms:modified xsi:type="dcterms:W3CDTF">2021-06-07T11:27:36Z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