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5" r:id="rId4"/>
    <p:sldId id="265" r:id="rId5"/>
    <p:sldId id="258" r:id="rId6"/>
    <p:sldId id="266" r:id="rId7"/>
    <p:sldId id="270" r:id="rId8"/>
    <p:sldId id="271" r:id="rId9"/>
    <p:sldId id="272" r:id="rId10"/>
    <p:sldId id="262" r:id="rId11"/>
    <p:sldId id="26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0697" autoAdjust="0"/>
  </p:normalViewPr>
  <p:slideViewPr>
    <p:cSldViewPr snapToGrid="0" showGuides="1">
      <p:cViewPr varScale="1">
        <p:scale>
          <a:sx n="56" d="100"/>
          <a:sy n="56" d="100"/>
        </p:scale>
        <p:origin x="4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E9500-2302-4EBB-8220-FD147802ED92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2B600-88E4-4FFA-A016-090EFB55234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53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2B600-88E4-4FFA-A016-090EFB55234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57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2B600-88E4-4FFA-A016-090EFB55234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42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2B600-88E4-4FFA-A016-090EFB55234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942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2B600-88E4-4FFA-A016-090EFB55234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993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2B600-88E4-4FFA-A016-090EFB55234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269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2B600-88E4-4FFA-A016-090EFB55234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82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ho.int/uploads/user/About%20IHO/Council/council6/C6_2022_04.1A_HSSC_Report%20Annex%20C-ver1.0.pdf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58030" y="1617365"/>
            <a:ext cx="8875939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21st </a:t>
            </a:r>
            <a:r>
              <a:rPr lang="fr-FR" sz="3200" dirty="0" err="1"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NIOHC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HSSC 14 Report</a:t>
            </a:r>
          </a:p>
          <a:p>
            <a:pPr algn="ctr"/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Hydrographic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Services and Standards </a:t>
            </a: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 </a:t>
            </a:r>
            <a:r>
              <a:rPr lang="fr-FR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NIOHC21-06.4 </a:t>
            </a:r>
            <a:endParaRPr lang="fr-FR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7190" y="1444089"/>
            <a:ext cx="10515600" cy="4351338"/>
          </a:xfrm>
        </p:spPr>
        <p:txBody>
          <a:bodyPr/>
          <a:lstStyle/>
          <a:p>
            <a:pPr algn="just"/>
            <a:r>
              <a:rPr lang="en-US" dirty="0"/>
              <a:t>The inclusion of S-100 in the IMO regulatory framework should be seen as a major success for IHO 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dirty="0">
                <a:solidFill>
                  <a:srgbClr val="00B0F0"/>
                </a:solidFill>
              </a:rPr>
              <a:t>IHO with its Member States clearly need to meet the deadlines setup in the S-100 timeline 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b="1" dirty="0">
                <a:solidFill>
                  <a:srgbClr val="00B0F0"/>
                </a:solidFill>
              </a:rPr>
              <a:t>to achieve operational status on the prioritized S-100 PS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b="1" dirty="0">
                <a:solidFill>
                  <a:srgbClr val="00B0F0"/>
                </a:solidFill>
              </a:rPr>
              <a:t>and for Member States to achieve substantial coverage of S-101 </a:t>
            </a:r>
            <a:r>
              <a:rPr lang="en-US" b="1" dirty="0" smtClean="0">
                <a:solidFill>
                  <a:srgbClr val="00B0F0"/>
                </a:solidFill>
              </a:rPr>
              <a:t>by </a:t>
            </a:r>
            <a:r>
              <a:rPr lang="en-US" b="1" dirty="0">
                <a:solidFill>
                  <a:srgbClr val="00B0F0"/>
                </a:solidFill>
              </a:rPr>
              <a:t>2026.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 challenges FOR THE NEXT 2-3 YEARS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923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1121736" cy="4351338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Note the HSSC 14 report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Note the important challenges on the S-100 implementation and the commitments towards IMO and IEC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Encourage MS to actively support the development of priority PS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Take any action as appropriate</a:t>
            </a:r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HSSC recommendations for </a:t>
            </a:r>
            <a:r>
              <a:rPr lang="de-DE" dirty="0" smtClean="0"/>
              <a:t>NIOHC21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8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3243" y="1253331"/>
            <a:ext cx="8814955" cy="4351338"/>
          </a:xfrm>
        </p:spPr>
        <p:txBody>
          <a:bodyPr>
            <a:normAutofit/>
          </a:bodyPr>
          <a:lstStyle/>
          <a:p>
            <a:r>
              <a:rPr lang="en-US" sz="2400" dirty="0"/>
              <a:t>Implementation of the IHO Strategic Plan (SPIs)</a:t>
            </a:r>
          </a:p>
          <a:p>
            <a:r>
              <a:rPr lang="en-US" sz="2400" dirty="0"/>
              <a:t>S-100 Product Specifications : </a:t>
            </a:r>
          </a:p>
          <a:p>
            <a:pPr lvl="1"/>
            <a:r>
              <a:rPr lang="en-US" sz="2000" dirty="0"/>
              <a:t>advancement, </a:t>
            </a:r>
          </a:p>
          <a:p>
            <a:pPr lvl="1"/>
            <a:r>
              <a:rPr lang="en-US" sz="2000" dirty="0"/>
              <a:t>priorities &amp; timeline </a:t>
            </a:r>
          </a:p>
          <a:p>
            <a:pPr lvl="1"/>
            <a:r>
              <a:rPr lang="en-US" sz="2000" dirty="0"/>
              <a:t>Focus on S-98 Interoperability</a:t>
            </a:r>
          </a:p>
          <a:p>
            <a:r>
              <a:rPr lang="de-DE" sz="2400" dirty="0">
                <a:solidFill>
                  <a:prstClr val="black"/>
                </a:solidFill>
              </a:rPr>
              <a:t>Dual Fuel Concept </a:t>
            </a:r>
            <a:r>
              <a:rPr lang="de-DE" sz="2400" dirty="0" err="1">
                <a:solidFill>
                  <a:prstClr val="black"/>
                </a:solidFill>
              </a:rPr>
              <a:t>for</a:t>
            </a:r>
            <a:r>
              <a:rPr lang="de-DE" sz="2400" dirty="0">
                <a:solidFill>
                  <a:prstClr val="black"/>
                </a:solidFill>
              </a:rPr>
              <a:t> S-100 ECDIS </a:t>
            </a:r>
            <a:r>
              <a:rPr lang="de-DE" sz="2400" dirty="0" err="1">
                <a:solidFill>
                  <a:prstClr val="black"/>
                </a:solidFill>
              </a:rPr>
              <a:t>Governance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dirty="0" err="1">
                <a:solidFill>
                  <a:prstClr val="black"/>
                </a:solidFill>
              </a:rPr>
              <a:t>Document</a:t>
            </a:r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>
                <a:solidFill>
                  <a:prstClr val="black"/>
                </a:solidFill>
              </a:rPr>
              <a:t>Revision </a:t>
            </a:r>
            <a:r>
              <a:rPr lang="de-DE" sz="2400" dirty="0" err="1">
                <a:solidFill>
                  <a:prstClr val="black"/>
                </a:solidFill>
              </a:rPr>
              <a:t>of</a:t>
            </a:r>
            <a:r>
              <a:rPr lang="de-DE" sz="2400" dirty="0">
                <a:solidFill>
                  <a:prstClr val="black"/>
                </a:solidFill>
              </a:rPr>
              <a:t> ECDIS Performance Standards</a:t>
            </a:r>
          </a:p>
          <a:p>
            <a:r>
              <a:rPr lang="de-DE" sz="2400" dirty="0">
                <a:solidFill>
                  <a:prstClr val="black"/>
                </a:solidFill>
              </a:rPr>
              <a:t>Other </a:t>
            </a:r>
            <a:r>
              <a:rPr lang="de-DE" sz="2400" dirty="0" err="1">
                <a:solidFill>
                  <a:prstClr val="black"/>
                </a:solidFill>
              </a:rPr>
              <a:t>achievements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dirty="0" err="1">
                <a:solidFill>
                  <a:prstClr val="black"/>
                </a:solidFill>
              </a:rPr>
              <a:t>or</a:t>
            </a:r>
            <a:r>
              <a:rPr lang="de-DE" sz="2400" dirty="0">
                <a:solidFill>
                  <a:prstClr val="black"/>
                </a:solidFill>
              </a:rPr>
              <a:t> </a:t>
            </a:r>
            <a:r>
              <a:rPr lang="de-DE" sz="2400" dirty="0" err="1">
                <a:solidFill>
                  <a:prstClr val="black"/>
                </a:solidFill>
              </a:rPr>
              <a:t>progress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Update items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reported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717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Implementation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iho</a:t>
            </a:r>
            <a:r>
              <a:rPr lang="de-DE" dirty="0"/>
              <a:t> </a:t>
            </a:r>
            <a:r>
              <a:rPr lang="de-DE" dirty="0" err="1"/>
              <a:t>strategic</a:t>
            </a:r>
            <a:r>
              <a:rPr lang="de-DE" dirty="0"/>
              <a:t> plan</a:t>
            </a:r>
            <a:br>
              <a:rPr lang="de-DE" dirty="0"/>
            </a:br>
            <a:r>
              <a:rPr lang="de-DE" sz="2000" dirty="0"/>
              <a:t>Strategic </a:t>
            </a:r>
            <a:r>
              <a:rPr lang="de-DE" sz="2000" dirty="0" err="1"/>
              <a:t>performance</a:t>
            </a:r>
            <a:r>
              <a:rPr lang="de-DE" sz="2000" dirty="0"/>
              <a:t> </a:t>
            </a:r>
            <a:r>
              <a:rPr lang="de-DE" sz="2000" dirty="0" err="1"/>
              <a:t>indicators</a:t>
            </a:r>
            <a:r>
              <a:rPr lang="de-DE" sz="2000" dirty="0"/>
              <a:t> </a:t>
            </a:r>
            <a:r>
              <a:rPr lang="de-DE" sz="2000" dirty="0" err="1"/>
              <a:t>allocated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HSSC</a:t>
            </a:r>
            <a:endParaRPr lang="fr-FR" sz="20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619FF546-AE2C-4B23-A3C6-8CEADEF48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624" y="966443"/>
            <a:ext cx="10347428" cy="507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3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3310" y="1098262"/>
            <a:ext cx="10515600" cy="51871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dirty="0" err="1"/>
              <a:t>Endorsement</a:t>
            </a:r>
            <a:r>
              <a:rPr lang="fr-FR" dirty="0"/>
              <a:t> of new Editions at HSSC14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dirty="0" err="1"/>
              <a:t>Approval</a:t>
            </a:r>
            <a:r>
              <a:rPr lang="fr-FR" dirty="0"/>
              <a:t> of first Editions (1.0.0) for </a:t>
            </a:r>
            <a:r>
              <a:rPr lang="fr-FR" dirty="0" err="1"/>
              <a:t>implementation</a:t>
            </a:r>
            <a:r>
              <a:rPr lang="fr-FR" dirty="0"/>
              <a:t> and </a:t>
            </a:r>
            <a:r>
              <a:rPr lang="fr-FR" dirty="0" err="1"/>
              <a:t>testing</a:t>
            </a:r>
            <a:endParaRPr lang="fr-FR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FR" dirty="0"/>
              <a:t>S-98	</a:t>
            </a:r>
            <a:r>
              <a:rPr lang="fr-FR" dirty="0" err="1"/>
              <a:t>Interoperability</a:t>
            </a:r>
            <a:endParaRPr lang="fr-FR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FR" dirty="0"/>
              <a:t>S-104	Water </a:t>
            </a:r>
            <a:r>
              <a:rPr lang="fr-FR" dirty="0" err="1"/>
              <a:t>Level</a:t>
            </a:r>
            <a:endParaRPr lang="fr-FR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FR" dirty="0"/>
              <a:t>S-128	Catalogue of </a:t>
            </a:r>
            <a:r>
              <a:rPr lang="fr-FR" dirty="0" err="1"/>
              <a:t>Nautical</a:t>
            </a:r>
            <a:r>
              <a:rPr lang="fr-FR" dirty="0"/>
              <a:t> </a:t>
            </a:r>
            <a:r>
              <a:rPr lang="fr-FR" dirty="0" err="1"/>
              <a:t>Products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Progress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S-1xx PS</a:t>
            </a:r>
            <a:endParaRPr lang="fr-FR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7EF6F4D8-1A3E-45FE-B80E-138E451B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41864" y="6285368"/>
            <a:ext cx="8176334" cy="501650"/>
          </a:xfrm>
        </p:spPr>
        <p:txBody>
          <a:bodyPr/>
          <a:lstStyle/>
          <a:p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F97C54E8-EAAC-4F55-9164-5332CDCC0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48885"/>
              </p:ext>
            </p:extLst>
          </p:nvPr>
        </p:nvGraphicFramePr>
        <p:xfrm>
          <a:off x="1041372" y="1593357"/>
          <a:ext cx="10177318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409">
                  <a:extLst>
                    <a:ext uri="{9D8B030D-6E8A-4147-A177-3AD203B41FA5}">
                      <a16:colId xmlns:a16="http://schemas.microsoft.com/office/drawing/2014/main" xmlns="" val="1908057572"/>
                    </a:ext>
                  </a:extLst>
                </a:gridCol>
                <a:gridCol w="1361209">
                  <a:extLst>
                    <a:ext uri="{9D8B030D-6E8A-4147-A177-3AD203B41FA5}">
                      <a16:colId xmlns:a16="http://schemas.microsoft.com/office/drawing/2014/main" xmlns="" val="1562240550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xmlns="" val="3709862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Expected</a:t>
                      </a:r>
                      <a:r>
                        <a:rPr lang="fr-FR" dirty="0"/>
                        <a:t> MS </a:t>
                      </a:r>
                      <a:r>
                        <a:rPr lang="fr-FR" dirty="0" err="1"/>
                        <a:t>Approval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9399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S-100 Universal </a:t>
                      </a:r>
                      <a:r>
                        <a:rPr lang="fr-FR" dirty="0" err="1"/>
                        <a:t>Hydrographic</a:t>
                      </a:r>
                      <a:r>
                        <a:rPr lang="fr-FR" dirty="0"/>
                        <a:t> Data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5.0.0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CL </a:t>
                      </a:r>
                      <a:r>
                        <a:rPr lang="fr-FR" dirty="0" err="1"/>
                        <a:t>expected</a:t>
                      </a:r>
                      <a:r>
                        <a:rPr lang="fr-FR" dirty="0"/>
                        <a:t> for 09/22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i="1" dirty="0" err="1"/>
                        <a:t>finalization</a:t>
                      </a:r>
                      <a:r>
                        <a:rPr lang="fr-FR" i="1" dirty="0"/>
                        <a:t> of XML </a:t>
                      </a:r>
                      <a:r>
                        <a:rPr lang="fr-FR" i="1" dirty="0" err="1"/>
                        <a:t>schemas</a:t>
                      </a:r>
                      <a:r>
                        <a:rPr lang="fr-FR" i="1" dirty="0"/>
                        <a:t> </a:t>
                      </a:r>
                      <a:r>
                        <a:rPr lang="fr-FR" i="1" dirty="0" err="1"/>
                        <a:t>underway</a:t>
                      </a:r>
                      <a:endParaRPr lang="fr-F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5162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S-99 </a:t>
                      </a:r>
                      <a:r>
                        <a:rPr lang="fr-FR" dirty="0" err="1"/>
                        <a:t>Operational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Procedures</a:t>
                      </a:r>
                      <a:r>
                        <a:rPr lang="fr-FR" dirty="0"/>
                        <a:t> for the Organisation and Management of the S-100 GI </a:t>
                      </a:r>
                      <a:r>
                        <a:rPr lang="fr-FR" dirty="0" err="1"/>
                        <a:t>Registry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2.0.0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30/09/2022 (CL 24/2022)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46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S-102 </a:t>
                      </a:r>
                      <a:r>
                        <a:rPr lang="fr-FR" dirty="0" err="1"/>
                        <a:t>Bathymetric</a:t>
                      </a:r>
                      <a:r>
                        <a:rPr lang="fr-FR" dirty="0"/>
                        <a:t> surface </a:t>
                      </a:r>
                    </a:p>
                    <a:p>
                      <a:r>
                        <a:rPr lang="fr-FR" dirty="0"/>
                        <a:t>New scope </a:t>
                      </a:r>
                      <a:r>
                        <a:rPr lang="fr-FR" dirty="0" err="1"/>
                        <a:t>towards</a:t>
                      </a:r>
                      <a:r>
                        <a:rPr lang="fr-FR" dirty="0"/>
                        <a:t> navigation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2.1.0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20/09/2022 (CL 21/2022)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3722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7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3775" y="2261671"/>
            <a:ext cx="1834046" cy="2661506"/>
          </a:xfrm>
          <a:ln w="38100"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400" b="1" dirty="0">
                <a:solidFill>
                  <a:srgbClr val="FF0000"/>
                </a:solidFill>
              </a:rPr>
              <a:t>Top </a:t>
            </a:r>
          </a:p>
          <a:p>
            <a:pPr marL="0" indent="0" algn="ctr">
              <a:buNone/>
            </a:pPr>
            <a:r>
              <a:rPr lang="fr-FR" sz="2400" b="1" dirty="0" err="1">
                <a:solidFill>
                  <a:srgbClr val="FF0000"/>
                </a:solidFill>
              </a:rPr>
              <a:t>priorities</a:t>
            </a:r>
            <a:endParaRPr lang="fr-FR" sz="24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fr-FR" sz="24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fr-FR" sz="24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fr-FR" sz="24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b="1" dirty="0" err="1">
                <a:solidFill>
                  <a:srgbClr val="FF0000"/>
                </a:solidFill>
              </a:rPr>
              <a:t>Mandatory</a:t>
            </a:r>
            <a:endParaRPr lang="fr-FR" sz="24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</a:rPr>
              <a:t>to </a:t>
            </a:r>
            <a:r>
              <a:rPr lang="fr-FR" sz="2400" b="1" dirty="0" err="1">
                <a:solidFill>
                  <a:srgbClr val="FF0000"/>
                </a:solidFill>
              </a:rPr>
              <a:t>revise</a:t>
            </a:r>
            <a:r>
              <a:rPr lang="fr-FR" sz="2400" b="1" dirty="0">
                <a:solidFill>
                  <a:srgbClr val="FF0000"/>
                </a:solidFill>
              </a:rPr>
              <a:t> ECDIS 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S-100 Implementation </a:t>
            </a:r>
            <a:r>
              <a:rPr lang="de-DE" dirty="0" err="1"/>
              <a:t>priorities</a:t>
            </a:r>
            <a:endParaRPr lang="fr-FR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xmlns="" id="{9FBADA05-0728-494C-847A-42A6A429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41864" y="6285368"/>
            <a:ext cx="8176334" cy="501650"/>
          </a:xfrm>
        </p:spPr>
        <p:txBody>
          <a:bodyPr/>
          <a:lstStyle/>
          <a:p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C4A1F274-0DD8-4532-886E-60A5A0C3A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8855" y="1230857"/>
            <a:ext cx="9439462" cy="472313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891ECEA-5518-4DC0-B4B6-ADA748D8EF63}"/>
              </a:ext>
            </a:extLst>
          </p:cNvPr>
          <p:cNvSpPr/>
          <p:nvPr/>
        </p:nvSpPr>
        <p:spPr>
          <a:xfrm>
            <a:off x="2327563" y="2150918"/>
            <a:ext cx="2410691" cy="467591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19D3DA1-6892-4AE3-8717-BFE0ABAA0484}"/>
              </a:ext>
            </a:extLst>
          </p:cNvPr>
          <p:cNvSpPr/>
          <p:nvPr/>
        </p:nvSpPr>
        <p:spPr>
          <a:xfrm>
            <a:off x="2327563" y="3930144"/>
            <a:ext cx="3948545" cy="178065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77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S-100 Timeline</a:t>
            </a:r>
            <a:endParaRPr lang="fr-FR" dirty="0"/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xmlns="" id="{62237BC0-40A1-42B8-942B-320ECBC9EE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77" y="655063"/>
            <a:ext cx="8642849" cy="5558383"/>
          </a:xfrm>
        </p:spPr>
      </p:pic>
    </p:spTree>
    <p:extLst>
      <p:ext uri="{BB962C8B-B14F-4D97-AF65-F5344CB8AC3E}">
        <p14:creationId xmlns:p14="http://schemas.microsoft.com/office/powerpoint/2010/main" val="1309661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6848FC1E-BB6A-4265-A07D-83F1830F00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662" y="1632394"/>
            <a:ext cx="10523765" cy="2441931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xmlns="" id="{90B786E8-1204-4D3E-8A4C-F08B534E1994}"/>
              </a:ext>
            </a:extLst>
          </p:cNvPr>
          <p:cNvSpPr/>
          <p:nvPr/>
        </p:nvSpPr>
        <p:spPr>
          <a:xfrm>
            <a:off x="1219924" y="3929824"/>
            <a:ext cx="2448067" cy="18246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90A2B5BF-E96F-45DE-8535-D220A5E1E379}"/>
              </a:ext>
            </a:extLst>
          </p:cNvPr>
          <p:cNvSpPr/>
          <p:nvPr/>
        </p:nvSpPr>
        <p:spPr>
          <a:xfrm>
            <a:off x="4451495" y="3957409"/>
            <a:ext cx="2448067" cy="182467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xmlns="" id="{6224FB05-B73F-4AF1-AECD-A2BD5EBDC13A}"/>
              </a:ext>
            </a:extLst>
          </p:cNvPr>
          <p:cNvSpPr/>
          <p:nvPr/>
        </p:nvSpPr>
        <p:spPr>
          <a:xfrm>
            <a:off x="8598933" y="4015868"/>
            <a:ext cx="2448067" cy="173862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79133" y="70982"/>
            <a:ext cx="10312867" cy="88316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e-DE" sz="2300" dirty="0">
                <a:solidFill>
                  <a:prstClr val="black"/>
                </a:solidFill>
              </a:rPr>
              <a:t>dual </a:t>
            </a:r>
            <a:r>
              <a:rPr lang="de-DE" sz="2300" dirty="0" err="1">
                <a:solidFill>
                  <a:prstClr val="black"/>
                </a:solidFill>
              </a:rPr>
              <a:t>fuel</a:t>
            </a:r>
            <a:r>
              <a:rPr lang="de-DE" sz="2300" dirty="0">
                <a:solidFill>
                  <a:prstClr val="black"/>
                </a:solidFill>
              </a:rPr>
              <a:t> </a:t>
            </a:r>
            <a:r>
              <a:rPr lang="de-DE" sz="2300" dirty="0" err="1">
                <a:solidFill>
                  <a:prstClr val="black"/>
                </a:solidFill>
              </a:rPr>
              <a:t>concept</a:t>
            </a:r>
            <a:r>
              <a:rPr lang="de-DE" sz="2300" dirty="0">
                <a:solidFill>
                  <a:prstClr val="black"/>
                </a:solidFill>
              </a:rPr>
              <a:t> </a:t>
            </a:r>
            <a:r>
              <a:rPr lang="de-DE" sz="2300" dirty="0" err="1">
                <a:solidFill>
                  <a:prstClr val="black"/>
                </a:solidFill>
              </a:rPr>
              <a:t>for</a:t>
            </a:r>
            <a:r>
              <a:rPr lang="de-DE" sz="2300" dirty="0">
                <a:solidFill>
                  <a:prstClr val="black"/>
                </a:solidFill>
              </a:rPr>
              <a:t> S-100 ECDIS </a:t>
            </a:r>
            <a:r>
              <a:rPr lang="de-DE" sz="2300" dirty="0" err="1">
                <a:solidFill>
                  <a:prstClr val="black"/>
                </a:solidFill>
              </a:rPr>
              <a:t>Governance</a:t>
            </a:r>
            <a:r>
              <a:rPr lang="de-DE" sz="2300" dirty="0">
                <a:solidFill>
                  <a:prstClr val="black"/>
                </a:solidFill>
              </a:rPr>
              <a:t> </a:t>
            </a:r>
            <a:r>
              <a:rPr lang="de-DE" sz="2300" dirty="0" err="1">
                <a:solidFill>
                  <a:prstClr val="black"/>
                </a:solidFill>
              </a:rPr>
              <a:t>document</a:t>
            </a:r>
            <a:r>
              <a:rPr lang="de-DE" dirty="0">
                <a:solidFill>
                  <a:prstClr val="black"/>
                </a:solidFill>
              </a:rPr>
              <a:t/>
            </a:r>
            <a:br>
              <a:rPr lang="de-DE" dirty="0">
                <a:solidFill>
                  <a:prstClr val="black"/>
                </a:solidFill>
              </a:rPr>
            </a:br>
            <a:r>
              <a:rPr lang="de-DE" sz="2000" dirty="0" err="1">
                <a:solidFill>
                  <a:prstClr val="black"/>
                </a:solidFill>
              </a:rPr>
              <a:t>from</a:t>
            </a:r>
            <a:r>
              <a:rPr lang="de-DE" sz="2000" dirty="0">
                <a:solidFill>
                  <a:prstClr val="black"/>
                </a:solidFill>
              </a:rPr>
              <a:t> </a:t>
            </a:r>
            <a:r>
              <a:rPr lang="de-DE" sz="2000" dirty="0" err="1">
                <a:solidFill>
                  <a:prstClr val="black"/>
                </a:solidFill>
              </a:rPr>
              <a:t>production</a:t>
            </a:r>
            <a:r>
              <a:rPr lang="de-DE" sz="2000" dirty="0">
                <a:solidFill>
                  <a:prstClr val="black"/>
                </a:solidFill>
              </a:rPr>
              <a:t>, </a:t>
            </a:r>
            <a:r>
              <a:rPr lang="de-DE" sz="2000" dirty="0" err="1">
                <a:solidFill>
                  <a:prstClr val="black"/>
                </a:solidFill>
              </a:rPr>
              <a:t>packaging</a:t>
            </a:r>
            <a:r>
              <a:rPr lang="de-DE" sz="2000" dirty="0">
                <a:solidFill>
                  <a:prstClr val="black"/>
                </a:solidFill>
              </a:rPr>
              <a:t> and </a:t>
            </a:r>
            <a:r>
              <a:rPr lang="de-DE" sz="2000" dirty="0" err="1">
                <a:solidFill>
                  <a:prstClr val="black"/>
                </a:solidFill>
              </a:rPr>
              <a:t>use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CADB9031-4DBD-40C1-AE99-258D6B149503}"/>
              </a:ext>
            </a:extLst>
          </p:cNvPr>
          <p:cNvSpPr txBox="1"/>
          <p:nvPr/>
        </p:nvSpPr>
        <p:spPr>
          <a:xfrm>
            <a:off x="1219924" y="4084914"/>
            <a:ext cx="25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72000">
              <a:buFont typeface="Wingdings" panose="05000000000000000000" pitchFamily="2" charset="2"/>
              <a:buChar char="ü"/>
            </a:pPr>
            <a:r>
              <a:rPr lang="fr-FR" sz="1600" dirty="0"/>
              <a:t>Production </a:t>
            </a:r>
            <a:r>
              <a:rPr lang="fr-FR" sz="1600" dirty="0" err="1"/>
              <a:t>strategy</a:t>
            </a:r>
            <a:r>
              <a:rPr lang="fr-FR" sz="1600" dirty="0"/>
              <a:t> : Conversion S-57 ↔ S-101 / Co-production of S-57 &amp; S-101 </a:t>
            </a:r>
            <a:r>
              <a:rPr lang="fr-FR" sz="1600" dirty="0" err="1"/>
              <a:t>from</a:t>
            </a:r>
            <a:r>
              <a:rPr lang="fr-FR" sz="1600" dirty="0"/>
              <a:t> </a:t>
            </a:r>
            <a:r>
              <a:rPr lang="fr-FR" sz="1600" dirty="0" err="1"/>
              <a:t>superset</a:t>
            </a:r>
            <a:r>
              <a:rPr lang="fr-FR" sz="1600" dirty="0"/>
              <a:t> model</a:t>
            </a:r>
          </a:p>
          <a:p>
            <a:endParaRPr lang="fr-FR" sz="1600" dirty="0"/>
          </a:p>
          <a:p>
            <a:pPr marL="72000" indent="-72000">
              <a:buFont typeface="Wingdings" panose="05000000000000000000" pitchFamily="2" charset="2"/>
              <a:buChar char="ü"/>
            </a:pPr>
            <a:r>
              <a:rPr lang="fr-FR" sz="1600" dirty="0"/>
              <a:t>ENC </a:t>
            </a:r>
            <a:r>
              <a:rPr lang="fr-FR" sz="1600" dirty="0" err="1"/>
              <a:t>scheming</a:t>
            </a:r>
            <a:r>
              <a:rPr lang="fr-FR" sz="1600" dirty="0"/>
              <a:t> and </a:t>
            </a:r>
            <a:r>
              <a:rPr lang="fr-FR" sz="1600" dirty="0" err="1"/>
              <a:t>scales</a:t>
            </a:r>
            <a:endParaRPr lang="fr-FR" sz="16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8A79F311-EB84-441D-A6A2-85B9DA6991E9}"/>
              </a:ext>
            </a:extLst>
          </p:cNvPr>
          <p:cNvSpPr txBox="1"/>
          <p:nvPr/>
        </p:nvSpPr>
        <p:spPr>
          <a:xfrm>
            <a:off x="8717973" y="4094740"/>
            <a:ext cx="2358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/>
              <a:t>Import data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 err="1"/>
              <a:t>Loading</a:t>
            </a:r>
            <a:r>
              <a:rPr lang="fr-FR" sz="1600" dirty="0"/>
              <a:t> </a:t>
            </a:r>
            <a:r>
              <a:rPr lang="fr-FR" sz="1600" dirty="0" err="1"/>
              <a:t>Strategy</a:t>
            </a:r>
            <a:r>
              <a:rPr lang="fr-FR" sz="1600" dirty="0"/>
              <a:t> : vertical &amp; horizontal </a:t>
            </a:r>
            <a:r>
              <a:rPr lang="fr-FR" sz="1600" dirty="0" err="1"/>
              <a:t>priorities</a:t>
            </a:r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/>
              <a:t>Display &amp; use in a single User Interface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34DC6801-DC7D-4B00-96D2-37436976A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9546" y="4326741"/>
            <a:ext cx="1392139" cy="1427752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7085D446-0BFD-48C5-8389-5B70B39AD7E9}"/>
              </a:ext>
            </a:extLst>
          </p:cNvPr>
          <p:cNvSpPr txBox="1"/>
          <p:nvPr/>
        </p:nvSpPr>
        <p:spPr>
          <a:xfrm>
            <a:off x="4909428" y="3958113"/>
            <a:ext cx="153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Packaging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0BDC25AB-AE54-432B-B57C-79C1F34003FF}"/>
              </a:ext>
            </a:extLst>
          </p:cNvPr>
          <p:cNvSpPr txBox="1"/>
          <p:nvPr/>
        </p:nvSpPr>
        <p:spPr>
          <a:xfrm>
            <a:off x="490339" y="5917239"/>
            <a:ext cx="11488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5"/>
              </a:rPr>
              <a:t>https://iho.int/uploads/user/About%20IHO/Council/council6/C6_2022_04.1A_HSSC_Report%20Annex%20C-ver1.0.pdf</a:t>
            </a:r>
            <a:endParaRPr lang="fr-FR" dirty="0"/>
          </a:p>
          <a:p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CAE68742-4BB9-4F18-AC60-B92218374E47}"/>
              </a:ext>
            </a:extLst>
          </p:cNvPr>
          <p:cNvSpPr txBox="1"/>
          <p:nvPr/>
        </p:nvSpPr>
        <p:spPr>
          <a:xfrm>
            <a:off x="1001715" y="986354"/>
            <a:ext cx="100749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ym typeface="Wingdings" panose="05000000000000000000" pitchFamily="2" charset="2"/>
              </a:rPr>
              <a:t>The</a:t>
            </a:r>
            <a:r>
              <a:rPr lang="fr-FR" sz="2400" dirty="0"/>
              <a:t> </a:t>
            </a:r>
            <a:r>
              <a:rPr lang="fr-FR" sz="2400" dirty="0" err="1"/>
              <a:t>governance</a:t>
            </a:r>
            <a:r>
              <a:rPr lang="fr-FR" sz="2400" dirty="0"/>
              <a:t> document </a:t>
            </a:r>
            <a:r>
              <a:rPr lang="fr-FR" sz="2400" dirty="0" err="1"/>
              <a:t>provide</a:t>
            </a:r>
            <a:r>
              <a:rPr lang="fr-FR" sz="2400" dirty="0"/>
              <a:t> a central </a:t>
            </a:r>
            <a:r>
              <a:rPr lang="fr-FR" sz="2400" dirty="0" err="1"/>
              <a:t>view</a:t>
            </a:r>
            <a:r>
              <a:rPr lang="fr-FR" sz="2400" dirty="0"/>
              <a:t> of how S-100 ECDIS </a:t>
            </a:r>
            <a:r>
              <a:rPr lang="fr-FR" sz="2400" dirty="0" err="1"/>
              <a:t>works</a:t>
            </a:r>
            <a:r>
              <a:rPr lang="fr-FR" sz="2400" dirty="0"/>
              <a:t>, in </a:t>
            </a:r>
            <a:r>
              <a:rPr lang="fr-FR" sz="2400" dirty="0" err="1"/>
              <a:t>particular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S-57 and S-101 ENC (DF-Concept) </a:t>
            </a:r>
            <a:r>
              <a:rPr lang="fr-FR" sz="2400" dirty="0" err="1"/>
              <a:t>during</a:t>
            </a:r>
            <a:r>
              <a:rPr lang="fr-FR" sz="2400" dirty="0"/>
              <a:t> the transition </a:t>
            </a:r>
            <a:r>
              <a:rPr lang="fr-FR" sz="2400" dirty="0" err="1"/>
              <a:t>period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51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79133" y="70982"/>
            <a:ext cx="10312867" cy="8831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2300" dirty="0">
                <a:solidFill>
                  <a:prstClr val="black"/>
                </a:solidFill>
              </a:rPr>
              <a:t>REVISION </a:t>
            </a:r>
            <a:r>
              <a:rPr lang="de-DE" sz="2300" dirty="0" err="1">
                <a:solidFill>
                  <a:prstClr val="black"/>
                </a:solidFill>
              </a:rPr>
              <a:t>of</a:t>
            </a:r>
            <a:r>
              <a:rPr lang="de-DE" sz="2300" dirty="0">
                <a:solidFill>
                  <a:prstClr val="black"/>
                </a:solidFill>
              </a:rPr>
              <a:t> </a:t>
            </a:r>
            <a:r>
              <a:rPr lang="de-DE" sz="2300" dirty="0" err="1">
                <a:solidFill>
                  <a:prstClr val="black"/>
                </a:solidFill>
              </a:rPr>
              <a:t>Ecdis</a:t>
            </a:r>
            <a:r>
              <a:rPr lang="de-DE" sz="2300" dirty="0">
                <a:solidFill>
                  <a:prstClr val="black"/>
                </a:solidFill>
              </a:rPr>
              <a:t> </a:t>
            </a:r>
            <a:r>
              <a:rPr lang="de-DE" sz="2300" dirty="0" err="1">
                <a:solidFill>
                  <a:prstClr val="black"/>
                </a:solidFill>
              </a:rPr>
              <a:t>performance</a:t>
            </a:r>
            <a:r>
              <a:rPr lang="de-DE" sz="2300" dirty="0">
                <a:solidFill>
                  <a:prstClr val="black"/>
                </a:solidFill>
              </a:rPr>
              <a:t> </a:t>
            </a:r>
            <a:r>
              <a:rPr lang="de-DE" sz="2300" dirty="0" err="1">
                <a:solidFill>
                  <a:prstClr val="black"/>
                </a:solidFill>
              </a:rPr>
              <a:t>standards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CAE68742-4BB9-4F18-AC60-B92218374E47}"/>
              </a:ext>
            </a:extLst>
          </p:cNvPr>
          <p:cNvSpPr txBox="1"/>
          <p:nvPr/>
        </p:nvSpPr>
        <p:spPr>
          <a:xfrm>
            <a:off x="872836" y="1111379"/>
            <a:ext cx="112325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IMO MSC104 agreed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October 2021, </a:t>
            </a: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revise the resolution on ECDIS Performance Standards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(IMO MSC.232(82)) </a:t>
            </a: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include support for S-100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organized and chaired a drafting group (HSSC Chair group, CIRM, IEC, INTERTANKO and a few other relevant stakeholders) to </a:t>
            </a: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a redline version of a proposed ECDIS PS resolution to the IMO NCSR9 meeting, held in June 2022.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addition to the inclusion of S-100, the proposal also included editorial changes and based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user experience, some functional changes aimed to improve safety. The proposal also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introduced a mandatory support for standardized route exchange. 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NCSR9 considered the inclusion of route exchange outside the scope of the existing output,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other proposed changes were endorsed by NCSR9. 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NCSR9 endorsed an implementation phase for the new resolution, including S-100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transition period was agreed upon :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S-100 ECDIS will be legal to use after 1 January 2026 and 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US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1 January 2029 new systems must comply with the new IMO Resolution on ECDIS PS.</a:t>
            </a:r>
            <a:endParaRPr lang="fr-FR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91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79133" y="70982"/>
            <a:ext cx="10312867" cy="8831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2300" dirty="0">
                <a:solidFill>
                  <a:prstClr val="black"/>
                </a:solidFill>
              </a:rPr>
              <a:t>Other </a:t>
            </a:r>
            <a:r>
              <a:rPr lang="de-DE" sz="2300" dirty="0" err="1">
                <a:solidFill>
                  <a:prstClr val="black"/>
                </a:solidFill>
              </a:rPr>
              <a:t>achievements</a:t>
            </a:r>
            <a:r>
              <a:rPr lang="de-DE" sz="2300" dirty="0">
                <a:solidFill>
                  <a:prstClr val="black"/>
                </a:solidFill>
              </a:rPr>
              <a:t> </a:t>
            </a:r>
            <a:r>
              <a:rPr lang="de-DE" sz="2300" dirty="0" err="1">
                <a:solidFill>
                  <a:prstClr val="black"/>
                </a:solidFill>
              </a:rPr>
              <a:t>or</a:t>
            </a:r>
            <a:r>
              <a:rPr lang="de-DE" sz="2300" dirty="0">
                <a:solidFill>
                  <a:prstClr val="black"/>
                </a:solidFill>
              </a:rPr>
              <a:t> </a:t>
            </a:r>
            <a:r>
              <a:rPr lang="de-DE" sz="2300" dirty="0" err="1">
                <a:solidFill>
                  <a:prstClr val="black"/>
                </a:solidFill>
              </a:rPr>
              <a:t>progress</a:t>
            </a:r>
            <a:r>
              <a:rPr lang="de-DE" sz="2300" dirty="0">
                <a:solidFill>
                  <a:prstClr val="black"/>
                </a:solidFill>
              </a:rPr>
              <a:t> </a:t>
            </a:r>
            <a:r>
              <a:rPr lang="de-DE" sz="2300" dirty="0" err="1">
                <a:solidFill>
                  <a:prstClr val="black"/>
                </a:solidFill>
              </a:rPr>
              <a:t>during</a:t>
            </a:r>
            <a:r>
              <a:rPr lang="de-DE" sz="2300" dirty="0">
                <a:solidFill>
                  <a:prstClr val="black"/>
                </a:solidFill>
              </a:rPr>
              <a:t> HSSC14</a:t>
            </a:r>
            <a:endParaRPr lang="fr-FR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xmlns="" id="{34C0178A-8F10-4A12-AE7D-EB06C9705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41864" y="6285368"/>
            <a:ext cx="8176334" cy="501650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to 30 September 2022 / 28 au 30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septembre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2022 -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Mindelo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Cabo Verde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CAE68742-4BB9-4F18-AC60-B92218374E47}"/>
              </a:ext>
            </a:extLst>
          </p:cNvPr>
          <p:cNvSpPr txBox="1"/>
          <p:nvPr/>
        </p:nvSpPr>
        <p:spPr>
          <a:xfrm>
            <a:off x="918587" y="965437"/>
            <a:ext cx="1089587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Endorsement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recommended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revisions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of IHO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Resolutions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introduce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S-100</a:t>
            </a:r>
            <a:endParaRPr lang="fr-FR" sz="21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of a «S-57 ENC to S-101 Conversion Guidance» (S-65 Ed 1.0.0) for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lang="fr-F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Introduction of a new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in ENCWG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plan for the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of an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encoding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guidance for the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backward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conversion (S-101 to S-57)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Establishment of a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sub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-WG of NCWG to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a Baseline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Symbology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to support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automated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production of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charts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S-101 date (BSPT)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Progress on IHO-Singapore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: S-57 to S-101 conversion and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for Marine Harbour Information (S-131)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of the UOC (S-57 Annex A) and new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edition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of the ENC Validation Checks (S-58 Ed 7.0.0)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Endorsement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FR" sz="2100" dirty="0" err="1">
                <a:latin typeface="Arial" panose="020B0604020202020204" pitchFamily="34" charset="0"/>
                <a:cs typeface="Arial" panose="020B0604020202020204" pitchFamily="34" charset="0"/>
              </a:rPr>
              <a:t>Hydrographic</a:t>
            </a:r>
            <a:r>
              <a:rPr lang="fr-FR" sz="2100" dirty="0">
                <a:latin typeface="Arial" panose="020B0604020202020204" pitchFamily="34" charset="0"/>
                <a:cs typeface="Arial" panose="020B0604020202020204" pitchFamily="34" charset="0"/>
              </a:rPr>
              <a:t> Survey Standard S-44 draft Edition 6.1.0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 the vacancy of DQWG chair and secretary and consider among MS the nomination of officer’s bearers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8870</TotalTime>
  <Words>590</Words>
  <Application>Microsoft Office PowerPoint</Application>
  <PresentationFormat>Widescreen</PresentationFormat>
  <Paragraphs>99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Adobe Naskh Medium</vt:lpstr>
      <vt:lpstr>Arial</vt:lpstr>
      <vt:lpstr>Arial Black</vt:lpstr>
      <vt:lpstr>Calibri</vt:lpstr>
      <vt:lpstr>Calibri Light</vt:lpstr>
      <vt:lpstr>Times New Roman</vt:lpstr>
      <vt:lpstr>Wingdings</vt:lpstr>
      <vt:lpstr>Master_IHO_New_Logo</vt:lpstr>
      <vt:lpstr>PowerPoint Presentation</vt:lpstr>
      <vt:lpstr>Update items to be reported</vt:lpstr>
      <vt:lpstr>Implementation of the iho strategic plan Strategic performance indicators allocated to HSSC</vt:lpstr>
      <vt:lpstr>Progress in the development of S-1xx PS</vt:lpstr>
      <vt:lpstr>S-100 Implementation priorities</vt:lpstr>
      <vt:lpstr>S-100 Timeline</vt:lpstr>
      <vt:lpstr>dual fuel concept for S-100 ECDIS Governance document from production, packaging and use</vt:lpstr>
      <vt:lpstr>REVISION of Ecdis performance standards</vt:lpstr>
      <vt:lpstr>Other achievements or progress during HSSC14</vt:lpstr>
      <vt:lpstr>Top challenges FOR THE NEXT 2-3 YEARS</vt:lpstr>
      <vt:lpstr>HSSC recommendations for NIOHC21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DTech</cp:lastModifiedBy>
  <cp:revision>66</cp:revision>
  <dcterms:created xsi:type="dcterms:W3CDTF">2019-06-26T12:25:46Z</dcterms:created>
  <dcterms:modified xsi:type="dcterms:W3CDTF">2022-08-22T13:32:37Z</dcterms:modified>
</cp:coreProperties>
</file>