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75" r:id="rId4"/>
    <p:sldId id="265" r:id="rId5"/>
    <p:sldId id="276" r:id="rId6"/>
    <p:sldId id="277" r:id="rId7"/>
    <p:sldId id="278" r:id="rId8"/>
    <p:sldId id="279" r:id="rId9"/>
    <p:sldId id="280"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0697" autoAdjust="0"/>
  </p:normalViewPr>
  <p:slideViewPr>
    <p:cSldViewPr snapToGrid="0" showGuides="1">
      <p:cViewPr varScale="1">
        <p:scale>
          <a:sx n="40" d="100"/>
          <a:sy n="40" d="100"/>
        </p:scale>
        <p:origin x="20" y="5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E9500-2302-4EBB-8220-FD147802ED92}" type="datetimeFigureOut">
              <a:rPr lang="fr-FR" smtClean="0"/>
              <a:t>23/08/2022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2B600-88E4-4FFA-A016-090EFB55234A}" type="slidenum">
              <a:rPr lang="fr-FR" smtClean="0"/>
              <a:t>‹#›</a:t>
            </a:fld>
            <a:endParaRPr lang="fr-FR"/>
          </a:p>
        </p:txBody>
      </p:sp>
    </p:spTree>
    <p:extLst>
      <p:ext uri="{BB962C8B-B14F-4D97-AF65-F5344CB8AC3E}">
        <p14:creationId xmlns:p14="http://schemas.microsoft.com/office/powerpoint/2010/main" val="125053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22B600-88E4-4FFA-A016-090EFB55234A}" type="slidenum">
              <a:rPr lang="fr-FR" smtClean="0"/>
              <a:t>3</a:t>
            </a:fld>
            <a:endParaRPr lang="fr-FR"/>
          </a:p>
        </p:txBody>
      </p:sp>
    </p:spTree>
    <p:extLst>
      <p:ext uri="{BB962C8B-B14F-4D97-AF65-F5344CB8AC3E}">
        <p14:creationId xmlns:p14="http://schemas.microsoft.com/office/powerpoint/2010/main" val="156457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22B600-88E4-4FFA-A016-090EFB55234A}" type="slidenum">
              <a:rPr lang="fr-FR" smtClean="0"/>
              <a:t>4</a:t>
            </a:fld>
            <a:endParaRPr lang="fr-FR"/>
          </a:p>
        </p:txBody>
      </p:sp>
    </p:spTree>
    <p:extLst>
      <p:ext uri="{BB962C8B-B14F-4D97-AF65-F5344CB8AC3E}">
        <p14:creationId xmlns:p14="http://schemas.microsoft.com/office/powerpoint/2010/main" val="188942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22B600-88E4-4FFA-A016-090EFB55234A}" type="slidenum">
              <a:rPr lang="fr-FR" smtClean="0"/>
              <a:t>5</a:t>
            </a:fld>
            <a:endParaRPr lang="fr-FR"/>
          </a:p>
        </p:txBody>
      </p:sp>
    </p:spTree>
    <p:extLst>
      <p:ext uri="{BB962C8B-B14F-4D97-AF65-F5344CB8AC3E}">
        <p14:creationId xmlns:p14="http://schemas.microsoft.com/office/powerpoint/2010/main" val="341457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22B600-88E4-4FFA-A016-090EFB55234A}" type="slidenum">
              <a:rPr lang="fr-FR" smtClean="0"/>
              <a:t>6</a:t>
            </a:fld>
            <a:endParaRPr lang="fr-FR"/>
          </a:p>
        </p:txBody>
      </p:sp>
    </p:spTree>
    <p:extLst>
      <p:ext uri="{BB962C8B-B14F-4D97-AF65-F5344CB8AC3E}">
        <p14:creationId xmlns:p14="http://schemas.microsoft.com/office/powerpoint/2010/main" val="66254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22B600-88E4-4FFA-A016-090EFB55234A}" type="slidenum">
              <a:rPr lang="fr-FR" smtClean="0"/>
              <a:t>7</a:t>
            </a:fld>
            <a:endParaRPr lang="fr-FR"/>
          </a:p>
        </p:txBody>
      </p:sp>
    </p:spTree>
    <p:extLst>
      <p:ext uri="{BB962C8B-B14F-4D97-AF65-F5344CB8AC3E}">
        <p14:creationId xmlns:p14="http://schemas.microsoft.com/office/powerpoint/2010/main" val="123866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22B600-88E4-4FFA-A016-090EFB55234A}" type="slidenum">
              <a:rPr lang="fr-FR" smtClean="0"/>
              <a:t>8</a:t>
            </a:fld>
            <a:endParaRPr lang="fr-FR"/>
          </a:p>
        </p:txBody>
      </p:sp>
    </p:spTree>
    <p:extLst>
      <p:ext uri="{BB962C8B-B14F-4D97-AF65-F5344CB8AC3E}">
        <p14:creationId xmlns:p14="http://schemas.microsoft.com/office/powerpoint/2010/main" val="3903590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22B600-88E4-4FFA-A016-090EFB55234A}" type="slidenum">
              <a:rPr lang="fr-FR" smtClean="0"/>
              <a:t>9</a:t>
            </a:fld>
            <a:endParaRPr lang="fr-FR"/>
          </a:p>
        </p:txBody>
      </p:sp>
    </p:spTree>
    <p:extLst>
      <p:ext uri="{BB962C8B-B14F-4D97-AF65-F5344CB8AC3E}">
        <p14:creationId xmlns:p14="http://schemas.microsoft.com/office/powerpoint/2010/main" val="1438427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fr-F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72BEDD24-6168-4C6E-B4D2-E6B466BDF756}" type="datetimeFigureOut">
              <a:rPr lang="fr-FR" smtClean="0"/>
              <a:t>23/08/2022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319" y="0"/>
            <a:ext cx="3437937" cy="1145979"/>
          </a:xfrm>
          <a:prstGeom prst="rect">
            <a:avLst/>
          </a:prstGeom>
        </p:spPr>
      </p:pic>
    </p:spTree>
    <p:extLst>
      <p:ext uri="{BB962C8B-B14F-4D97-AF65-F5344CB8AC3E}">
        <p14:creationId xmlns:p14="http://schemas.microsoft.com/office/powerpoint/2010/main" val="253754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2BEDD24-6168-4C6E-B4D2-E6B466BDF756}" type="datetimeFigureOut">
              <a:rPr lang="fr-FR" smtClean="0"/>
              <a:t>23/08/2022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373382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p:cNvSpPr>
            <a:spLocks noGrp="1"/>
          </p:cNvSpPr>
          <p:nvPr>
            <p:ph type="dt" sz="half" idx="10"/>
          </p:nvPr>
        </p:nvSpPr>
        <p:spPr/>
        <p:txBody>
          <a:bodyPr/>
          <a:lstStyle/>
          <a:p>
            <a:fld id="{72BEDD24-6168-4C6E-B4D2-E6B466BDF756}" type="datetimeFigureOut">
              <a:rPr lang="fr-FR" smtClean="0"/>
              <a:t>23/08/2022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grpSp>
        <p:nvGrpSpPr>
          <p:cNvPr id="7" name="Group 6"/>
          <p:cNvGrpSpPr/>
          <p:nvPr/>
        </p:nvGrpSpPr>
        <p:grpSpPr>
          <a:xfrm>
            <a:off x="-2" y="0"/>
            <a:ext cx="1884105" cy="1887824"/>
            <a:chOff x="-2" y="0"/>
            <a:chExt cx="1884105" cy="1887824"/>
          </a:xfrm>
        </p:grpSpPr>
        <p:grpSp>
          <p:nvGrpSpPr>
            <p:cNvPr id="8" name="Group 7"/>
            <p:cNvGrpSpPr/>
            <p:nvPr/>
          </p:nvGrpSpPr>
          <p:grpSpPr>
            <a:xfrm>
              <a:off x="-2" y="818"/>
              <a:ext cx="1884105" cy="1887006"/>
              <a:chOff x="-2" y="818"/>
              <a:chExt cx="1884105" cy="1887006"/>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grpSp>
      <p:sp>
        <p:nvSpPr>
          <p:cNvPr id="13" name="Title 1"/>
          <p:cNvSpPr>
            <a:spLocks noGrp="1"/>
          </p:cNvSpPr>
          <p:nvPr>
            <p:ph type="title"/>
          </p:nvPr>
        </p:nvSpPr>
        <p:spPr>
          <a:xfrm>
            <a:off x="1879132" y="0"/>
            <a:ext cx="10312867" cy="883167"/>
          </a:xfrm>
        </p:spPr>
        <p:txBody>
          <a:bodyPr>
            <a:normAutofit/>
          </a:bodyPr>
          <a:lstStyle>
            <a:lvl1pPr>
              <a:defRPr sz="2400" cap="all" baseline="0">
                <a:latin typeface="Arial Black" panose="020B0A04020102020204" pitchFamily="34" charset="0"/>
                <a:cs typeface="Adobe Naskh Medium" panose="01010101010101010101" pitchFamily="50" charset="-78"/>
              </a:defRPr>
            </a:lvl1pPr>
          </a:lstStyle>
          <a:p>
            <a:r>
              <a:rPr lang="en-US"/>
              <a:t>Click to edit Master title style</a:t>
            </a:r>
            <a:endParaRPr lang="fr-FR" dirty="0"/>
          </a:p>
        </p:txBody>
      </p:sp>
    </p:spTree>
    <p:extLst>
      <p:ext uri="{BB962C8B-B14F-4D97-AF65-F5344CB8AC3E}">
        <p14:creationId xmlns:p14="http://schemas.microsoft.com/office/powerpoint/2010/main" val="58510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72BEDD24-6168-4C6E-B4D2-E6B466BDF756}" type="datetimeFigureOut">
              <a:rPr lang="fr-FR" smtClean="0"/>
              <a:t>23/08/2022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224687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72BEDD24-6168-4C6E-B4D2-E6B466BDF756}" type="datetimeFigureOut">
              <a:rPr lang="fr-FR" smtClean="0"/>
              <a:t>23/08/2022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148794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2BEDD24-6168-4C6E-B4D2-E6B466BDF756}" type="datetimeFigureOut">
              <a:rPr lang="fr-FR" smtClean="0"/>
              <a:t>23/08/2022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354980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EDD24-6168-4C6E-B4D2-E6B466BDF756}" type="datetimeFigureOut">
              <a:rPr lang="fr-FR" smtClean="0"/>
              <a:t>23/08/2022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1920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BEDD24-6168-4C6E-B4D2-E6B466BDF756}" type="datetimeFigureOut">
              <a:rPr lang="fr-FR" smtClean="0"/>
              <a:t>23/08/2022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222331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BEDD24-6168-4C6E-B4D2-E6B466BDF756}" type="datetimeFigureOut">
              <a:rPr lang="fr-FR" smtClean="0"/>
              <a:t>23/08/2022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401433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2BEDD24-6168-4C6E-B4D2-E6B466BDF756}" type="datetimeFigureOut">
              <a:rPr lang="fr-FR" smtClean="0"/>
              <a:t>23/08/2022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218875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EDD24-6168-4C6E-B4D2-E6B466BDF756}" type="datetimeFigureOut">
              <a:rPr lang="fr-FR" smtClean="0"/>
              <a:t>23/08/2022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0E966-1BD1-4C85-866E-DF3AF3395196}" type="slidenum">
              <a:rPr lang="fr-FR" smtClean="0"/>
              <a:t>‹#›</a:t>
            </a:fld>
            <a:endParaRPr lang="fr-FR"/>
          </a:p>
        </p:txBody>
      </p:sp>
    </p:spTree>
    <p:extLst>
      <p:ext uri="{BB962C8B-B14F-4D97-AF65-F5344CB8AC3E}">
        <p14:creationId xmlns:p14="http://schemas.microsoft.com/office/powerpoint/2010/main" val="156750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8030" y="1617365"/>
            <a:ext cx="8875939" cy="4478149"/>
          </a:xfrm>
          <a:prstGeom prst="rect">
            <a:avLst/>
          </a:prstGeom>
        </p:spPr>
        <p:txBody>
          <a:bodyPr wrap="square">
            <a:spAutoFit/>
          </a:bodyPr>
          <a:lstStyle/>
          <a:p>
            <a:pPr algn="ctr"/>
            <a:r>
              <a:rPr lang="fr-FR" sz="3200" dirty="0" smtClean="0">
                <a:latin typeface="Arial" panose="020B0604020202020204" pitchFamily="34" charset="0"/>
                <a:cs typeface="Arial" panose="020B0604020202020204" pitchFamily="34" charset="0"/>
              </a:rPr>
              <a:t>21st </a:t>
            </a:r>
            <a:r>
              <a:rPr lang="fr-FR" sz="3200" dirty="0" err="1">
                <a:latin typeface="Arial" panose="020B0604020202020204" pitchFamily="34" charset="0"/>
                <a:cs typeface="Arial" panose="020B0604020202020204" pitchFamily="34" charset="0"/>
              </a:rPr>
              <a:t>Conference</a:t>
            </a:r>
            <a:r>
              <a:rPr lang="fr-FR" sz="3200" dirty="0">
                <a:latin typeface="Arial" panose="020B0604020202020204" pitchFamily="34" charset="0"/>
                <a:cs typeface="Arial" panose="020B0604020202020204" pitchFamily="34" charset="0"/>
              </a:rPr>
              <a:t> of </a:t>
            </a:r>
            <a:r>
              <a:rPr lang="fr-FR" sz="3200" dirty="0" smtClean="0">
                <a:latin typeface="Arial" panose="020B0604020202020204" pitchFamily="34" charset="0"/>
                <a:cs typeface="Arial" panose="020B0604020202020204" pitchFamily="34" charset="0"/>
              </a:rPr>
              <a:t>the NIOHC </a:t>
            </a:r>
            <a:r>
              <a:rPr lang="fr-FR" sz="3200" dirty="0">
                <a:latin typeface="Arial" panose="020B0604020202020204" pitchFamily="34" charset="0"/>
                <a:cs typeface="Arial" panose="020B0604020202020204" pitchFamily="34" charset="0"/>
              </a:rPr>
              <a:t/>
            </a:r>
            <a:br>
              <a:rPr lang="fr-FR" sz="3200" dirty="0">
                <a:latin typeface="Arial" panose="020B0604020202020204" pitchFamily="34" charset="0"/>
                <a:cs typeface="Arial" panose="020B0604020202020204" pitchFamily="34" charset="0"/>
              </a:rPr>
            </a:br>
            <a:endParaRPr lang="fr-FR" sz="3200" i="1" dirty="0">
              <a:latin typeface="Arial" panose="020B0604020202020204" pitchFamily="34" charset="0"/>
              <a:cs typeface="Arial" panose="020B0604020202020204" pitchFamily="34" charset="0"/>
            </a:endParaRPr>
          </a:p>
          <a:p>
            <a:pPr algn="ctr"/>
            <a:r>
              <a:rPr lang="fr-FR" dirty="0"/>
              <a:t/>
            </a:r>
            <a:br>
              <a:rPr lang="fr-FR" dirty="0"/>
            </a:br>
            <a:r>
              <a:rPr lang="fr-FR" dirty="0"/>
              <a:t/>
            </a:r>
            <a:br>
              <a:rPr lang="fr-FR" dirty="0"/>
            </a:br>
            <a:r>
              <a:rPr lang="fr-FR" sz="2800" b="1" smtClean="0">
                <a:latin typeface="Arial" panose="020B0604020202020204" pitchFamily="34" charset="0"/>
                <a:cs typeface="Arial" panose="020B0604020202020204" pitchFamily="34" charset="0"/>
              </a:rPr>
              <a:t>MSDI Report</a:t>
            </a:r>
          </a:p>
          <a:p>
            <a:pPr algn="ctr"/>
            <a:endParaRPr lang="fr-FR" sz="2800" b="1" dirty="0" smtClean="0">
              <a:latin typeface="Arial" panose="020B0604020202020204" pitchFamily="34" charset="0"/>
              <a:cs typeface="Arial" panose="020B0604020202020204" pitchFamily="34" charset="0"/>
            </a:endParaRPr>
          </a:p>
          <a:p>
            <a:pPr algn="ctr"/>
            <a:r>
              <a:rPr lang="fr-FR" sz="2800" b="1" dirty="0" err="1" smtClean="0">
                <a:latin typeface="Arial" panose="020B0604020202020204" pitchFamily="34" charset="0"/>
                <a:cs typeface="Arial" panose="020B0604020202020204" pitchFamily="34" charset="0"/>
              </a:rPr>
              <a:t>Reproduced</a:t>
            </a:r>
            <a:r>
              <a:rPr lang="fr-FR" sz="2800" b="1" dirty="0" smtClean="0">
                <a:latin typeface="Arial" panose="020B0604020202020204" pitchFamily="34" charset="0"/>
                <a:cs typeface="Arial" panose="020B0604020202020204" pitchFamily="34" charset="0"/>
              </a:rPr>
              <a:t> </a:t>
            </a:r>
            <a:r>
              <a:rPr lang="fr-FR" sz="2800" b="1" dirty="0" err="1" smtClean="0">
                <a:latin typeface="Arial" panose="020B0604020202020204" pitchFamily="34" charset="0"/>
                <a:cs typeface="Arial" panose="020B0604020202020204" pitchFamily="34" charset="0"/>
              </a:rPr>
              <a:t>from</a:t>
            </a:r>
            <a:r>
              <a:rPr lang="fr-FR" sz="2800" b="1" dirty="0" smtClean="0">
                <a:latin typeface="Arial" panose="020B0604020202020204" pitchFamily="34" charset="0"/>
                <a:cs typeface="Arial" panose="020B0604020202020204" pitchFamily="34" charset="0"/>
              </a:rPr>
              <a:t> MSDIWG report to IRCC14</a:t>
            </a:r>
            <a:endParaRPr lang="fr-FR" sz="2800" b="1" dirty="0">
              <a:latin typeface="Arial" panose="020B0604020202020204" pitchFamily="34" charset="0"/>
              <a:cs typeface="Arial" panose="020B0604020202020204" pitchFamily="34" charset="0"/>
            </a:endParaRPr>
          </a:p>
          <a:p>
            <a:pPr algn="ctr"/>
            <a:endParaRPr lang="fr-FR" sz="2800" b="1" i="1" dirty="0">
              <a:latin typeface="Arial" panose="020B0604020202020204" pitchFamily="34" charset="0"/>
              <a:cs typeface="Arial" panose="020B0604020202020204" pitchFamily="34" charset="0"/>
            </a:endParaRPr>
          </a:p>
          <a:p>
            <a:pPr algn="ctr"/>
            <a:r>
              <a:rPr lang="fr-FR" sz="2800" b="1" dirty="0">
                <a:latin typeface="Arial" panose="020B0604020202020204" pitchFamily="34" charset="0"/>
                <a:cs typeface="Arial" panose="020B0604020202020204" pitchFamily="34" charset="0"/>
              </a:rPr>
              <a:t/>
            </a:r>
            <a:br>
              <a:rPr lang="fr-FR" sz="2800" b="1" dirty="0">
                <a:latin typeface="Arial" panose="020B0604020202020204" pitchFamily="34" charset="0"/>
                <a:cs typeface="Arial" panose="020B0604020202020204" pitchFamily="34" charset="0"/>
              </a:rPr>
            </a:br>
            <a:r>
              <a:rPr lang="fr-FR" sz="1400" dirty="0">
                <a:latin typeface="Arial" panose="020B0604020202020204" pitchFamily="34" charset="0"/>
                <a:cs typeface="Arial" panose="020B0604020202020204" pitchFamily="34" charset="0"/>
              </a:rPr>
              <a:t/>
            </a:r>
            <a:br>
              <a:rPr lang="fr-FR" sz="1400" dirty="0">
                <a:latin typeface="Arial" panose="020B0604020202020204" pitchFamily="34" charset="0"/>
                <a:cs typeface="Arial" panose="020B0604020202020204" pitchFamily="34" charset="0"/>
              </a:rPr>
            </a:br>
            <a:r>
              <a:rPr lang="fr-FR" sz="3100" b="1" dirty="0">
                <a:solidFill>
                  <a:srgbClr val="00A9A9"/>
                </a:solidFill>
                <a:latin typeface="Arial" panose="020B0604020202020204" pitchFamily="34" charset="0"/>
                <a:cs typeface="Arial" panose="020B0604020202020204" pitchFamily="34" charset="0"/>
              </a:rPr>
              <a:t>Agenda Item </a:t>
            </a:r>
            <a:r>
              <a:rPr lang="fr-FR" sz="3100" b="1" dirty="0" smtClean="0">
                <a:solidFill>
                  <a:srgbClr val="00A9A9"/>
                </a:solidFill>
                <a:latin typeface="Arial" panose="020B0604020202020204" pitchFamily="34" charset="0"/>
                <a:cs typeface="Arial" panose="020B0604020202020204" pitchFamily="34" charset="0"/>
              </a:rPr>
              <a:t>NIOHC21-06.5 </a:t>
            </a:r>
            <a:endParaRPr lang="fr-FR" sz="3100" dirty="0">
              <a:solidFill>
                <a:srgbClr val="00A9A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586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3698" y="883167"/>
            <a:ext cx="10594316" cy="4351338"/>
          </a:xfrm>
        </p:spPr>
        <p:txBody>
          <a:bodyPr>
            <a:normAutofit/>
          </a:bodyPr>
          <a:lstStyle/>
          <a:p>
            <a:endParaRPr lang="en-US" sz="2400" b="1" dirty="0">
              <a:solidFill>
                <a:srgbClr val="002060"/>
              </a:solidFill>
            </a:endParaRPr>
          </a:p>
          <a:p>
            <a:r>
              <a:rPr lang="en-US" sz="2400" dirty="0">
                <a:solidFill>
                  <a:srgbClr val="002060"/>
                </a:solidFill>
              </a:rPr>
              <a:t>The thirteenth meeting of the Marine Spatial Data Infrastructure Working Group of the International Hydrographic Organization took place on the </a:t>
            </a:r>
            <a:r>
              <a:rPr lang="en-US" sz="2400" dirty="0" smtClean="0">
                <a:solidFill>
                  <a:srgbClr val="002060"/>
                </a:solidFill>
              </a:rPr>
              <a:t>9th </a:t>
            </a:r>
            <a:r>
              <a:rPr lang="en-US" sz="2400" dirty="0">
                <a:solidFill>
                  <a:srgbClr val="002060"/>
                </a:solidFill>
              </a:rPr>
              <a:t>and 13th May 2022 in Singapore. </a:t>
            </a:r>
          </a:p>
          <a:p>
            <a:r>
              <a:rPr lang="en-US" sz="2400" dirty="0" smtClean="0">
                <a:solidFill>
                  <a:srgbClr val="002060"/>
                </a:solidFill>
              </a:rPr>
              <a:t>The </a:t>
            </a:r>
            <a:r>
              <a:rPr lang="en-US" sz="2400" dirty="0">
                <a:solidFill>
                  <a:srgbClr val="002060"/>
                </a:solidFill>
              </a:rPr>
              <a:t>meeting was arranged by MPA Singapore as a hybrid meeting. </a:t>
            </a:r>
          </a:p>
          <a:p>
            <a:r>
              <a:rPr lang="en-US" sz="2400" dirty="0">
                <a:solidFill>
                  <a:srgbClr val="002060"/>
                </a:solidFill>
              </a:rPr>
              <a:t>The MSDIWG 13 meeting was arranged as a joint meeting together with the Marine Domain Working Group (MDWG) of the Open Geospatial Consortium (OGC) and the UN-GGIM Working Group on Marine Geospatial Information (WG-MGI). </a:t>
            </a:r>
            <a:endParaRPr lang="da-DK" sz="2400" dirty="0">
              <a:solidFill>
                <a:srgbClr val="002060"/>
              </a:solidFill>
            </a:endParaRPr>
          </a:p>
        </p:txBody>
      </p:sp>
      <p:sp>
        <p:nvSpPr>
          <p:cNvPr id="3" name="Title 2"/>
          <p:cNvSpPr>
            <a:spLocks noGrp="1"/>
          </p:cNvSpPr>
          <p:nvPr>
            <p:ph type="title"/>
          </p:nvPr>
        </p:nvSpPr>
        <p:spPr/>
        <p:txBody>
          <a:bodyPr/>
          <a:lstStyle/>
          <a:p>
            <a:r>
              <a:rPr lang="fr-FR" dirty="0" smtClean="0"/>
              <a:t>Meetings </a:t>
            </a:r>
            <a:r>
              <a:rPr lang="fr-FR" dirty="0" err="1" smtClean="0"/>
              <a:t>held</a:t>
            </a:r>
            <a:r>
              <a:rPr lang="fr-FR" dirty="0" smtClean="0"/>
              <a:t> </a:t>
            </a:r>
            <a:r>
              <a:rPr lang="fr-FR" dirty="0" err="1" smtClean="0"/>
              <a:t>during</a:t>
            </a:r>
            <a:r>
              <a:rPr lang="fr-FR" dirty="0" smtClean="0"/>
              <a:t> </a:t>
            </a:r>
            <a:r>
              <a:rPr lang="fr-FR" dirty="0" err="1" smtClean="0"/>
              <a:t>reporting</a:t>
            </a:r>
            <a:r>
              <a:rPr lang="fr-FR" dirty="0" smtClean="0"/>
              <a:t> </a:t>
            </a:r>
            <a:r>
              <a:rPr lang="fr-FR" dirty="0" err="1" smtClean="0"/>
              <a:t>period</a:t>
            </a:r>
            <a:endParaRPr lang="fr-FR" dirty="0"/>
          </a:p>
        </p:txBody>
      </p:sp>
      <p:pic>
        <p:nvPicPr>
          <p:cNvPr id="4" name="Billede 4" descr="C:\Users\B004145\AppData\Local\Microsoft\Windows\INetCache\Content.Outlook\1OS9H4PE\DSC_1509.JPG"/>
          <p:cNvPicPr/>
          <p:nvPr/>
        </p:nvPicPr>
        <p:blipFill rotWithShape="1">
          <a:blip r:embed="rId2" cstate="print">
            <a:extLst>
              <a:ext uri="{28A0092B-C50C-407E-A947-70E740481C1C}">
                <a14:useLocalDpi xmlns:a14="http://schemas.microsoft.com/office/drawing/2010/main" val="0"/>
              </a:ext>
            </a:extLst>
          </a:blip>
          <a:srcRect l="5027" t="28349" r="7914" b="20899"/>
          <a:stretch/>
        </p:blipFill>
        <p:spPr bwMode="auto">
          <a:xfrm>
            <a:off x="3545982" y="4443845"/>
            <a:ext cx="5109288" cy="20200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717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de-DE" dirty="0" smtClean="0"/>
              <a:t>Meetings held continued</a:t>
            </a:r>
            <a:endParaRPr lang="fr-FR" sz="2000" dirty="0"/>
          </a:p>
        </p:txBody>
      </p:sp>
      <p:pic>
        <p:nvPicPr>
          <p:cNvPr id="4" name="Billede 3" descr="Slider Image"/>
          <p:cNvPicPr/>
          <p:nvPr/>
        </p:nvPicPr>
        <p:blipFill rotWithShape="1">
          <a:blip r:embed="rId3">
            <a:extLst>
              <a:ext uri="{28A0092B-C50C-407E-A947-70E740481C1C}">
                <a14:useLocalDpi xmlns:a14="http://schemas.microsoft.com/office/drawing/2010/main" val="0"/>
              </a:ext>
            </a:extLst>
          </a:blip>
          <a:srcRect t="3042" b="80273"/>
          <a:stretch/>
        </p:blipFill>
        <p:spPr bwMode="auto">
          <a:xfrm>
            <a:off x="473977" y="1892546"/>
            <a:ext cx="6038533" cy="3200944"/>
          </a:xfrm>
          <a:prstGeom prst="rect">
            <a:avLst/>
          </a:prstGeom>
          <a:noFill/>
          <a:ln>
            <a:noFill/>
          </a:ln>
          <a:extLst>
            <a:ext uri="{53640926-AAD7-44D8-BBD7-CCE9431645EC}">
              <a14:shadowObscured xmlns:a14="http://schemas.microsoft.com/office/drawing/2010/main"/>
            </a:ext>
          </a:extLst>
        </p:spPr>
      </p:pic>
      <p:pic>
        <p:nvPicPr>
          <p:cNvPr id="5" name="Billede 4" descr="https://masseygeoinformaticscollaboratory.files.wordpress.com/2021/10/webinar.png?w=980"/>
          <p:cNvPicPr/>
          <p:nvPr/>
        </p:nvPicPr>
        <p:blipFill>
          <a:blip r:embed="rId4">
            <a:extLst>
              <a:ext uri="{28A0092B-C50C-407E-A947-70E740481C1C}">
                <a14:useLocalDpi xmlns:a14="http://schemas.microsoft.com/office/drawing/2010/main" val="0"/>
              </a:ext>
            </a:extLst>
          </a:blip>
          <a:srcRect/>
          <a:stretch>
            <a:fillRect/>
          </a:stretch>
        </p:blipFill>
        <p:spPr bwMode="auto">
          <a:xfrm>
            <a:off x="6655821" y="1892546"/>
            <a:ext cx="5404800" cy="1922709"/>
          </a:xfrm>
          <a:prstGeom prst="rect">
            <a:avLst/>
          </a:prstGeom>
          <a:noFill/>
          <a:ln>
            <a:noFill/>
          </a:ln>
        </p:spPr>
      </p:pic>
      <p:pic>
        <p:nvPicPr>
          <p:cNvPr id="6" name="Billede 5" descr="C:\IHO\IHO MSDI WG\MSDI webinar 2021\Welcome_Keynot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5821" y="4029870"/>
            <a:ext cx="5404800" cy="2528585"/>
          </a:xfrm>
          <a:prstGeom prst="rect">
            <a:avLst/>
          </a:prstGeom>
          <a:noFill/>
          <a:ln>
            <a:noFill/>
          </a:ln>
        </p:spPr>
      </p:pic>
      <p:sp>
        <p:nvSpPr>
          <p:cNvPr id="7" name="Rektangel 6"/>
          <p:cNvSpPr/>
          <p:nvPr/>
        </p:nvSpPr>
        <p:spPr>
          <a:xfrm>
            <a:off x="6655821" y="1074652"/>
            <a:ext cx="6096000" cy="646331"/>
          </a:xfrm>
          <a:prstGeom prst="rect">
            <a:avLst/>
          </a:prstGeom>
        </p:spPr>
        <p:txBody>
          <a:bodyPr>
            <a:spAutoFit/>
          </a:bodyPr>
          <a:lstStyle/>
          <a:p>
            <a:r>
              <a:rPr lang="en-AU" b="1" dirty="0" smtClean="0">
                <a:solidFill>
                  <a:srgbClr val="002060"/>
                </a:solidFill>
                <a:ea typeface="Times New Roman" panose="02020603050405020304" pitchFamily="18" charset="0"/>
              </a:rPr>
              <a:t>Joint </a:t>
            </a:r>
            <a:r>
              <a:rPr lang="en-AU" b="1" dirty="0">
                <a:solidFill>
                  <a:srgbClr val="002060"/>
                </a:solidFill>
                <a:ea typeface="Times New Roman" panose="02020603050405020304" pitchFamily="18" charset="0"/>
              </a:rPr>
              <a:t>Webinar Series on Integrated Marine Geospatial Information Management 26 – 29 October 2021</a:t>
            </a:r>
            <a:endParaRPr lang="da-DK" b="1" dirty="0">
              <a:solidFill>
                <a:srgbClr val="002060"/>
              </a:solidFill>
            </a:endParaRPr>
          </a:p>
        </p:txBody>
      </p:sp>
      <p:sp>
        <p:nvSpPr>
          <p:cNvPr id="8" name="Rektangel 7"/>
          <p:cNvSpPr/>
          <p:nvPr/>
        </p:nvSpPr>
        <p:spPr>
          <a:xfrm>
            <a:off x="1025770" y="1064691"/>
            <a:ext cx="5248906" cy="646331"/>
          </a:xfrm>
          <a:prstGeom prst="rect">
            <a:avLst/>
          </a:prstGeom>
        </p:spPr>
        <p:txBody>
          <a:bodyPr wrap="square">
            <a:spAutoFit/>
          </a:bodyPr>
          <a:lstStyle/>
          <a:p>
            <a:r>
              <a:rPr lang="en-AU"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The International Seminar on United Nations Global Geospatial Information Management</a:t>
            </a:r>
            <a:endParaRPr lang="da-DK"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853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FAIR principles</a:t>
            </a:r>
            <a:endParaRPr lang="fr-FR" dirty="0"/>
          </a:p>
        </p:txBody>
      </p:sp>
      <p:sp>
        <p:nvSpPr>
          <p:cNvPr id="13" name="Rektangel 3"/>
          <p:cNvSpPr/>
          <p:nvPr/>
        </p:nvSpPr>
        <p:spPr>
          <a:xfrm>
            <a:off x="1119352" y="1139625"/>
            <a:ext cx="10946524" cy="3200876"/>
          </a:xfrm>
          <a:prstGeom prst="rect">
            <a:avLst/>
          </a:prstGeom>
        </p:spPr>
        <p:txBody>
          <a:bodyPr wrap="square">
            <a:spAutoFit/>
          </a:bodyPr>
          <a:lstStyle/>
          <a:p>
            <a:pPr>
              <a:spcAft>
                <a:spcPts val="0"/>
              </a:spcAft>
            </a:pP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The FAIR Data Principles (</a:t>
            </a:r>
            <a:r>
              <a:rPr lang="en-AU" b="1"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Findable, Accessible, Interoperable, Re-usable</a:t>
            </a: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 are used widely in the geospatial community, promoting and supporting knowledge discovery and innovation as well as data and knowledge integration, and sharing and reuse of data.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The FAIR principles do not strictly define how to achieve a state of "</a:t>
            </a:r>
            <a:r>
              <a:rPr lang="en-AU"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FAIRness</a:t>
            </a: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 Rather they describe a continuum of features, attributes, and </a:t>
            </a:r>
            <a:r>
              <a:rPr lang="en-AU"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behaviours </a:t>
            </a: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that will move a digital resource closer to that goal</a:t>
            </a:r>
            <a:r>
              <a:rPr lang="en-AU"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a:t>
            </a:r>
          </a:p>
          <a:p>
            <a:pPr algn="just">
              <a:spcAft>
                <a:spcPts val="0"/>
              </a:spcAft>
            </a:pP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The principles help data and metadata to be ‘machine readable’, supporting new discoveries through the harvest and analysis of multiple datasets.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4" name="Rektangel 4"/>
          <p:cNvSpPr/>
          <p:nvPr/>
        </p:nvSpPr>
        <p:spPr>
          <a:xfrm>
            <a:off x="1119352" y="4596959"/>
            <a:ext cx="10946524" cy="1200329"/>
          </a:xfrm>
          <a:prstGeom prst="rect">
            <a:avLst/>
          </a:prstGeom>
          <a:ln>
            <a:solidFill>
              <a:srgbClr val="FF3300"/>
            </a:solidFill>
          </a:ln>
        </p:spPr>
        <p:txBody>
          <a:bodyPr wrap="square">
            <a:spAutoFit/>
          </a:bodyPr>
          <a:lstStyle/>
          <a:p>
            <a:pPr>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In order to have a Hydrographic Offices approach to the FAIR Data Principles the MSDIWG has now included the FAIR principles in the MSDIWG work and intends to provide recommendations to IRCC 15 on how IHO MS can use the FAIR principles in their work with their national and regional MSDI and a HO MSDI FAIR principles check list </a:t>
            </a:r>
            <a:endParaRPr lang="en-AU"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AU"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The </a:t>
            </a: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OGC MDW is included in this work. </a:t>
            </a:r>
            <a:endParaRPr lang="da-DK" sz="20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9847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Digital twins</a:t>
            </a:r>
            <a:endParaRPr lang="fr-FR" dirty="0"/>
          </a:p>
        </p:txBody>
      </p:sp>
      <p:sp>
        <p:nvSpPr>
          <p:cNvPr id="13" name="Rektangel 3"/>
          <p:cNvSpPr/>
          <p:nvPr/>
        </p:nvSpPr>
        <p:spPr>
          <a:xfrm>
            <a:off x="1119352" y="1139625"/>
            <a:ext cx="10946524" cy="3693319"/>
          </a:xfrm>
          <a:prstGeom prst="rect">
            <a:avLst/>
          </a:prstGeom>
        </p:spPr>
        <p:txBody>
          <a:bodyPr wrap="square">
            <a:spAutoFit/>
          </a:bodyPr>
          <a:lstStyle/>
          <a:p>
            <a:pPr>
              <a:spcAft>
                <a:spcPts val="0"/>
              </a:spcAft>
            </a:pPr>
            <a:r>
              <a:rPr lang="en-AU"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The </a:t>
            </a: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concept of Digital Twins is now widely used and in the marine community, the concept of Digital Twin of the Ocean or Digital Twin of the Sea are now under development.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ctr">
              <a:spcAft>
                <a:spcPts val="0"/>
              </a:spcAft>
            </a:pPr>
            <a:r>
              <a:rPr lang="en-AU"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 digital twin is a virtual representation of an object or system that spans its lifecycle, is updated from real-time data, and uses simulation, machine learning and reasoning to help decision-making.”</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A digital twin should be seen as a digital replica of a living or non-living physical entity. By combining the physical and the virtual world, data is provided enabling the virtual entity to exist at the same time with the physical entity.</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As seen from a MSDIWG perspective a MSDI could be an important component in a Digital Twin of the Ocean or Digital Twin of the Sea allowing users to simulate and learn from it and apply these learnings to the actual assets or objects.</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4" name="Rektangel 4"/>
          <p:cNvSpPr/>
          <p:nvPr/>
        </p:nvSpPr>
        <p:spPr>
          <a:xfrm>
            <a:off x="1119352" y="4844287"/>
            <a:ext cx="10946524" cy="923330"/>
          </a:xfrm>
          <a:prstGeom prst="rect">
            <a:avLst/>
          </a:prstGeom>
          <a:ln>
            <a:solidFill>
              <a:srgbClr val="FF3300"/>
            </a:solidFill>
          </a:ln>
        </p:spPr>
        <p:txBody>
          <a:bodyPr wrap="square">
            <a:spAutoFit/>
          </a:bodyPr>
          <a:lstStyle/>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In order to have a Hydrographic Office approach to the Maritime Digital Twins the MSDIWG has now included the Maritime Digital Twins in the MSDIWG work and intends to provide recommendations to IRCC 15 on how MSDI and HOs can be part of Digital Twins in the future.</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1734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Updating/modifying the IHO publication c-17</a:t>
            </a:r>
            <a:endParaRPr lang="fr-FR" dirty="0"/>
          </a:p>
        </p:txBody>
      </p:sp>
      <p:sp>
        <p:nvSpPr>
          <p:cNvPr id="13" name="Rektangel 3"/>
          <p:cNvSpPr/>
          <p:nvPr/>
        </p:nvSpPr>
        <p:spPr>
          <a:xfrm>
            <a:off x="1119352" y="1139625"/>
            <a:ext cx="10946524" cy="3416320"/>
          </a:xfrm>
          <a:prstGeom prst="rect">
            <a:avLst/>
          </a:prstGeom>
        </p:spPr>
        <p:txBody>
          <a:bodyPr wrap="square">
            <a:spAutoFit/>
          </a:bodyPr>
          <a:lstStyle/>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Taking the development of UN-GGIM, Integrated Geospatial Information Framework (IGIF) and in consideration, it is important that there is better alignment and integration with IGIF and IGIF-H as this will ensure a uniform approach to data management between land and sea. </a:t>
            </a:r>
          </a:p>
          <a:p>
            <a:pPr algn="just">
              <a:spcAft>
                <a:spcPts val="0"/>
              </a:spcAft>
            </a:pPr>
            <a:endPar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As a consequence, the MSDIWG has now initiated a process for updating/modifying the IHO publication C-17 in response to the two IGIF initiatives and the MSDIWG has established a drafting PT. </a:t>
            </a:r>
          </a:p>
          <a:p>
            <a:pPr algn="just">
              <a:spcAft>
                <a:spcPts val="0"/>
              </a:spcAft>
            </a:pPr>
            <a:endPar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The focus of a new version of C-17 will be on how Hydrographic Offices can act in response to IGIF and IGIF Hydro and the broader global perspective and will focus on some of the working issues, like data consistency, data quality, multiple-use best practices, business models, the FAIR principles, maritime digital twins etc. leaving IGIF and IGIF-H to define broader use cases.</a:t>
            </a:r>
          </a:p>
          <a:p>
            <a:pPr algn="just">
              <a:spcAft>
                <a:spcPts val="0"/>
              </a:spcAft>
            </a:pP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5307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S-100 initiatives from a MSDI perspective</a:t>
            </a:r>
            <a:endParaRPr lang="fr-FR" dirty="0"/>
          </a:p>
        </p:txBody>
      </p:sp>
      <p:sp>
        <p:nvSpPr>
          <p:cNvPr id="13" name="Rektangel 3"/>
          <p:cNvSpPr/>
          <p:nvPr/>
        </p:nvSpPr>
        <p:spPr>
          <a:xfrm>
            <a:off x="1119352" y="1139625"/>
            <a:ext cx="10946524" cy="4570482"/>
          </a:xfrm>
          <a:prstGeom prst="rect">
            <a:avLst/>
          </a:prstGeom>
        </p:spPr>
        <p:txBody>
          <a:bodyPr wrap="square">
            <a:spAutoFit/>
          </a:bodyPr>
          <a:lstStyle/>
          <a:p>
            <a:pPr>
              <a:lnSpc>
                <a:spcPct val="150000"/>
              </a:lnSpc>
              <a:spcAft>
                <a:spcPts val="0"/>
              </a:spcAft>
            </a:pPr>
            <a:r>
              <a:rPr lang="en-US"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A summary of suggested initiatives, with relation to S-100 from a MSDI perspective is:</a:t>
            </a:r>
          </a:p>
          <a:p>
            <a:pPr>
              <a:spcAft>
                <a:spcPts val="0"/>
              </a:spcAft>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 Investigate, in discussion with the S-100WG and IHO Registry Manager whether a proposal for an MSDI </a:t>
            </a:r>
            <a:b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    domain in the registry is required </a:t>
            </a:r>
          </a:p>
          <a:p>
            <a:pPr>
              <a:lnSpc>
                <a:spcPct val="150000"/>
              </a:lnSpc>
              <a:spcAft>
                <a:spcPts val="0"/>
              </a:spcAft>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2. Assess the potential for MSDI-specific products using S-100 addressing key use cases</a:t>
            </a:r>
          </a:p>
          <a:p>
            <a:pPr>
              <a:lnSpc>
                <a:spcPct val="150000"/>
              </a:lnSpc>
              <a:spcAft>
                <a:spcPts val="0"/>
              </a:spcAft>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3. Prepare, through stakeholder input, proposals for revision of C-17 in respect of S-100 implementation.</a:t>
            </a:r>
          </a:p>
          <a:p>
            <a:pPr>
              <a:lnSpc>
                <a:spcPct val="150000"/>
              </a:lnSpc>
              <a:spcAft>
                <a:spcPts val="0"/>
              </a:spcAft>
            </a:pPr>
            <a:endParaRPr lang="en-AU"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If S-100 is better addressed by the MSDI community then IHO C-17 could include specific guidance in respect </a:t>
            </a:r>
            <a:br>
              <a:rPr lang="en-US" b="1"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of S-100, specifically:</a:t>
            </a:r>
          </a:p>
          <a:p>
            <a:pPr>
              <a:spcAft>
                <a:spcPts val="0"/>
              </a:spcAft>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 Using C-17 as a “Meta-Standard”, guiding implementers showing how S-100 data can be defined, re-used and </a:t>
            </a:r>
            <a:b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b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     made interoperable with external data frameworks.</a:t>
            </a:r>
          </a:p>
          <a:p>
            <a:pPr>
              <a:lnSpc>
                <a:spcPct val="150000"/>
              </a:lnSpc>
              <a:spcAft>
                <a:spcPts val="0"/>
              </a:spcAft>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2.  Detailing specific use cases addressed by future MSDI product specifications within the S-100 framework</a:t>
            </a:r>
          </a:p>
          <a:p>
            <a:pPr>
              <a:lnSpc>
                <a:spcPct val="150000"/>
              </a:lnSpc>
              <a:spcAft>
                <a:spcPts val="0"/>
              </a:spcAft>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3.  Defining better the relationships between the IGIF/IGIF-W and MSDI communities.</a:t>
            </a:r>
          </a:p>
          <a:p>
            <a:pPr algn="just">
              <a:spcAft>
                <a:spcPts val="0"/>
              </a:spcAft>
            </a:pPr>
            <a:r>
              <a:rPr lang="en-AU"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5130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Joint ogc/iho Pilots</a:t>
            </a:r>
            <a:endParaRPr lang="fr-FR" dirty="0"/>
          </a:p>
        </p:txBody>
      </p:sp>
      <p:sp>
        <p:nvSpPr>
          <p:cNvPr id="13" name="Rektangel 3"/>
          <p:cNvSpPr/>
          <p:nvPr/>
        </p:nvSpPr>
        <p:spPr>
          <a:xfrm>
            <a:off x="1040525" y="1098113"/>
            <a:ext cx="10946524" cy="5909310"/>
          </a:xfrm>
          <a:prstGeom prst="rect">
            <a:avLst/>
          </a:prstGeom>
        </p:spPr>
        <p:txBody>
          <a:bodyPr wrap="square">
            <a:spAutoFit/>
          </a:bodyPr>
          <a:lstStyle/>
          <a:p>
            <a:pPr algn="just">
              <a:spcAft>
                <a:spcPts val="0"/>
              </a:spcAft>
            </a:pPr>
            <a:r>
              <a:rPr lang="en-AU"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The </a:t>
            </a:r>
            <a:r>
              <a:rPr lang="en-AU" dirty="0">
                <a:solidFill>
                  <a:srgbClr val="002060"/>
                </a:solidFill>
                <a:latin typeface="Calibri" panose="020F0502020204030204" pitchFamily="34" charset="0"/>
                <a:ea typeface="Times New Roman" panose="02020603050405020304" pitchFamily="18" charset="0"/>
                <a:cs typeface="Calibri" panose="020F0502020204030204" pitchFamily="34" charset="0"/>
              </a:rPr>
              <a:t>goal of the joint OGC/ IHO Pilots is to show the value of interoperability and to demonstrate the benefits of standards through pilot(s) and demonstrations. This is done by piloting a recommended SDI architecture to support a Marine SDI and developing demonstrations. The pilots will allow MSDIWG members to access the results from the MSDI-CDS and assist members who are interested in supporting a MSDI follow-on Pilot initiative. </a:t>
            </a:r>
          </a:p>
          <a:p>
            <a:pPr algn="just">
              <a:spcAft>
                <a:spcPts val="0"/>
              </a:spcAft>
            </a:pPr>
            <a:endPar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The IHO-OGC Federated MSDI Pilot </a:t>
            </a: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(Phase 1 and 2)</a:t>
            </a:r>
          </a:p>
          <a:p>
            <a:pPr algn="just">
              <a:spcAft>
                <a:spcPts val="0"/>
              </a:spcAft>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Built on multi- stakeholder IHO-OGC MSDI Concept Development study</a:t>
            </a:r>
          </a:p>
          <a:p>
            <a:pPr algn="just">
              <a:spcAft>
                <a:spcPts val="0"/>
              </a:spcAft>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Demonstrate aspects of multi-country/region, Federated Marine Spatial Data Infrastructure (SDI) to:</a:t>
            </a:r>
          </a:p>
          <a:p>
            <a:pPr marL="285750" indent="-285750" algn="just">
              <a:spcAft>
                <a:spcPts val="0"/>
              </a:spcAft>
              <a:buFontTx/>
              <a:buChar char="-"/>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Delivery - Demonstrate simple, secure access using Modern Standards-based approaches (OGC APIs, IHO S-122)</a:t>
            </a:r>
          </a:p>
          <a:p>
            <a:pPr marL="285750" indent="-285750" algn="just">
              <a:spcAft>
                <a:spcPts val="0"/>
              </a:spcAft>
              <a:buFontTx/>
              <a:buChar char="-"/>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Examine S-122 data availability, and what appropriate governance considerations should be taken</a:t>
            </a:r>
          </a:p>
          <a:p>
            <a:pPr marL="285750" indent="-285750" algn="just">
              <a:spcAft>
                <a:spcPts val="0"/>
              </a:spcAft>
              <a:buFontTx/>
              <a:buChar char="-"/>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Explore how to incorporate additional domain data (land content standards, meteorological, oceanography, etc.)</a:t>
            </a:r>
          </a:p>
          <a:p>
            <a:pPr marL="285750" indent="-285750" algn="just">
              <a:spcAft>
                <a:spcPts val="0"/>
              </a:spcAft>
              <a:buFontTx/>
              <a:buChar char="-"/>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Information Framework (IGIF) to develop a roadmap for MSDI maturity</a:t>
            </a:r>
          </a:p>
          <a:p>
            <a:pPr marL="285750" indent="-285750" algn="just">
              <a:spcAft>
                <a:spcPts val="0"/>
              </a:spcAft>
              <a:buFontTx/>
              <a:buChar char="-"/>
            </a:pPr>
            <a:endPar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The IHO-OGC Federated MSDI Pilot Arctic </a:t>
            </a: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(Phase 3)</a:t>
            </a:r>
          </a:p>
          <a:p>
            <a:pPr algn="just">
              <a:spcAft>
                <a:spcPts val="0"/>
              </a:spcAft>
            </a:pPr>
            <a:endPar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pPr>
            <a:r>
              <a:rPr lang="en-US"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Phase 4. </a:t>
            </a: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Building on progress to date – what should the focus be?</a:t>
            </a:r>
          </a:p>
          <a:p>
            <a:pPr marL="285750" indent="-285750" algn="just">
              <a:spcAft>
                <a:spcPts val="0"/>
              </a:spcAft>
              <a:buFontTx/>
              <a:buChar char="-"/>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Climate Change, Disasters, Environment, Open Science. Potential Themes</a:t>
            </a:r>
          </a:p>
          <a:p>
            <a:pPr algn="just">
              <a:spcAft>
                <a:spcPts val="0"/>
              </a:spcAft>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     Sea level Rise, Coastal Erosion, Species tracking, Continued Cross Boundary / Domain sharing ( e.g. Arctic)</a:t>
            </a:r>
          </a:p>
          <a:p>
            <a:pPr marL="285750" indent="-285750" algn="just">
              <a:spcAft>
                <a:spcPts val="0"/>
              </a:spcAft>
              <a:buFontTx/>
              <a:buChar char="-"/>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Related Technology and Standards</a:t>
            </a:r>
          </a:p>
          <a:p>
            <a:pPr algn="just">
              <a:spcAft>
                <a:spcPts val="0"/>
              </a:spcAft>
            </a:pP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     Discrete Global Grid, 3D </a:t>
            </a:r>
            <a:r>
              <a:rPr lang="en-US"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Visualisation</a:t>
            </a:r>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 and Data Management, Simulation and Modelling, Cloud Native</a:t>
            </a:r>
          </a:p>
          <a:p>
            <a:pPr algn="just">
              <a:spcAft>
                <a:spcPts val="0"/>
              </a:spcAft>
            </a:pPr>
            <a:r>
              <a:rPr lang="en-AU"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4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Recommendations to IRCC14</a:t>
            </a:r>
            <a:endParaRPr lang="fr-FR" dirty="0"/>
          </a:p>
        </p:txBody>
      </p:sp>
      <p:sp>
        <p:nvSpPr>
          <p:cNvPr id="13" name="Rektangel 3"/>
          <p:cNvSpPr/>
          <p:nvPr/>
        </p:nvSpPr>
        <p:spPr>
          <a:xfrm>
            <a:off x="1040525" y="1098113"/>
            <a:ext cx="10946524" cy="5778505"/>
          </a:xfrm>
          <a:prstGeom prst="rect">
            <a:avLst/>
          </a:prstGeom>
        </p:spPr>
        <p:txBody>
          <a:bodyPr wrap="square">
            <a:spAutoFit/>
          </a:bodyPr>
          <a:lstStyle/>
          <a:p>
            <a:pPr marL="457200" marR="504190" indent="-457200" algn="just">
              <a:spcBef>
                <a:spcPts val="300"/>
              </a:spcBef>
              <a:spcAft>
                <a:spcPts val="300"/>
              </a:spcAft>
              <a:buAutoNum type="alphaLcPeriod"/>
            </a:pPr>
            <a:r>
              <a:rPr lang="en-AU" sz="2000" dirty="0" smtClean="0">
                <a:solidFill>
                  <a:srgbClr val="002060"/>
                </a:solidFill>
                <a:ea typeface="Times New Roman" panose="02020603050405020304" pitchFamily="18" charset="0"/>
                <a:cs typeface="Times New Roman" panose="02020603050405020304" pitchFamily="18" charset="0"/>
              </a:rPr>
              <a:t>appoint </a:t>
            </a:r>
            <a:r>
              <a:rPr lang="en-AU" sz="2000" dirty="0">
                <a:solidFill>
                  <a:srgbClr val="002060"/>
                </a:solidFill>
                <a:ea typeface="Times New Roman" panose="02020603050405020304" pitchFamily="18" charset="0"/>
                <a:cs typeface="Times New Roman" panose="02020603050405020304" pitchFamily="18" charset="0"/>
              </a:rPr>
              <a:t>RHC MSDI ambassadors and inform the MSDIWG with contact details</a:t>
            </a:r>
            <a:endParaRPr lang="da-DK" sz="2000" dirty="0">
              <a:solidFill>
                <a:srgbClr val="002060"/>
              </a:solidFill>
              <a:ea typeface="Times New Roman" panose="02020603050405020304" pitchFamily="18" charset="0"/>
              <a:cs typeface="Times New Roman" panose="02020603050405020304" pitchFamily="18" charset="0"/>
            </a:endParaRPr>
          </a:p>
          <a:p>
            <a:pPr marL="457200" marR="504190" indent="-457200" algn="just">
              <a:spcBef>
                <a:spcPts val="300"/>
              </a:spcBef>
              <a:spcAft>
                <a:spcPts val="300"/>
              </a:spcAft>
              <a:buAutoNum type="alphaLcPeriod"/>
            </a:pPr>
            <a:r>
              <a:rPr lang="en-AU" sz="2000" dirty="0">
                <a:solidFill>
                  <a:srgbClr val="002060"/>
                </a:solidFill>
                <a:ea typeface="Times New Roman" panose="02020603050405020304" pitchFamily="18" charset="0"/>
                <a:cs typeface="Times New Roman" panose="02020603050405020304" pitchFamily="18" charset="0"/>
              </a:rPr>
              <a:t>take note of the proposed initiative’s and give guidance on way ahead</a:t>
            </a:r>
          </a:p>
          <a:p>
            <a:pPr marL="742950" marR="504190" lvl="1" indent="-285750" algn="just">
              <a:spcBef>
                <a:spcPts val="300"/>
              </a:spcBef>
              <a:spcAft>
                <a:spcPts val="300"/>
              </a:spcAft>
              <a:buFont typeface="Arial" panose="020B0604020202020204" pitchFamily="34" charset="0"/>
              <a:buChar char="•"/>
            </a:pPr>
            <a:r>
              <a:rPr lang="en-US" dirty="0">
                <a:solidFill>
                  <a:srgbClr val="002060"/>
                </a:solidFill>
                <a:ea typeface="Times New Roman" panose="02020603050405020304" pitchFamily="18" charset="0"/>
                <a:cs typeface="Times New Roman" panose="02020603050405020304" pitchFamily="18" charset="0"/>
              </a:rPr>
              <a:t>MSDIWG to provide recommendations to IRCC 15 on how IHO MS can use the FAIR principles and establish a HO MSDI FAIR principles check list  </a:t>
            </a:r>
          </a:p>
          <a:p>
            <a:pPr marL="742950" marR="504190" lvl="1" indent="-285750" algn="just">
              <a:spcBef>
                <a:spcPts val="300"/>
              </a:spcBef>
              <a:spcAft>
                <a:spcPts val="300"/>
              </a:spcAft>
              <a:buFont typeface="Arial" panose="020B0604020202020204" pitchFamily="34" charset="0"/>
              <a:buChar char="•"/>
            </a:pPr>
            <a:r>
              <a:rPr lang="en-US" dirty="0">
                <a:solidFill>
                  <a:srgbClr val="002060"/>
                </a:solidFill>
                <a:ea typeface="Times New Roman" panose="02020603050405020304" pitchFamily="18" charset="0"/>
                <a:cs typeface="Times New Roman" panose="02020603050405020304" pitchFamily="18" charset="0"/>
              </a:rPr>
              <a:t>MSDIWG to provide recommendations to IRCC 15 on how MSDI and HOs can be part of Digital Twins in the future</a:t>
            </a:r>
          </a:p>
          <a:p>
            <a:pPr marL="742950" marR="504190" lvl="1" indent="-285750" algn="just">
              <a:spcBef>
                <a:spcPts val="300"/>
              </a:spcBef>
              <a:spcAft>
                <a:spcPts val="300"/>
              </a:spcAft>
              <a:buFont typeface="Arial" panose="020B0604020202020204" pitchFamily="34" charset="0"/>
              <a:buChar char="•"/>
            </a:pPr>
            <a:r>
              <a:rPr lang="en-US" dirty="0">
                <a:solidFill>
                  <a:srgbClr val="002060"/>
                </a:solidFill>
                <a:ea typeface="Times New Roman" panose="02020603050405020304" pitchFamily="18" charset="0"/>
                <a:cs typeface="Times New Roman" panose="02020603050405020304" pitchFamily="18" charset="0"/>
              </a:rPr>
              <a:t>Updating/modifying the IHO publication C-17</a:t>
            </a:r>
          </a:p>
          <a:p>
            <a:pPr marL="742950" marR="504190" lvl="1" indent="-285750" algn="just">
              <a:spcBef>
                <a:spcPts val="300"/>
              </a:spcBef>
              <a:spcAft>
                <a:spcPts val="300"/>
              </a:spcAft>
              <a:buFont typeface="Arial" panose="020B0604020202020204" pitchFamily="34" charset="0"/>
              <a:buChar char="•"/>
            </a:pPr>
            <a:r>
              <a:rPr lang="en-US" dirty="0">
                <a:solidFill>
                  <a:srgbClr val="002060"/>
                </a:solidFill>
                <a:ea typeface="Times New Roman" panose="02020603050405020304" pitchFamily="18" charset="0"/>
                <a:cs typeface="Times New Roman" panose="02020603050405020304" pitchFamily="18" charset="0"/>
              </a:rPr>
              <a:t>S-100 initiatives from a MSDI perspective</a:t>
            </a:r>
          </a:p>
          <a:p>
            <a:pPr marL="742950" marR="504190" lvl="1" indent="-285750">
              <a:spcBef>
                <a:spcPts val="300"/>
              </a:spcBef>
              <a:spcAft>
                <a:spcPts val="300"/>
              </a:spcAft>
              <a:buFont typeface="Arial" panose="020B0604020202020204" pitchFamily="34" charset="0"/>
              <a:buChar char="•"/>
            </a:pPr>
            <a:r>
              <a:rPr lang="en-US" dirty="0">
                <a:solidFill>
                  <a:srgbClr val="002060"/>
                </a:solidFill>
                <a:ea typeface="Times New Roman" panose="02020603050405020304" pitchFamily="18" charset="0"/>
                <a:cs typeface="Times New Roman" panose="02020603050405020304" pitchFamily="18" charset="0"/>
              </a:rPr>
              <a:t>Strategic Performance Indicators:</a:t>
            </a:r>
            <a:br>
              <a:rPr lang="en-US" dirty="0">
                <a:solidFill>
                  <a:srgbClr val="002060"/>
                </a:solidFill>
                <a:ea typeface="Times New Roman" panose="02020603050405020304" pitchFamily="18" charset="0"/>
                <a:cs typeface="Times New Roman" panose="02020603050405020304" pitchFamily="18" charset="0"/>
              </a:rPr>
            </a:br>
            <a:r>
              <a:rPr lang="en-US" sz="1600" dirty="0">
                <a:solidFill>
                  <a:srgbClr val="002060"/>
                </a:solidFill>
                <a:ea typeface="Times New Roman" panose="02020603050405020304" pitchFamily="18" charset="0"/>
                <a:cs typeface="Times New Roman" panose="02020603050405020304" pitchFamily="18" charset="0"/>
              </a:rPr>
              <a:t>- Step 1. Establishing a basis portal solution building on the already existing </a:t>
            </a:r>
            <a:r>
              <a:rPr lang="en-US" sz="1600" dirty="0" err="1">
                <a:solidFill>
                  <a:srgbClr val="002060"/>
                </a:solidFill>
                <a:ea typeface="Times New Roman" panose="02020603050405020304" pitchFamily="18" charset="0"/>
                <a:cs typeface="Times New Roman" panose="02020603050405020304" pitchFamily="18" charset="0"/>
              </a:rPr>
              <a:t>INToGIS</a:t>
            </a:r>
            <a:r>
              <a:rPr lang="en-US" sz="1600" dirty="0">
                <a:solidFill>
                  <a:srgbClr val="002060"/>
                </a:solidFill>
                <a:ea typeface="Times New Roman" panose="02020603050405020304" pitchFamily="18" charset="0"/>
                <a:cs typeface="Times New Roman" panose="02020603050405020304" pitchFamily="18" charset="0"/>
              </a:rPr>
              <a:t> solution and already available data. </a:t>
            </a:r>
            <a:br>
              <a:rPr lang="en-US" sz="1600" dirty="0">
                <a:solidFill>
                  <a:srgbClr val="002060"/>
                </a:solidFill>
                <a:ea typeface="Times New Roman" panose="02020603050405020304" pitchFamily="18" charset="0"/>
                <a:cs typeface="Times New Roman" panose="02020603050405020304" pitchFamily="18" charset="0"/>
              </a:rPr>
            </a:br>
            <a:r>
              <a:rPr lang="en-US" sz="1600" dirty="0">
                <a:solidFill>
                  <a:srgbClr val="002060"/>
                </a:solidFill>
                <a:ea typeface="Times New Roman" panose="02020603050405020304" pitchFamily="18" charset="0"/>
                <a:cs typeface="Times New Roman" panose="02020603050405020304" pitchFamily="18" charset="0"/>
              </a:rPr>
              <a:t>- Step 2. The MSDIWG should be tasked to investigate the different possibilities, challenges and resources need for step 2 in    </a:t>
            </a:r>
            <a:br>
              <a:rPr lang="en-US" sz="1600" dirty="0">
                <a:solidFill>
                  <a:srgbClr val="002060"/>
                </a:solidFill>
                <a:ea typeface="Times New Roman" panose="02020603050405020304" pitchFamily="18" charset="0"/>
                <a:cs typeface="Times New Roman" panose="02020603050405020304" pitchFamily="18" charset="0"/>
              </a:rPr>
            </a:br>
            <a:r>
              <a:rPr lang="en-US" sz="1600" dirty="0">
                <a:solidFill>
                  <a:srgbClr val="002060"/>
                </a:solidFill>
                <a:ea typeface="Times New Roman" panose="02020603050405020304" pitchFamily="18" charset="0"/>
                <a:cs typeface="Times New Roman" panose="02020603050405020304" pitchFamily="18" charset="0"/>
              </a:rPr>
              <a:t>                order to have the information needed to take a decision about implementing step 2 and to present the </a:t>
            </a:r>
            <a:br>
              <a:rPr lang="en-US" sz="1600" dirty="0">
                <a:solidFill>
                  <a:srgbClr val="002060"/>
                </a:solidFill>
                <a:ea typeface="Times New Roman" panose="02020603050405020304" pitchFamily="18" charset="0"/>
                <a:cs typeface="Times New Roman" panose="02020603050405020304" pitchFamily="18" charset="0"/>
              </a:rPr>
            </a:br>
            <a:r>
              <a:rPr lang="en-US" sz="1600" dirty="0">
                <a:solidFill>
                  <a:srgbClr val="002060"/>
                </a:solidFill>
                <a:ea typeface="Times New Roman" panose="02020603050405020304" pitchFamily="18" charset="0"/>
                <a:cs typeface="Times New Roman" panose="02020603050405020304" pitchFamily="18" charset="0"/>
              </a:rPr>
              <a:t>                recommendations at IRCC 15 in 2023</a:t>
            </a:r>
            <a:br>
              <a:rPr lang="en-US" sz="1600" dirty="0">
                <a:solidFill>
                  <a:srgbClr val="002060"/>
                </a:solidFill>
                <a:ea typeface="Times New Roman" panose="02020603050405020304" pitchFamily="18" charset="0"/>
                <a:cs typeface="Times New Roman" panose="02020603050405020304" pitchFamily="18" charset="0"/>
              </a:rPr>
            </a:br>
            <a:r>
              <a:rPr lang="en-US" sz="1600" dirty="0">
                <a:solidFill>
                  <a:srgbClr val="002060"/>
                </a:solidFill>
                <a:ea typeface="Times New Roman" panose="02020603050405020304" pitchFamily="18" charset="0"/>
                <a:cs typeface="Times New Roman" panose="02020603050405020304" pitchFamily="18" charset="0"/>
              </a:rPr>
              <a:t>- The draft questionnaire to be forwarded to the IHO Secretariat and if deemed appropriate, to send it out to the IHO MS</a:t>
            </a:r>
          </a:p>
          <a:p>
            <a:pPr marL="457200" marR="504190" indent="-457200" algn="just">
              <a:spcBef>
                <a:spcPts val="300"/>
              </a:spcBef>
              <a:spcAft>
                <a:spcPts val="300"/>
              </a:spcAft>
              <a:buAutoNum type="alphaLcPeriod"/>
            </a:pPr>
            <a:r>
              <a:rPr lang="en-AU" sz="2000" dirty="0">
                <a:solidFill>
                  <a:srgbClr val="002060"/>
                </a:solidFill>
                <a:ea typeface="Times New Roman" panose="02020603050405020304" pitchFamily="18" charset="0"/>
                <a:cs typeface="Times New Roman" panose="02020603050405020304" pitchFamily="18" charset="0"/>
              </a:rPr>
              <a:t>discuss any item with relevance to SDI/MSDI/MSP and to take appropriate actions </a:t>
            </a:r>
            <a:endParaRPr lang="da-DK" sz="2000" dirty="0">
              <a:solidFill>
                <a:srgbClr val="002060"/>
              </a:solidFill>
              <a:ea typeface="Times New Roman" panose="02020603050405020304" pitchFamily="18" charset="0"/>
              <a:cs typeface="Times New Roman" panose="02020603050405020304" pitchFamily="18" charset="0"/>
            </a:endParaRPr>
          </a:p>
          <a:p>
            <a:pPr algn="just">
              <a:spcAft>
                <a:spcPts val="0"/>
              </a:spcAft>
            </a:pPr>
            <a:r>
              <a:rPr lang="en-AU"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 </a:t>
            </a:r>
            <a:endParaRPr lang="da-DK" sz="20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87284994"/>
      </p:ext>
    </p:extLst>
  </p:cSld>
  <p:clrMapOvr>
    <a:masterClrMapping/>
  </p:clrMapOvr>
</p:sld>
</file>

<file path=ppt/theme/theme1.xml><?xml version="1.0" encoding="utf-8"?>
<a:theme xmlns:a="http://schemas.openxmlformats.org/drawingml/2006/main" name="Master_IHO_New_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IHO_New_Logo" id="{92376390-61D0-4A4A-9DAB-DA9E6EE3EAC4}" vid="{E943696B-60C2-4457-926B-515312E413C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Master_IHO_New_Logo</Template>
  <TotalTime>8887</TotalTime>
  <Words>819</Words>
  <Application>Microsoft Office PowerPoint</Application>
  <PresentationFormat>Widescreen</PresentationFormat>
  <Paragraphs>88</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Adobe Naskh Medium</vt:lpstr>
      <vt:lpstr>Arial</vt:lpstr>
      <vt:lpstr>Arial Black</vt:lpstr>
      <vt:lpstr>Calibri</vt:lpstr>
      <vt:lpstr>Calibri Light</vt:lpstr>
      <vt:lpstr>Times New Roman</vt:lpstr>
      <vt:lpstr>Master_IHO_New_Logo</vt:lpstr>
      <vt:lpstr>PowerPoint Presentation</vt:lpstr>
      <vt:lpstr>Meetings held during reporting period</vt:lpstr>
      <vt:lpstr>Meetings held continued</vt:lpstr>
      <vt:lpstr>FAIR principles</vt:lpstr>
      <vt:lpstr>Digital twins</vt:lpstr>
      <vt:lpstr>Updating/modifying the IHO publication c-17</vt:lpstr>
      <vt:lpstr>S-100 initiatives from a MSDI perspective</vt:lpstr>
      <vt:lpstr>Joint ogc/iho Pilots</vt:lpstr>
      <vt:lpstr>Recommendations to IRCC14</vt:lpstr>
    </vt:vector>
  </TitlesOfParts>
  <Company>International Hydrographic Bureau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Belmonte</dc:creator>
  <cp:lastModifiedBy>SAM</cp:lastModifiedBy>
  <cp:revision>68</cp:revision>
  <dcterms:created xsi:type="dcterms:W3CDTF">2019-06-26T12:25:46Z</dcterms:created>
  <dcterms:modified xsi:type="dcterms:W3CDTF">2022-08-22T22:49:11Z</dcterms:modified>
</cp:coreProperties>
</file>