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301" r:id="rId6"/>
    <p:sldId id="302" r:id="rId7"/>
    <p:sldId id="300" r:id="rId8"/>
    <p:sldId id="269" r:id="rId9"/>
    <p:sldId id="272" r:id="rId10"/>
    <p:sldId id="273" r:id="rId11"/>
    <p:sldId id="274" r:id="rId12"/>
    <p:sldId id="303" r:id="rId13"/>
    <p:sldId id="304" r:id="rId14"/>
    <p:sldId id="305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72"/>
        <p:guide pos="3822"/>
      </p:guideLst>
    </p:cSldViewPr>
  </p:slideViewPr>
  <p:outlineViewPr>
    <p:cViewPr>
      <p:scale>
        <a:sx n="33" d="100"/>
        <a:sy n="33" d="100"/>
      </p:scale>
      <p:origin x="48" y="86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GI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8"/>
          <p:cNvSpPr txBox="1"/>
          <p:nvPr userDrawn="1"/>
        </p:nvSpPr>
        <p:spPr>
          <a:xfrm>
            <a:off x="820714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" y="6140801"/>
            <a:ext cx="940969" cy="627312"/>
          </a:xfrm>
          <a:prstGeom prst="rect">
            <a:avLst/>
          </a:prstGeom>
        </p:spPr>
      </p:pic>
      <p:sp>
        <p:nvSpPr>
          <p:cNvPr id="11" name="Footer Placeholder 8"/>
          <p:cNvSpPr txBox="1"/>
          <p:nvPr userDrawn="1"/>
        </p:nvSpPr>
        <p:spPr>
          <a:xfrm>
            <a:off x="8021213" y="6271896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5556" y="6091714"/>
            <a:ext cx="768163" cy="725487"/>
          </a:xfrm>
          <a:prstGeom prst="rect">
            <a:avLst/>
          </a:prstGeom>
        </p:spPr>
      </p:pic>
      <p:sp>
        <p:nvSpPr>
          <p:cNvPr id="12" name="Footer Placeholder 8"/>
          <p:cNvSpPr txBox="1"/>
          <p:nvPr userDrawn="1"/>
        </p:nvSpPr>
        <p:spPr>
          <a:xfrm>
            <a:off x="7902270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North Indian Ocean Hydrographic Commission 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35173" cy="681925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8"/>
          <p:cNvSpPr txBox="1"/>
          <p:nvPr userDrawn="1"/>
        </p:nvSpPr>
        <p:spPr>
          <a:xfrm>
            <a:off x="407024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Footer Placeholder 8"/>
          <p:cNvSpPr txBox="1"/>
          <p:nvPr userDrawn="1"/>
        </p:nvSpPr>
        <p:spPr>
          <a:xfrm>
            <a:off x="7442856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North Indian Ocean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575" y="6100166"/>
            <a:ext cx="768163" cy="725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" y="6140801"/>
            <a:ext cx="940969" cy="6273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B590C-9002-419D-8032-E96BBEE3DDA4}" type="datetime1">
              <a:rPr lang="en-US" smtClean="0"/>
              <a:t>8/23/2022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8/23/2022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45556" y="6091714"/>
            <a:ext cx="768163" cy="7254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190182" y="6269791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nOIGG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 /><Relationship Id="rId2" Type="http://schemas.openxmlformats.org/officeDocument/2006/relationships/slide" Target="slide13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480102"/>
            <a:ext cx="9144000" cy="42823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21</a:t>
            </a:r>
            <a:r>
              <a:rPr lang="en-US" b="1" baseline="30000" dirty="0"/>
              <a:t>st</a:t>
            </a:r>
            <a:r>
              <a:rPr lang="en-US" b="1" dirty="0"/>
              <a:t> Meeting of the </a:t>
            </a:r>
            <a:br>
              <a:rPr lang="en-US" b="1" dirty="0"/>
            </a:br>
            <a:r>
              <a:rPr lang="en-US" b="1" dirty="0"/>
              <a:t>North Indian Ocean</a:t>
            </a:r>
            <a:br>
              <a:rPr lang="en-US" b="1" dirty="0"/>
            </a:br>
            <a:r>
              <a:rPr lang="en-US" b="1" dirty="0"/>
              <a:t>Hydrographic Commission</a:t>
            </a:r>
            <a:br>
              <a:rPr lang="en-US" b="1" dirty="0"/>
            </a:br>
            <a:br>
              <a:rPr lang="en-US" dirty="0"/>
            </a:br>
            <a:r>
              <a:rPr lang="en-US" sz="4400" b="1" dirty="0"/>
              <a:t>National Report by</a:t>
            </a:r>
            <a:endParaRPr lang="en-AU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25" y="4983680"/>
            <a:ext cx="9144000" cy="534027"/>
          </a:xfrm>
        </p:spPr>
        <p:txBody>
          <a:bodyPr>
            <a:noAutofit/>
          </a:bodyPr>
          <a:lstStyle/>
          <a:p>
            <a:r>
              <a:rPr lang="en-AU" sz="5400" b="1" dirty="0"/>
              <a:t>SRI LANKA</a:t>
            </a:r>
          </a:p>
          <a:p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9" y="52737"/>
            <a:ext cx="2378990" cy="11887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learnt to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173893"/>
            <a:ext cx="11902697" cy="491159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GB" sz="3000" dirty="0"/>
              <a:t>Need of proper mechanism for MSDI implementation in the country</a:t>
            </a:r>
          </a:p>
          <a:p>
            <a:pPr marL="457200" indent="-457200"/>
            <a:endParaRPr lang="en-GB" sz="3000" dirty="0"/>
          </a:p>
          <a:p>
            <a:pPr marL="457200" indent="-457200"/>
            <a:r>
              <a:rPr lang="en-GB" sz="3000" dirty="0"/>
              <a:t>Utilization of virtual platform to meet the CB requirements by implementing virtual programmes </a:t>
            </a:r>
          </a:p>
          <a:p>
            <a:pPr marL="457200" lvl="1" indent="-457200">
              <a:buNone/>
            </a:pPr>
            <a:r>
              <a:rPr lang="en-GB" dirty="0"/>
              <a:t> 		Ex. “Learn through Each Other” programme 2021</a:t>
            </a:r>
          </a:p>
          <a:p>
            <a:pPr marL="457200" indent="-457200"/>
            <a:endParaRPr lang="en-GB" sz="3000" dirty="0"/>
          </a:p>
          <a:p>
            <a:pPr marL="457200" indent="-457200"/>
            <a:r>
              <a:rPr lang="en-US" altLang="en-GB" sz="3000" dirty="0"/>
              <a:t>Necessity of the regional assistance for the mitigation of maritime hazards and the collective collaboration</a:t>
            </a:r>
          </a:p>
          <a:p>
            <a:pPr marL="457200" indent="-457200"/>
            <a:endParaRPr lang="en-US" sz="3000" dirty="0"/>
          </a:p>
          <a:p>
            <a:pPr marL="457200" indent="-457200"/>
            <a:r>
              <a:rPr lang="en-US" sz="3000" dirty="0"/>
              <a:t>Necessity of migrating production of ENCs from S-57 to S-100</a:t>
            </a:r>
            <a:endParaRPr lang="en-GB" sz="3000" dirty="0"/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stories to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88" y="1150883"/>
            <a:ext cx="6067425" cy="4808484"/>
          </a:xfrm>
        </p:spPr>
        <p:txBody>
          <a:bodyPr>
            <a:normAutofit/>
          </a:bodyPr>
          <a:lstStyle/>
          <a:p>
            <a:pPr marL="406400" indent="-406400"/>
            <a:r>
              <a:rPr lang="en-GB" sz="3000" dirty="0"/>
              <a:t>Publishing  of Colombo Harbour ENC (LK 5G03D4) through UKHO</a:t>
            </a:r>
          </a:p>
          <a:p>
            <a:pPr marL="406400" indent="-406400"/>
            <a:endParaRPr lang="en-GB" sz="3000" dirty="0"/>
          </a:p>
          <a:p>
            <a:pPr marL="406400" indent="-406400"/>
            <a:r>
              <a:rPr lang="en-GB" sz="3000" dirty="0"/>
              <a:t>Launching of National MSDI Web portal for Sri Lanka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2" y="1012357"/>
            <a:ext cx="4125358" cy="48713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8" y="2517541"/>
            <a:ext cx="12135172" cy="1439603"/>
          </a:xfrm>
        </p:spPr>
        <p:txBody>
          <a:bodyPr/>
          <a:lstStyle/>
          <a:p>
            <a:pPr marL="0" indent="0" algn="ctr">
              <a:buNone/>
            </a:pPr>
            <a:r>
              <a:rPr lang="en-GB" sz="96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92719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Anawilundawa</a:t>
            </a:r>
            <a:r>
              <a:rPr lang="en-US" dirty="0"/>
              <a:t> wetland</a:t>
            </a:r>
          </a:p>
        </p:txBody>
      </p:sp>
      <p:pic>
        <p:nvPicPr>
          <p:cNvPr id="1026" name="Picture 2" descr="C:\Users\ABC\Desktop\Anavilandawa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5" r="20648" b="6974"/>
          <a:stretch/>
        </p:blipFill>
        <p:spPr bwMode="auto">
          <a:xfrm>
            <a:off x="614157" y="922649"/>
            <a:ext cx="6847900" cy="48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C\Desktop\Anavilandawa\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01" y="922649"/>
            <a:ext cx="3438514" cy="48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7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Puttalama</a:t>
            </a:r>
            <a:r>
              <a:rPr lang="en-US" dirty="0"/>
              <a:t> </a:t>
            </a:r>
            <a:r>
              <a:rPr lang="en-US" dirty="0" err="1"/>
              <a:t>Harbour</a:t>
            </a:r>
            <a:r>
              <a:rPr lang="en-US" dirty="0"/>
              <a:t> Nautical Chart</a:t>
            </a:r>
          </a:p>
        </p:txBody>
      </p:sp>
      <p:pic>
        <p:nvPicPr>
          <p:cNvPr id="2050" name="Picture 2" descr="C:\Users\ABC\Desktop\Anavilandawa\puttalam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t="13559" r="11247" b="9933"/>
          <a:stretch/>
        </p:blipFill>
        <p:spPr bwMode="auto">
          <a:xfrm>
            <a:off x="1460877" y="709684"/>
            <a:ext cx="9266263" cy="52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2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58" y="736781"/>
            <a:ext cx="11884741" cy="509269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GB" dirty="0"/>
              <a:t>Publishing of Colombo Harbour ENC (LK5G03D4) – Western port of Sri Lanka</a:t>
            </a:r>
          </a:p>
          <a:p>
            <a:pPr>
              <a:lnSpc>
                <a:spcPct val="100000"/>
              </a:lnSpc>
            </a:pPr>
            <a:endParaRPr lang="en-GB" sz="500" dirty="0"/>
          </a:p>
          <a:p>
            <a:pPr marL="457200" indent="-457200">
              <a:lnSpc>
                <a:spcPct val="100000"/>
              </a:lnSpc>
            </a:pPr>
            <a:r>
              <a:rPr lang="en-GB" dirty="0"/>
              <a:t>Launching of MSDI web portal for Sri Lanka</a:t>
            </a:r>
          </a:p>
          <a:p>
            <a:pPr>
              <a:lnSpc>
                <a:spcPct val="100000"/>
              </a:lnSpc>
            </a:pPr>
            <a:endParaRPr lang="en-GB" sz="500" dirty="0"/>
          </a:p>
          <a:p>
            <a:pPr marL="406400" indent="-406400">
              <a:lnSpc>
                <a:spcPct val="100000"/>
              </a:lnSpc>
            </a:pPr>
            <a:r>
              <a:rPr lang="en-GB" dirty="0"/>
              <a:t>Joint survey to reconfirm baseline of Sri Lanka with Land Survey Department</a:t>
            </a:r>
          </a:p>
          <a:p>
            <a:pPr>
              <a:lnSpc>
                <a:spcPct val="100000"/>
              </a:lnSpc>
            </a:pPr>
            <a:endParaRPr lang="en-GB" sz="500" dirty="0"/>
          </a:p>
          <a:p>
            <a:pPr marL="457200" indent="-457200">
              <a:lnSpc>
                <a:spcPct val="100000"/>
              </a:lnSpc>
            </a:pPr>
            <a:r>
              <a:rPr lang="en-GB" dirty="0"/>
              <a:t>Establishment of database and online data processing unit for Crowd Sourced Bathymetry (CSB)</a:t>
            </a:r>
          </a:p>
          <a:p>
            <a:pPr>
              <a:lnSpc>
                <a:spcPct val="100000"/>
              </a:lnSpc>
            </a:pPr>
            <a:endParaRPr lang="en-GB" sz="500" dirty="0"/>
          </a:p>
          <a:p>
            <a:pPr marL="457200" indent="-457200">
              <a:lnSpc>
                <a:spcPct val="100000"/>
              </a:lnSpc>
            </a:pPr>
            <a:r>
              <a:rPr lang="en-GB" dirty="0"/>
              <a:t>Conduct Survey in </a:t>
            </a:r>
            <a:r>
              <a:rPr lang="en-GB" dirty="0">
                <a:hlinkClick r:id="rId2" action="ppaction://hlinksldjump"/>
              </a:rPr>
              <a:t>Anawilundawa Sanctuary </a:t>
            </a:r>
            <a:r>
              <a:rPr lang="en-GB" dirty="0"/>
              <a:t>to assist Mangrove Restoration site</a:t>
            </a:r>
          </a:p>
          <a:p>
            <a:pPr>
              <a:lnSpc>
                <a:spcPct val="100000"/>
              </a:lnSpc>
            </a:pPr>
            <a:endParaRPr lang="en-GB" sz="500" dirty="0"/>
          </a:p>
          <a:p>
            <a:pPr marL="457200" indent="-457200">
              <a:lnSpc>
                <a:spcPct val="100000"/>
              </a:lnSpc>
            </a:pPr>
            <a:r>
              <a:rPr lang="en-US" altLang="en-GB" dirty="0"/>
              <a:t>Production of the Nautical Chart of </a:t>
            </a:r>
            <a:r>
              <a:rPr lang="en-GB" altLang="en-GB" dirty="0">
                <a:hlinkClick r:id="rId3" action="ppaction://hlinksldjump"/>
              </a:rPr>
              <a:t>Puttalam Harbour</a:t>
            </a:r>
            <a:endParaRPr lang="en-GB" alt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challenges and/or obstructions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53" y="867105"/>
            <a:ext cx="12074013" cy="5029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GB" sz="3000" dirty="0"/>
              <a:t>Updating  old Survey Data of the National Charts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457200" indent="-457200">
              <a:lnSpc>
                <a:spcPct val="100000"/>
              </a:lnSpc>
            </a:pPr>
            <a:r>
              <a:rPr lang="en-GB" sz="3000" dirty="0"/>
              <a:t>Lack of Cartography qualified professionals  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457200" indent="-457200">
              <a:lnSpc>
                <a:spcPct val="100000"/>
              </a:lnSpc>
            </a:pPr>
            <a:r>
              <a:rPr lang="en-GB" sz="3000" dirty="0"/>
              <a:t>Lack of equipment to undertake Hydrographic surveys (</a:t>
            </a:r>
            <a:r>
              <a:rPr lang="en-GB" sz="3000" dirty="0" err="1"/>
              <a:t>Eg</a:t>
            </a:r>
            <a:r>
              <a:rPr lang="en-GB" sz="3000" dirty="0"/>
              <a:t>. MBES)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457200" indent="-457200">
              <a:lnSpc>
                <a:spcPct val="100000"/>
              </a:lnSpc>
            </a:pPr>
            <a:r>
              <a:rPr lang="en-GB" dirty="0" err="1"/>
              <a:t>Covid</a:t>
            </a:r>
            <a:r>
              <a:rPr lang="en-GB" dirty="0"/>
              <a:t> -19 pandemic affected all activities including planned hydrographic surveys &amp; Capacity Building (CB) activities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457200" indent="-457200">
              <a:lnSpc>
                <a:spcPct val="100000"/>
              </a:lnSpc>
            </a:pPr>
            <a:r>
              <a:rPr lang="en-US" altLang="en-GB" dirty="0"/>
              <a:t>Fund limitation due to present economic crisis in the country</a:t>
            </a: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Surveys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217" y="1037184"/>
            <a:ext cx="11562735" cy="4978568"/>
          </a:xfrm>
        </p:spPr>
        <p:txBody>
          <a:bodyPr>
            <a:normAutofit/>
          </a:bodyPr>
          <a:lstStyle/>
          <a:p>
            <a:pPr marL="457200" lvl="1" indent="-457200" algn="just"/>
            <a:r>
              <a:rPr lang="en-US" sz="3000" dirty="0"/>
              <a:t>Surveys in support of national charting</a:t>
            </a:r>
          </a:p>
          <a:p>
            <a:pPr marL="457200" lvl="1" indent="-457200" algn="just"/>
            <a:endParaRPr lang="en-US" sz="3000" dirty="0"/>
          </a:p>
          <a:p>
            <a:pPr marL="457200" lvl="1" indent="-457200" algn="just"/>
            <a:r>
              <a:rPr lang="en-US" sz="3000" dirty="0"/>
              <a:t>Surveys in support of </a:t>
            </a:r>
            <a:r>
              <a:rPr lang="en-US" sz="3000" dirty="0" err="1"/>
              <a:t>defence</a:t>
            </a:r>
            <a:r>
              <a:rPr lang="en-US" sz="3000" dirty="0"/>
              <a:t> requirements </a:t>
            </a:r>
          </a:p>
          <a:p>
            <a:pPr marL="457200" lvl="1" indent="-457200" algn="just"/>
            <a:endParaRPr lang="en-US" sz="3000" dirty="0"/>
          </a:p>
          <a:p>
            <a:pPr marL="457200" lvl="1" indent="-457200" algn="just"/>
            <a:r>
              <a:rPr lang="en-US" sz="3000" dirty="0"/>
              <a:t>Surveys in support of projects of national interest</a:t>
            </a:r>
          </a:p>
          <a:p>
            <a:pPr marL="457200" lvl="1" indent="-457200" algn="just"/>
            <a:endParaRPr lang="en-US" sz="3000" dirty="0"/>
          </a:p>
          <a:p>
            <a:pPr marL="457200" lvl="1" indent="-457200" algn="just"/>
            <a:r>
              <a:rPr lang="en-US" sz="3000" dirty="0"/>
              <a:t>Surveys as consultancy service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Charting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217" y="895290"/>
            <a:ext cx="11562735" cy="4978568"/>
          </a:xfrm>
        </p:spPr>
        <p:txBody>
          <a:bodyPr>
            <a:normAutofit/>
          </a:bodyPr>
          <a:lstStyle/>
          <a:p>
            <a:pPr marL="457200" lvl="1" indent="-457200" algn="just"/>
            <a:r>
              <a:rPr lang="en-US" sz="3000" dirty="0"/>
              <a:t>Updated ENC Cells including recently created Colombo </a:t>
            </a:r>
            <a:r>
              <a:rPr lang="en-US" sz="3000" dirty="0" err="1"/>
              <a:t>Harbour</a:t>
            </a:r>
            <a:r>
              <a:rPr lang="en-US" sz="3000" dirty="0"/>
              <a:t> ENC</a:t>
            </a:r>
          </a:p>
          <a:p>
            <a:pPr marL="457200" lvl="1" indent="-457200" algn="just"/>
            <a:endParaRPr lang="en-US" sz="3000" dirty="0"/>
          </a:p>
          <a:p>
            <a:pPr marL="457200" lvl="1" indent="-457200" algn="just"/>
            <a:r>
              <a:rPr lang="en-US" sz="3000" dirty="0"/>
              <a:t>Production of ENCs in all scale bands with new survey data is in progress </a:t>
            </a:r>
          </a:p>
          <a:p>
            <a:pPr marL="457200" lvl="1" indent="-457200" algn="just"/>
            <a:endParaRPr lang="en-US" sz="3000" dirty="0"/>
          </a:p>
          <a:p>
            <a:pPr marL="457200" lvl="1" indent="-457200" algn="just"/>
            <a:r>
              <a:rPr lang="en-US" sz="3000" dirty="0"/>
              <a:t>Production of own INT charts for Colombo </a:t>
            </a:r>
            <a:r>
              <a:rPr lang="en-US" sz="3000" dirty="0" err="1"/>
              <a:t>harbour</a:t>
            </a:r>
            <a:r>
              <a:rPr lang="en-US" sz="3000" dirty="0"/>
              <a:t> &amp; Approaches, and Colombo to </a:t>
            </a:r>
            <a:r>
              <a:rPr lang="en-US" sz="3000" dirty="0" err="1"/>
              <a:t>Sangamankanda</a:t>
            </a:r>
            <a:r>
              <a:rPr lang="en-US" sz="3000" dirty="0"/>
              <a:t> is in progress</a:t>
            </a:r>
          </a:p>
          <a:p>
            <a:pPr marL="457200" lvl="1" indent="-457200" algn="just">
              <a:buFont typeface="Wingdings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796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" y="0"/>
            <a:ext cx="12135173" cy="681925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 on Maritime Safety Information (MSI)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217" y="895290"/>
            <a:ext cx="11562735" cy="4978568"/>
          </a:xfrm>
        </p:spPr>
        <p:txBody>
          <a:bodyPr>
            <a:normAutofit/>
          </a:bodyPr>
          <a:lstStyle/>
          <a:p>
            <a:pPr marL="457200" lvl="1" indent="-457200" algn="just"/>
            <a:r>
              <a:rPr lang="en-US" sz="3000" dirty="0"/>
              <a:t>Issuing of Notices to Mariners through UKHO</a:t>
            </a:r>
          </a:p>
          <a:p>
            <a:pPr marL="457200" lvl="1" indent="-457200" algn="just"/>
            <a:endParaRPr lang="en-US" sz="3000" dirty="0"/>
          </a:p>
          <a:p>
            <a:pPr marL="457200" lvl="1" indent="-457200" algn="just"/>
            <a:r>
              <a:rPr lang="en-US" sz="3000" dirty="0"/>
              <a:t>Dissemination of NAVAREA warnings through NAVAREA VIII Coordinator</a:t>
            </a:r>
          </a:p>
        </p:txBody>
      </p:sp>
    </p:spTree>
    <p:extLst>
      <p:ext uri="{BB962C8B-B14F-4D97-AF65-F5344CB8AC3E}">
        <p14:creationId xmlns:p14="http://schemas.microsoft.com/office/powerpoint/2010/main" val="270684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MSDI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1890" y="895290"/>
            <a:ext cx="5925536" cy="4978568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n-US" sz="3000" dirty="0"/>
              <a:t>Ministry of </a:t>
            </a:r>
            <a:r>
              <a:rPr lang="en-US" sz="3000" dirty="0" err="1"/>
              <a:t>Defence</a:t>
            </a:r>
            <a:r>
              <a:rPr lang="en-US" sz="3000" dirty="0"/>
              <a:t> currently maintains data repository with respect to hydrographic and oceanographic data of the country. </a:t>
            </a:r>
          </a:p>
          <a:p>
            <a:pPr marL="457200" indent="-457200" algn="just"/>
            <a:endParaRPr lang="en-US" sz="3000" dirty="0"/>
          </a:p>
          <a:p>
            <a:pPr marL="457200" indent="-457200" algn="just"/>
            <a:r>
              <a:rPr lang="en-US" sz="3000" dirty="0"/>
              <a:t>Online portal for National MSDI was launched on 25</a:t>
            </a:r>
            <a:r>
              <a:rPr lang="en-US" sz="3000" baseline="30000" dirty="0"/>
              <a:t>th</a:t>
            </a:r>
            <a:r>
              <a:rPr lang="en-US" sz="3000" dirty="0"/>
              <a:t> February 2022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r="1247" b="28246"/>
          <a:stretch/>
        </p:blipFill>
        <p:spPr bwMode="auto">
          <a:xfrm>
            <a:off x="6342988" y="866042"/>
            <a:ext cx="5707117" cy="458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Capacity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7" y="883403"/>
            <a:ext cx="11794476" cy="5194607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GB" sz="3000" dirty="0"/>
              <a:t>Contribution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GB" dirty="0"/>
              <a:t>Survey Recorder III &amp; Survey Recorder II at Navy Hydrographic School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GB" dirty="0"/>
              <a:t>Training modules for Universities including practical training</a:t>
            </a:r>
          </a:p>
          <a:p>
            <a:pPr marL="914400" indent="-457200" algn="just"/>
            <a:endParaRPr lang="en-GB" sz="1000" dirty="0"/>
          </a:p>
          <a:p>
            <a:pPr marL="457200" indent="-457200" algn="just"/>
            <a:r>
              <a:rPr lang="en-GB" sz="3000" dirty="0"/>
              <a:t>Request for Support</a:t>
            </a:r>
          </a:p>
          <a:p>
            <a:pPr marL="914400" lvl="3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CAT ‘B’ Cartographic Training </a:t>
            </a:r>
          </a:p>
          <a:p>
            <a:pPr marL="914400" lvl="3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CAT ‘A’ and CAT ‘B’ Hydrography training</a:t>
            </a:r>
          </a:p>
          <a:p>
            <a:pPr marL="914400" lvl="3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Cartographic training for production of ENCs, Additional Military Layers (AMLs) &amp; Paper Nautical Charts and their maintenance</a:t>
            </a:r>
          </a:p>
          <a:p>
            <a:pPr marL="914400" lvl="3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Training and capacity building on MSI &amp; MSDI</a:t>
            </a:r>
          </a:p>
          <a:p>
            <a:pPr marL="914400" lvl="3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Joint surveys in SL waters with MB / LIDAR surveying and processing capabilities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 to the region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20" y="1283184"/>
            <a:ext cx="11623729" cy="4218982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n-GB" sz="3000" dirty="0"/>
              <a:t>ENC production to cover the SLOC coming under National Maritime Jurisdiction has been given a higher precedence</a:t>
            </a:r>
          </a:p>
          <a:p>
            <a:pPr marL="457200" indent="-457200" algn="just"/>
            <a:endParaRPr lang="en-GB" sz="3000" dirty="0"/>
          </a:p>
          <a:p>
            <a:pPr marL="457200" indent="-457200" algn="just"/>
            <a:r>
              <a:rPr lang="en-GB" sz="3000" dirty="0"/>
              <a:t>Remain open for Regional Cooperation on Hydrographic matters</a:t>
            </a:r>
          </a:p>
          <a:p>
            <a:pPr marL="457200" indent="-457200" algn="just"/>
            <a:endParaRPr lang="en-GB" sz="3000" dirty="0"/>
          </a:p>
          <a:p>
            <a:pPr marL="457200" indent="-457200" algn="just"/>
            <a:r>
              <a:rPr lang="en-GB" sz="3000" dirty="0"/>
              <a:t>Commitment towards Seabed 2030</a:t>
            </a:r>
          </a:p>
          <a:p>
            <a:pPr algn="just">
              <a:buFont typeface="Wingdings" pitchFamily="2" charset="2"/>
              <a:buChar char="v"/>
            </a:pPr>
            <a:endParaRPr lang="en-GB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936</TotalTime>
  <Words>437</Words>
  <Application>Microsoft Office PowerPoint</Application>
  <PresentationFormat>Widescreen</PresentationFormat>
  <Paragraphs>79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IHO_Presentations_template-Blank</vt:lpstr>
      <vt:lpstr>21st Meeting of the  North Indian Ocean Hydrographic Commission  National Report by</vt:lpstr>
      <vt:lpstr>Main achievements during the year</vt:lpstr>
      <vt:lpstr>Main challenges and/or obstructions</vt:lpstr>
      <vt:lpstr>Progress on Surveys</vt:lpstr>
      <vt:lpstr>Progress on Charting</vt:lpstr>
      <vt:lpstr>Progress on Maritime Safety Information (MSI)</vt:lpstr>
      <vt:lpstr>Progress on MSDI</vt:lpstr>
      <vt:lpstr>Capacity Building</vt:lpstr>
      <vt:lpstr>Contribution to the region</vt:lpstr>
      <vt:lpstr>Lessons learnt to share</vt:lpstr>
      <vt:lpstr>Success stories to share</vt:lpstr>
      <vt:lpstr>PowerPoint Presentation</vt:lpstr>
      <vt:lpstr>Anawilundawa wetland</vt:lpstr>
      <vt:lpstr>Puttalama Harbour Nautical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RHC Generic National Report Presentation Template</dc:title>
  <dc:creator>Owner</dc:creator>
  <cp:lastModifiedBy>Unknown User</cp:lastModifiedBy>
  <cp:revision>251</cp:revision>
  <cp:lastPrinted>2018-12-06T12:15:00Z</cp:lastPrinted>
  <dcterms:created xsi:type="dcterms:W3CDTF">2017-10-26T13:07:00Z</dcterms:created>
  <dcterms:modified xsi:type="dcterms:W3CDTF">2022-08-23T03:51:29Z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0x010100AF82AC212BE65442A8724FE7C83737C70A0D007BC0E63CBEC98C439AFFAFDA6CEB4928</vt:lpwstr>
  </property>
  <property fmtid="{D5CDD505-2E9C-101B-9397-08002B2CF9AE}" pid="3" name="_dlc_DocIdItemGuid">
    <vt:lpwstr>ffdfbd07-ed76-47d9-8d5b-a2079a706e7b</vt:lpwstr>
  </property>
  <property fmtid="{D5CDD505-2E9C-101B-9397-08002B2CF9AE}" pid="4" name="e67d8e2fe5874f33b9c970a84d227915">
    <vt:lpwstr/>
  </property>
  <property fmtid="{D5CDD505-2E9C-101B-9397-08002B2CF9AE}" pid="5" name="Committees and WG">
    <vt:lpwstr/>
  </property>
  <property fmtid="{D5CDD505-2E9C-101B-9397-08002B2CF9AE}" pid="6" name="UKHO_SecurityClassification">
    <vt:lpwstr>1;#OFFICIAL|77777b58-be7e-4cc7-a0da-30387eb98d66</vt:lpwstr>
  </property>
  <property fmtid="{D5CDD505-2E9C-101B-9397-08002B2CF9AE}" pid="7" name="Country">
    <vt:lpwstr/>
  </property>
  <property fmtid="{D5CDD505-2E9C-101B-9397-08002B2CF9AE}" pid="8" name="UKHO_OrganisationStructure">
    <vt:lpwstr>9;#IHO|271ee81f-1326-4ebe-8da4-55310f124c04</vt:lpwstr>
  </property>
  <property fmtid="{D5CDD505-2E9C-101B-9397-08002B2CF9AE}" pid="9" name="IP HIP Area">
    <vt:lpwstr/>
  </property>
  <property fmtid="{D5CDD505-2E9C-101B-9397-08002B2CF9AE}" pid="10" name="National Hydrographer IHO Document Type">
    <vt:lpwstr/>
  </property>
  <property fmtid="{D5CDD505-2E9C-101B-9397-08002B2CF9AE}" pid="11" name="ProductsAndServices">
    <vt:lpwstr/>
  </property>
  <property fmtid="{D5CDD505-2E9C-101B-9397-08002B2CF9AE}" pid="12" name="Record">
    <vt:lpwstr/>
  </property>
  <property fmtid="{D5CDD505-2E9C-101B-9397-08002B2CF9AE}" pid="13" name="OriginalPath">
    <vt:lpwstr/>
  </property>
  <property fmtid="{D5CDD505-2E9C-101B-9397-08002B2CF9AE}" pid="14" name="Retention Action">
    <vt:lpwstr/>
  </property>
  <property fmtid="{D5CDD505-2E9C-101B-9397-08002B2CF9AE}" pid="15" name="ICV">
    <vt:lpwstr>80C4E3920D464BA3A068B358D5E3AD83</vt:lpwstr>
  </property>
  <property fmtid="{D5CDD505-2E9C-101B-9397-08002B2CF9AE}" pid="16" name="KSOProductBuildVer">
    <vt:lpwstr>1033-11.2.0.10463</vt:lpwstr>
  </property>
</Properties>
</file>