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</p:sldMasterIdLst>
  <p:notesMasterIdLst>
    <p:notesMasterId r:id="rId20"/>
  </p:notesMasterIdLst>
  <p:handoutMasterIdLst>
    <p:handoutMasterId r:id="rId21"/>
  </p:handoutMasterIdLst>
  <p:sldIdLst>
    <p:sldId id="256" r:id="rId6"/>
    <p:sldId id="266" r:id="rId7"/>
    <p:sldId id="279" r:id="rId8"/>
    <p:sldId id="267" r:id="rId9"/>
    <p:sldId id="268" r:id="rId10"/>
    <p:sldId id="276" r:id="rId11"/>
    <p:sldId id="280" r:id="rId12"/>
    <p:sldId id="269" r:id="rId13"/>
    <p:sldId id="278" r:id="rId14"/>
    <p:sldId id="270" r:id="rId15"/>
    <p:sldId id="277" r:id="rId16"/>
    <p:sldId id="271" r:id="rId17"/>
    <p:sldId id="281" r:id="rId18"/>
    <p:sldId id="275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 Marks" userId="cbd508ba-1e5a-4762-a6bd-9cba99387ee6" providerId="ADAL" clId="{AE454A35-10E9-42D1-8451-60A0FCA285C3}"/>
    <pc:docChg chg="custSel addSld delSld modSld">
      <pc:chgData name="Su Marks" userId="cbd508ba-1e5a-4762-a6bd-9cba99387ee6" providerId="ADAL" clId="{AE454A35-10E9-42D1-8451-60A0FCA285C3}" dt="2019-01-09T10:42:53.294" v="34" actId="2696"/>
      <pc:docMkLst>
        <pc:docMk/>
      </pc:docMkLst>
      <pc:sldChg chg="del">
        <pc:chgData name="Su Marks" userId="cbd508ba-1e5a-4762-a6bd-9cba99387ee6" providerId="ADAL" clId="{AE454A35-10E9-42D1-8451-60A0FCA285C3}" dt="2019-01-09T10:34:12.029" v="0" actId="2696"/>
        <pc:sldMkLst>
          <pc:docMk/>
          <pc:sldMk cId="3508410559" sldId="258"/>
        </pc:sldMkLst>
      </pc:sldChg>
      <pc:sldChg chg="del">
        <pc:chgData name="Su Marks" userId="cbd508ba-1e5a-4762-a6bd-9cba99387ee6" providerId="ADAL" clId="{AE454A35-10E9-42D1-8451-60A0FCA285C3}" dt="2019-01-09T10:35:49.191" v="6" actId="2696"/>
        <pc:sldMkLst>
          <pc:docMk/>
          <pc:sldMk cId="2264923889" sldId="259"/>
        </pc:sldMkLst>
      </pc:sldChg>
      <pc:sldChg chg="del">
        <pc:chgData name="Su Marks" userId="cbd508ba-1e5a-4762-a6bd-9cba99387ee6" providerId="ADAL" clId="{AE454A35-10E9-42D1-8451-60A0FCA285C3}" dt="2019-01-09T10:38:13.149" v="16" actId="2696"/>
        <pc:sldMkLst>
          <pc:docMk/>
          <pc:sldMk cId="3475146223" sldId="260"/>
        </pc:sldMkLst>
      </pc:sldChg>
      <pc:sldChg chg="del">
        <pc:chgData name="Su Marks" userId="cbd508ba-1e5a-4762-a6bd-9cba99387ee6" providerId="ADAL" clId="{AE454A35-10E9-42D1-8451-60A0FCA285C3}" dt="2019-01-09T10:40:34.795" v="26" actId="2696"/>
        <pc:sldMkLst>
          <pc:docMk/>
          <pc:sldMk cId="3339967989" sldId="261"/>
        </pc:sldMkLst>
      </pc:sldChg>
      <pc:sldChg chg="del">
        <pc:chgData name="Su Marks" userId="cbd508ba-1e5a-4762-a6bd-9cba99387ee6" providerId="ADAL" clId="{AE454A35-10E9-42D1-8451-60A0FCA285C3}" dt="2019-01-09T10:42:09.597" v="30" actId="2696"/>
        <pc:sldMkLst>
          <pc:docMk/>
          <pc:sldMk cId="2792697262" sldId="262"/>
        </pc:sldMkLst>
      </pc:sldChg>
      <pc:sldChg chg="del">
        <pc:chgData name="Su Marks" userId="cbd508ba-1e5a-4762-a6bd-9cba99387ee6" providerId="ADAL" clId="{AE454A35-10E9-42D1-8451-60A0FCA285C3}" dt="2019-01-09T10:42:53.294" v="34" actId="2696"/>
        <pc:sldMkLst>
          <pc:docMk/>
          <pc:sldMk cId="3439781687" sldId="263"/>
        </pc:sldMkLst>
      </pc:sldChg>
      <pc:sldChg chg="del">
        <pc:chgData name="Su Marks" userId="cbd508ba-1e5a-4762-a6bd-9cba99387ee6" providerId="ADAL" clId="{AE454A35-10E9-42D1-8451-60A0FCA285C3}" dt="2019-01-09T10:39:37.092" v="22" actId="2696"/>
        <pc:sldMkLst>
          <pc:docMk/>
          <pc:sldMk cId="3065158762" sldId="264"/>
        </pc:sldMkLst>
      </pc:sldChg>
      <pc:sldChg chg="del">
        <pc:chgData name="Su Marks" userId="cbd508ba-1e5a-4762-a6bd-9cba99387ee6" providerId="ADAL" clId="{AE454A35-10E9-42D1-8451-60A0FCA285C3}" dt="2019-01-09T10:36:42.390" v="12" actId="2696"/>
        <pc:sldMkLst>
          <pc:docMk/>
          <pc:sldMk cId="111104737" sldId="265"/>
        </pc:sldMkLst>
      </pc:sldChg>
      <pc:sldChg chg="modSp add">
        <pc:chgData name="Su Marks" userId="cbd508ba-1e5a-4762-a6bd-9cba99387ee6" providerId="ADAL" clId="{AE454A35-10E9-42D1-8451-60A0FCA285C3}" dt="2019-01-09T10:35:16.613" v="5" actId="27636"/>
        <pc:sldMkLst>
          <pc:docMk/>
          <pc:sldMk cId="1652807207" sldId="268"/>
        </pc:sldMkLst>
        <pc:spChg chg="mod">
          <ac:chgData name="Su Marks" userId="cbd508ba-1e5a-4762-a6bd-9cba99387ee6" providerId="ADAL" clId="{AE454A35-10E9-42D1-8451-60A0FCA285C3}" dt="2019-01-09T10:35:01.044" v="3" actId="27636"/>
          <ac:spMkLst>
            <pc:docMk/>
            <pc:sldMk cId="1652807207" sldId="268"/>
            <ac:spMk id="2" creationId="{CA636A34-7028-4267-9BCD-AB50538BDAB5}"/>
          </ac:spMkLst>
        </pc:spChg>
        <pc:spChg chg="mod">
          <ac:chgData name="Su Marks" userId="cbd508ba-1e5a-4762-a6bd-9cba99387ee6" providerId="ADAL" clId="{AE454A35-10E9-42D1-8451-60A0FCA285C3}" dt="2019-01-09T10:35:16.613" v="5" actId="27636"/>
          <ac:spMkLst>
            <pc:docMk/>
            <pc:sldMk cId="1652807207" sldId="268"/>
            <ac:spMk id="3" creationId="{540D316C-7D79-4C9A-9694-A0F4F9B04051}"/>
          </ac:spMkLst>
        </pc:spChg>
      </pc:sldChg>
      <pc:sldChg chg="modSp add">
        <pc:chgData name="Su Marks" userId="cbd508ba-1e5a-4762-a6bd-9cba99387ee6" providerId="ADAL" clId="{AE454A35-10E9-42D1-8451-60A0FCA285C3}" dt="2019-01-09T10:36:37.423" v="11" actId="5793"/>
        <pc:sldMkLst>
          <pc:docMk/>
          <pc:sldMk cId="853947378" sldId="269"/>
        </pc:sldMkLst>
        <pc:spChg chg="mod">
          <ac:chgData name="Su Marks" userId="cbd508ba-1e5a-4762-a6bd-9cba99387ee6" providerId="ADAL" clId="{AE454A35-10E9-42D1-8451-60A0FCA285C3}" dt="2019-01-09T10:36:21.510" v="9" actId="5793"/>
          <ac:spMkLst>
            <pc:docMk/>
            <pc:sldMk cId="853947378" sldId="269"/>
            <ac:spMk id="2" creationId="{CB0F68D7-E054-419E-ACA1-3B8C5D09A25A}"/>
          </ac:spMkLst>
        </pc:spChg>
        <pc:spChg chg="mod">
          <ac:chgData name="Su Marks" userId="cbd508ba-1e5a-4762-a6bd-9cba99387ee6" providerId="ADAL" clId="{AE454A35-10E9-42D1-8451-60A0FCA285C3}" dt="2019-01-09T10:36:37.423" v="11" actId="5793"/>
          <ac:spMkLst>
            <pc:docMk/>
            <pc:sldMk cId="853947378" sldId="269"/>
            <ac:spMk id="3" creationId="{18D440BC-429A-4068-A9D7-FC716B51ABA9}"/>
          </ac:spMkLst>
        </pc:spChg>
      </pc:sldChg>
      <pc:sldChg chg="modSp add">
        <pc:chgData name="Su Marks" userId="cbd508ba-1e5a-4762-a6bd-9cba99387ee6" providerId="ADAL" clId="{AE454A35-10E9-42D1-8451-60A0FCA285C3}" dt="2019-01-09T10:38:00.379" v="15" actId="2696"/>
        <pc:sldMkLst>
          <pc:docMk/>
          <pc:sldMk cId="4130730709" sldId="270"/>
        </pc:sldMkLst>
        <pc:spChg chg="mod">
          <ac:chgData name="Su Marks" userId="cbd508ba-1e5a-4762-a6bd-9cba99387ee6" providerId="ADAL" clId="{AE454A35-10E9-42D1-8451-60A0FCA285C3}" dt="2019-01-09T10:38:00.379" v="15" actId="2696"/>
          <ac:spMkLst>
            <pc:docMk/>
            <pc:sldMk cId="4130730709" sldId="270"/>
            <ac:spMk id="2" creationId="{21F0AFE5-C98A-430F-B4E6-6DD70131C1A6}"/>
          </ac:spMkLst>
        </pc:spChg>
      </pc:sldChg>
      <pc:sldChg chg="modSp add">
        <pc:chgData name="Su Marks" userId="cbd508ba-1e5a-4762-a6bd-9cba99387ee6" providerId="ADAL" clId="{AE454A35-10E9-42D1-8451-60A0FCA285C3}" dt="2019-01-09T10:39:19.800" v="21" actId="5793"/>
        <pc:sldMkLst>
          <pc:docMk/>
          <pc:sldMk cId="4101282700" sldId="271"/>
        </pc:sldMkLst>
        <pc:spChg chg="mod">
          <ac:chgData name="Su Marks" userId="cbd508ba-1e5a-4762-a6bd-9cba99387ee6" providerId="ADAL" clId="{AE454A35-10E9-42D1-8451-60A0FCA285C3}" dt="2019-01-09T10:38:32.046" v="19" actId="5793"/>
          <ac:spMkLst>
            <pc:docMk/>
            <pc:sldMk cId="4101282700" sldId="271"/>
            <ac:spMk id="2" creationId="{0EA2D09C-2222-4D46-855B-5830B332EB44}"/>
          </ac:spMkLst>
        </pc:spChg>
        <pc:spChg chg="mod">
          <ac:chgData name="Su Marks" userId="cbd508ba-1e5a-4762-a6bd-9cba99387ee6" providerId="ADAL" clId="{AE454A35-10E9-42D1-8451-60A0FCA285C3}" dt="2019-01-09T10:39:19.800" v="21" actId="5793"/>
          <ac:spMkLst>
            <pc:docMk/>
            <pc:sldMk cId="4101282700" sldId="271"/>
            <ac:spMk id="3" creationId="{8A2A4525-D0F5-48AB-9835-30044F1229B7}"/>
          </ac:spMkLst>
        </pc:spChg>
      </pc:sldChg>
      <pc:sldChg chg="modSp add">
        <pc:chgData name="Su Marks" userId="cbd508ba-1e5a-4762-a6bd-9cba99387ee6" providerId="ADAL" clId="{AE454A35-10E9-42D1-8451-60A0FCA285C3}" dt="2019-01-09T10:40:03.703" v="25" actId="2696"/>
        <pc:sldMkLst>
          <pc:docMk/>
          <pc:sldMk cId="1131152921" sldId="272"/>
        </pc:sldMkLst>
        <pc:spChg chg="mod">
          <ac:chgData name="Su Marks" userId="cbd508ba-1e5a-4762-a6bd-9cba99387ee6" providerId="ADAL" clId="{AE454A35-10E9-42D1-8451-60A0FCA285C3}" dt="2019-01-09T10:40:03.703" v="25" actId="2696"/>
          <ac:spMkLst>
            <pc:docMk/>
            <pc:sldMk cId="1131152921" sldId="272"/>
            <ac:spMk id="2" creationId="{CB42D024-22DA-4F06-92E8-4C9D60A4EF42}"/>
          </ac:spMkLst>
        </pc:spChg>
      </pc:sldChg>
      <pc:sldChg chg="modSp add">
        <pc:chgData name="Su Marks" userId="cbd508ba-1e5a-4762-a6bd-9cba99387ee6" providerId="ADAL" clId="{AE454A35-10E9-42D1-8451-60A0FCA285C3}" dt="2019-01-09T10:42:01.523" v="29" actId="2696"/>
        <pc:sldMkLst>
          <pc:docMk/>
          <pc:sldMk cId="2681754811" sldId="273"/>
        </pc:sldMkLst>
        <pc:spChg chg="mod">
          <ac:chgData name="Su Marks" userId="cbd508ba-1e5a-4762-a6bd-9cba99387ee6" providerId="ADAL" clId="{AE454A35-10E9-42D1-8451-60A0FCA285C3}" dt="2019-01-09T10:42:01.523" v="29" actId="2696"/>
          <ac:spMkLst>
            <pc:docMk/>
            <pc:sldMk cId="2681754811" sldId="273"/>
            <ac:spMk id="2" creationId="{15028E8B-C5DD-491B-8B92-C08B061104AC}"/>
          </ac:spMkLst>
        </pc:spChg>
      </pc:sldChg>
      <pc:sldChg chg="modSp add">
        <pc:chgData name="Su Marks" userId="cbd508ba-1e5a-4762-a6bd-9cba99387ee6" providerId="ADAL" clId="{AE454A35-10E9-42D1-8451-60A0FCA285C3}" dt="2019-01-09T10:42:30.739" v="33" actId="2696"/>
        <pc:sldMkLst>
          <pc:docMk/>
          <pc:sldMk cId="2304055297" sldId="274"/>
        </pc:sldMkLst>
        <pc:spChg chg="mod">
          <ac:chgData name="Su Marks" userId="cbd508ba-1e5a-4762-a6bd-9cba99387ee6" providerId="ADAL" clId="{AE454A35-10E9-42D1-8451-60A0FCA285C3}" dt="2019-01-09T10:42:30.739" v="33" actId="2696"/>
          <ac:spMkLst>
            <pc:docMk/>
            <pc:sldMk cId="2304055297" sldId="274"/>
            <ac:spMk id="2" creationId="{DD22718F-8933-4198-9CDE-188E2B4C0DD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1BD7D-E025-493D-B7C2-F8C98D52EE7F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7117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4" y="8829573"/>
            <a:ext cx="3037117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68DF9-BDFA-4F47-9FA1-E2B0AE0290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28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820714" y="6280348"/>
            <a:ext cx="3217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International Hydrographic Organization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8" y="6140801"/>
            <a:ext cx="940969" cy="627312"/>
          </a:xfrm>
          <a:prstGeom prst="rect">
            <a:avLst/>
          </a:prstGeom>
        </p:spPr>
      </p:pic>
      <p:sp>
        <p:nvSpPr>
          <p:cNvPr id="11" name="Footer Placeholder 8"/>
          <p:cNvSpPr txBox="1">
            <a:spLocks/>
          </p:cNvSpPr>
          <p:nvPr userDrawn="1"/>
        </p:nvSpPr>
        <p:spPr>
          <a:xfrm>
            <a:off x="8021213" y="6271896"/>
            <a:ext cx="3217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5F8DC3B-C937-4D98-BE8A-04D89E7206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145556" y="6091714"/>
            <a:ext cx="768163" cy="725487"/>
          </a:xfrm>
          <a:prstGeom prst="rect">
            <a:avLst/>
          </a:prstGeom>
        </p:spPr>
      </p:pic>
      <p:sp>
        <p:nvSpPr>
          <p:cNvPr id="12" name="Footer Placeholder 8">
            <a:extLst>
              <a:ext uri="{FF2B5EF4-FFF2-40B4-BE49-F238E27FC236}">
                <a16:creationId xmlns="" xmlns:a16="http://schemas.microsoft.com/office/drawing/2014/main" id="{B0E282D5-7DC8-437A-A7F1-7EF737FA0BE7}"/>
              </a:ext>
            </a:extLst>
          </p:cNvPr>
          <p:cNvSpPr txBox="1">
            <a:spLocks/>
          </p:cNvSpPr>
          <p:nvPr userDrawn="1"/>
        </p:nvSpPr>
        <p:spPr>
          <a:xfrm>
            <a:off x="7902270" y="6280348"/>
            <a:ext cx="3217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North Indian Ocean Hydrographic Commission 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35173" cy="681925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>
            <a:lvl1pPr algn="ctr"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407024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International Hydrographic Organization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2" name="Footer Placeholder 8">
            <a:extLst>
              <a:ext uri="{FF2B5EF4-FFF2-40B4-BE49-F238E27FC236}">
                <a16:creationId xmlns="" xmlns:a16="http://schemas.microsoft.com/office/drawing/2014/main" id="{FE69CE15-2136-4323-BC46-81615D04DDBF}"/>
              </a:ext>
            </a:extLst>
          </p:cNvPr>
          <p:cNvSpPr txBox="1">
            <a:spLocks/>
          </p:cNvSpPr>
          <p:nvPr userDrawn="1"/>
        </p:nvSpPr>
        <p:spPr>
          <a:xfrm>
            <a:off x="7442856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North Indian Ocean Hydrographic Commission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715B7FF-9BCA-4095-9D16-9BA6944652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173575" y="6100166"/>
            <a:ext cx="768163" cy="7254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8" y="6140801"/>
            <a:ext cx="940969" cy="62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F1401E-457B-4B77-A993-59539EC91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97ECBEC-FDED-4CB6-A09D-2ADA2AD4A9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B590C-9002-419D-8032-E96BBEE3DDA4}" type="datetime1">
              <a:rPr lang="en-US" smtClean="0"/>
              <a:pPr/>
              <a:t>2/5/2025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pPr/>
              <a:t>2/5/2025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D71C816-48AB-4774-A0E6-75CA4E2D2FA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1145556" y="6091714"/>
            <a:ext cx="768163" cy="7254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795278A-D600-4927-B1DA-C666C88F7F77}"/>
              </a:ext>
            </a:extLst>
          </p:cNvPr>
          <p:cNvSpPr txBox="1"/>
          <p:nvPr userDrawn="1"/>
        </p:nvSpPr>
        <p:spPr>
          <a:xfrm>
            <a:off x="9190182" y="6269791"/>
            <a:ext cx="2512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nOIGG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265" y="149902"/>
            <a:ext cx="9144000" cy="390232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Meeting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North Indian Ocean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Hydrographic Commission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National Report by</a:t>
            </a:r>
            <a:endParaRPr lang="en-A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3" y="4399480"/>
            <a:ext cx="9144000" cy="534027"/>
          </a:xfrm>
        </p:spPr>
        <p:txBody>
          <a:bodyPr>
            <a:normAutofit fontScale="92500" lnSpcReduction="20000"/>
          </a:bodyPr>
          <a:lstStyle/>
          <a:p>
            <a:r>
              <a:rPr lang="en-AU" sz="4000" b="1" dirty="0" smtClean="0">
                <a:latin typeface="Times New Roman" pitchFamily="18" charset="0"/>
                <a:cs typeface="Times New Roman" pitchFamily="18" charset="0"/>
              </a:rPr>
              <a:t>BANGLADESH</a:t>
            </a:r>
            <a:endParaRPr lang="en-AU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4" descr="Bangladesh Flag Wallpapers - Wallpaper Ca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515" y="162810"/>
            <a:ext cx="2257166" cy="1354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0AFE5-C98A-430F-B4E6-6DD70131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OCEANOGRAPHIC ACTIVITIES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509422" y="1082725"/>
            <a:ext cx="11097260" cy="428322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80"/>
              </a:spcBef>
              <a:tabLst>
                <a:tab pos="240029" algn="l"/>
              </a:tabLst>
            </a:pPr>
            <a:r>
              <a:rPr sz="2800" b="1" u="sng" spc="-1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General</a:t>
            </a:r>
            <a:endParaRPr lang="en-US" sz="2800" b="1" u="sng" spc="-10" dirty="0" smtClean="0">
              <a:uFill>
                <a:solidFill>
                  <a:srgbClr val="000000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40029" indent="-227329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40029" algn="l"/>
              </a:tabLst>
            </a:pP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6595" lvl="1" indent="-227329" algn="just">
              <a:lnSpc>
                <a:spcPts val="2735"/>
              </a:lnSpc>
              <a:spcBef>
                <a:spcPts val="245"/>
              </a:spcBef>
              <a:buFont typeface="Arial MT"/>
              <a:buChar char="•"/>
              <a:tabLst>
                <a:tab pos="696595" algn="l"/>
                <a:tab pos="1567180" algn="l"/>
                <a:tab pos="1931670" algn="l"/>
                <a:tab pos="3478529" algn="l"/>
                <a:tab pos="5468620" algn="l"/>
                <a:tab pos="6456680" algn="l"/>
                <a:tab pos="6863715" algn="l"/>
                <a:tab pos="7904480" algn="l"/>
                <a:tab pos="8692515" algn="l"/>
                <a:tab pos="9164955" algn="l"/>
                <a:tab pos="9992995" algn="l"/>
              </a:tabLst>
            </a:pP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Bangladesh Navy Hydrographic Department (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BNH</a:t>
            </a:r>
            <a:r>
              <a:rPr lang="en-GB" sz="2800" spc="-2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GB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conducting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oceanographic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limited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scale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platforms</a:t>
            </a:r>
            <a:r>
              <a:rPr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equipments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7230" marR="8890" lvl="1" indent="-227965" algn="just">
              <a:lnSpc>
                <a:spcPts val="2590"/>
              </a:lnSpc>
              <a:spcBef>
                <a:spcPts val="2335"/>
              </a:spcBef>
              <a:buFont typeface="Arial MT"/>
              <a:buChar char="•"/>
              <a:tabLst>
                <a:tab pos="698500" algn="l"/>
                <a:tab pos="1564005" algn="l"/>
                <a:tab pos="2161540" algn="l"/>
                <a:tab pos="3019425" algn="l"/>
                <a:tab pos="4264660" algn="l"/>
                <a:tab pos="4696460" algn="l"/>
                <a:tab pos="5857240" algn="l"/>
                <a:tab pos="6336030" algn="l"/>
                <a:tab pos="8366125" algn="l"/>
                <a:tab pos="9690735" algn="l"/>
                <a:tab pos="10183495" algn="l"/>
              </a:tabLst>
            </a:pP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BNH</a:t>
            </a:r>
            <a:r>
              <a:rPr lang="en-GB" sz="2800" spc="-2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initiative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Oceanographic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seabed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sample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seawater</a:t>
            </a:r>
            <a:r>
              <a:rPr lang="en-GB" sz="2800" spc="-10" dirty="0" smtClean="0">
                <a:latin typeface="Times New Roman" pitchFamily="18" charset="0"/>
                <a:cs typeface="Times New Roman" pitchFamily="18" charset="0"/>
              </a:rPr>
              <a:t> properties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7230" marR="5080" lvl="1" indent="-227965" algn="just">
              <a:lnSpc>
                <a:spcPts val="2590"/>
              </a:lnSpc>
              <a:spcBef>
                <a:spcPts val="2310"/>
              </a:spcBef>
              <a:buFont typeface="Arial MT"/>
              <a:buChar char="•"/>
              <a:tabLst>
                <a:tab pos="698500" algn="l"/>
              </a:tabLst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BNH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8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facilitate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sampling</a:t>
            </a:r>
            <a:r>
              <a:rPr lang="en-GB" sz="28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sz="28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assistance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maritime</a:t>
            </a:r>
            <a:r>
              <a:rPr sz="28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R&amp;D</a:t>
            </a:r>
            <a:r>
              <a:rPr sz="28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organizations,</a:t>
            </a:r>
            <a:r>
              <a:rPr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educational 	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institutes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universities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collect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oceanic</a:t>
            </a:r>
            <a:r>
              <a:rPr sz="28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8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activities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7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0AFE5-C98A-430F-B4E6-6DD70131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OCEANOGRAPHIC ACTIVITIES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245661" y="1150965"/>
            <a:ext cx="7656393" cy="388567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595"/>
              </a:spcBef>
              <a:tabLst>
                <a:tab pos="240029" algn="l"/>
              </a:tabLst>
            </a:pPr>
            <a:r>
              <a:rPr sz="2800" b="1" u="sng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Tide</a:t>
            </a:r>
            <a:r>
              <a:rPr sz="2800" b="1" u="sng" spc="-75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Gauge</a:t>
            </a:r>
            <a:r>
              <a:rPr sz="2800" b="1" u="sng" spc="-7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spc="-1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Network</a:t>
            </a:r>
            <a:endParaRPr lang="en-US" sz="2800" b="1" u="sng" spc="-10" dirty="0" smtClean="0">
              <a:uFill>
                <a:solidFill>
                  <a:srgbClr val="000000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40029" indent="-227329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0029" algn="l"/>
              </a:tabLst>
            </a:pP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7230" marR="5080" lvl="1" indent="-227965" algn="just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8500" algn="l"/>
              </a:tabLst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Bangladesh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maintains a tidal network of more than 25 tidal stations along the coastal belt of</a:t>
            </a:r>
            <a:r>
              <a:rPr sz="2800" spc="1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Bangladesh</a:t>
            </a:r>
            <a:endParaRPr lang="en-US" sz="2800" spc="-25" dirty="0" smtClean="0">
              <a:latin typeface="Times New Roman" pitchFamily="18" charset="0"/>
              <a:cs typeface="Times New Roman" pitchFamily="18" charset="0"/>
            </a:endParaRPr>
          </a:p>
          <a:p>
            <a:pPr marL="697230" marR="5080" lvl="1" indent="-227965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8500" algn="l"/>
              </a:tabLst>
            </a:pPr>
            <a:endParaRPr lang="en-US" sz="2800" spc="-25" dirty="0" smtClean="0">
              <a:latin typeface="Times New Roman" pitchFamily="18" charset="0"/>
              <a:cs typeface="Times New Roman" pitchFamily="18" charset="0"/>
            </a:endParaRPr>
          </a:p>
          <a:p>
            <a:pPr marL="697230" marR="5080" lvl="1" indent="-227965" algn="just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8500" algn="l"/>
              </a:tabLst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nstallations of 04 in number Radar based Automatic Tide Gauges with GSM Telemetry facilities is in progress by Bangladesh Navy and more will be added in future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>
            <a:spLocks/>
          </p:cNvSpPr>
          <p:nvPr/>
        </p:nvSpPr>
        <p:spPr>
          <a:xfrm>
            <a:off x="7752004" y="5324529"/>
            <a:ext cx="4162491" cy="47128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727075" marR="0" lvl="1" indent="-227329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tabLst>
                <a:tab pos="727075" algn="l"/>
              </a:tabLst>
              <a:defRPr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Figure: Tidal Network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A4_PREFACE PAGE_(IV 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56895" y="1153722"/>
            <a:ext cx="3193578" cy="421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A2D09C-2222-4D46-855B-5830B332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ACTIVITIES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373251" y="1653287"/>
            <a:ext cx="7228551" cy="3618298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69875" marR="0" lvl="0" indent="-227329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tabLst>
                <a:tab pos="269875" algn="l"/>
              </a:tabLst>
              <a:defRPr/>
            </a:pPr>
            <a:r>
              <a:rPr kumimoji="0" lang="en-US" sz="2800" b="1" i="0" u="sng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kumimoji="0" lang="en-US" sz="2800" b="1" i="0" u="sng" strike="noStrike" kern="1200" cap="none" spc="-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sng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Protection</a:t>
            </a:r>
          </a:p>
          <a:p>
            <a:pPr marL="269875" marR="0" lvl="0" indent="-227329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 typeface="Arial MT"/>
              <a:buChar char="•"/>
              <a:tabLst>
                <a:tab pos="269875" algn="l"/>
              </a:tabLst>
              <a:defRPr/>
            </a:pPr>
            <a:endParaRPr kumimoji="0" lang="en-US" sz="1200" b="1" i="0" u="none" strike="noStrike" kern="1200" cap="none" spc="-1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27075" marR="5080" lvl="1" indent="-227329" algn="just">
              <a:lnSpc>
                <a:spcPts val="2590"/>
              </a:lnSpc>
              <a:spcBef>
                <a:spcPts val="545"/>
              </a:spcBef>
              <a:buFont typeface="Arial MT"/>
              <a:buChar char="•"/>
              <a:tabLst>
                <a:tab pos="72834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Marine</a:t>
            </a:r>
            <a:r>
              <a:rPr kumimoji="0" lang="en-US" sz="2800" b="0" i="0" u="none" strike="noStrike" kern="1200" cap="none" spc="-7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Reserve</a:t>
            </a:r>
            <a:r>
              <a:rPr kumimoji="0" lang="en-US" sz="2800" b="0" i="0" u="none" strike="noStrike" kern="1200" cap="none" spc="-7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Area</a:t>
            </a:r>
            <a:r>
              <a:rPr kumimoji="0" lang="en-US" sz="2800" b="0" i="0" u="none" strike="noStrike" kern="1200" cap="none" spc="-6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(MRA)</a:t>
            </a:r>
            <a:r>
              <a:rPr kumimoji="0" lang="en-US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</a:t>
            </a:r>
            <a:r>
              <a:rPr kumimoji="0" lang="en-US" sz="2800" b="0" i="0" u="none" strike="noStrike" kern="1200" cap="none" spc="-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Marine</a:t>
            </a:r>
            <a:r>
              <a:rPr kumimoji="0" lang="en-US" sz="2800" b="0" i="0" u="none" strike="noStrike" kern="1200" cap="none" spc="-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Protected</a:t>
            </a:r>
            <a:r>
              <a:rPr kumimoji="0" lang="en-US" sz="2800" b="0" i="0" u="none" strike="noStrike" kern="1200" cap="none" spc="-8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Areas</a:t>
            </a:r>
            <a:r>
              <a:rPr kumimoji="0" lang="en-US" sz="2800" b="0" i="0" u="none" strike="noStrike" kern="1200" cap="none" spc="-8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-2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(MPA)</a:t>
            </a:r>
            <a:r>
              <a:rPr kumimoji="0" lang="en-US" sz="2800" b="0" i="0" u="none" strike="noStrike" kern="1200" cap="none" spc="-7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are</a:t>
            </a:r>
            <a:r>
              <a:rPr kumimoji="0" lang="en-US" sz="2800" b="0" i="0" u="none" strike="noStrike" kern="1200" cap="none" spc="-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well</a:t>
            </a:r>
            <a:r>
              <a:rPr kumimoji="0" lang="en-US" sz="2800" b="0" i="0" u="none" strike="noStrike" kern="1200" cap="none" spc="-7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demarcated</a:t>
            </a:r>
            <a:r>
              <a:rPr kumimoji="0" lang="en-US" sz="2800" b="0" i="0" u="none" strike="noStrike" kern="1200" cap="none" spc="-7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-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BD</a:t>
            </a:r>
            <a:r>
              <a:rPr kumimoji="0" lang="en-US" sz="2800" b="0" i="0" u="none" strike="noStrike" kern="1200" cap="none" spc="-2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charts</a:t>
            </a:r>
          </a:p>
          <a:p>
            <a:pPr marL="727075" marR="5080" lvl="1" indent="-227329" algn="just">
              <a:lnSpc>
                <a:spcPts val="2590"/>
              </a:lnSpc>
              <a:spcBef>
                <a:spcPts val="545"/>
              </a:spcBef>
              <a:buFont typeface="Arial MT"/>
              <a:buChar char="•"/>
              <a:tabLst>
                <a:tab pos="728345" algn="l"/>
              </a:tabLst>
              <a:defRPr/>
            </a:pPr>
            <a:endParaRPr kumimoji="0" lang="en-US" sz="2000" b="0" i="0" u="none" strike="noStrike" kern="1200" cap="none" spc="-1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27075" marR="5080" lvl="1" indent="-227329" algn="just">
              <a:lnSpc>
                <a:spcPts val="2590"/>
              </a:lnSpc>
              <a:spcBef>
                <a:spcPts val="545"/>
              </a:spcBef>
              <a:buFont typeface="Arial MT"/>
              <a:buChar char="•"/>
              <a:tabLst>
                <a:tab pos="728345" algn="l"/>
              </a:tabLs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Bangladesh</a:t>
            </a:r>
            <a:r>
              <a:rPr lang="en-US" sz="28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Navy</a:t>
            </a:r>
            <a:r>
              <a:rPr lang="en-US" sz="28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Bangladesh Coast</a:t>
            </a:r>
            <a:r>
              <a:rPr lang="en-US" sz="28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Guard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vessels</a:t>
            </a:r>
            <a:r>
              <a:rPr lang="en-US"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regularly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monitors the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marine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pollution</a:t>
            </a:r>
            <a:r>
              <a:rPr lang="en-US" sz="28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ensure</a:t>
            </a:r>
            <a:r>
              <a:rPr lang="en-US"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compliance</a:t>
            </a:r>
          </a:p>
          <a:p>
            <a:pPr marL="499746" marR="5080" lvl="1" algn="just">
              <a:lnSpc>
                <a:spcPts val="2590"/>
              </a:lnSpc>
              <a:spcBef>
                <a:spcPts val="545"/>
              </a:spcBef>
              <a:tabLst>
                <a:tab pos="728345" algn="l"/>
              </a:tabLst>
              <a:defRPr/>
            </a:pPr>
            <a:endParaRPr lang="en-US" sz="2800" spc="-1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7833897" y="4805913"/>
            <a:ext cx="4162491" cy="47128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727075" marR="0" lvl="1" indent="-227329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tabLst>
                <a:tab pos="727075" algn="l"/>
              </a:tabLst>
              <a:defRPr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Fig: MRA and MPA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35001.JPG"/>
          <p:cNvPicPr>
            <a:picLocks noChangeAspect="1"/>
          </p:cNvPicPr>
          <p:nvPr/>
        </p:nvPicPr>
        <p:blipFill>
          <a:blip r:embed="rId2" cstate="print"/>
          <a:srcRect l="3657" t="2456" r="3096" b="1993"/>
          <a:stretch>
            <a:fillRect/>
          </a:stretch>
        </p:blipFill>
        <p:spPr>
          <a:xfrm rot="5400000">
            <a:off x="8502559" y="1269244"/>
            <a:ext cx="2784146" cy="420351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012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A2D09C-2222-4D46-855B-5830B332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ACTIVITIES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373251" y="1748823"/>
            <a:ext cx="7228551" cy="3713196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69875" marR="0" lvl="0" indent="-227329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tabLst>
                <a:tab pos="269875" algn="l"/>
              </a:tabLst>
              <a:defRPr/>
            </a:pPr>
            <a:r>
              <a:rPr kumimoji="0" lang="en-US" sz="2800" b="1" i="0" u="sng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kumimoji="0" lang="en-US" sz="2800" b="1" i="0" u="sng" strike="noStrike" kern="1200" cap="none" spc="-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sng" strike="noStrike" kern="120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Protection</a:t>
            </a:r>
          </a:p>
          <a:p>
            <a:pPr marL="269875" marR="0" lvl="0" indent="-227329" algn="l" defTabSz="914400" rtl="0" eaLnBrk="1" fontAlgn="auto" latinLnBrk="0" hangingPunct="1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 typeface="Arial MT"/>
              <a:buChar char="•"/>
              <a:tabLst>
                <a:tab pos="269875" algn="l"/>
              </a:tabLst>
              <a:defRPr/>
            </a:pPr>
            <a:endParaRPr kumimoji="0" lang="en-US" sz="2800" b="1" i="0" u="none" strike="noStrike" kern="1200" cap="none" spc="-1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27075" marR="5080" lvl="1" indent="-227329" algn="just">
              <a:lnSpc>
                <a:spcPts val="2590"/>
              </a:lnSpc>
              <a:spcBef>
                <a:spcPts val="545"/>
              </a:spcBef>
              <a:buFont typeface="Arial MT"/>
              <a:buChar char="•"/>
              <a:tabLst>
                <a:tab pos="728345" algn="l"/>
              </a:tabLst>
              <a:defRPr/>
            </a:pP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02 in number Fishing charts has been circulated to all fishing vessels operated within jurisdiction of Bangladesh maritime water for better supervision and monitoring</a:t>
            </a:r>
          </a:p>
          <a:p>
            <a:pPr marL="727075" marR="5080" lvl="1" indent="-227329" algn="just">
              <a:lnSpc>
                <a:spcPts val="2590"/>
              </a:lnSpc>
              <a:spcBef>
                <a:spcPts val="545"/>
              </a:spcBef>
              <a:buFont typeface="Arial MT"/>
              <a:buChar char="•"/>
              <a:tabLst>
                <a:tab pos="728345" algn="l"/>
              </a:tabLst>
              <a:defRPr/>
            </a:pPr>
            <a:endParaRPr lang="en-US" sz="2800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269875" lvl="0" indent="-227329">
              <a:spcBef>
                <a:spcPts val="670"/>
              </a:spcBef>
              <a:tabLst>
                <a:tab pos="269875" algn="l"/>
              </a:tabLst>
              <a:defRPr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MSDI</a:t>
            </a:r>
            <a:r>
              <a:rPr lang="en-US" sz="2800" b="1" u="sng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pc="-10" dirty="0">
                <a:latin typeface="Times New Roman" pitchFamily="18" charset="0"/>
                <a:cs typeface="Times New Roman" pitchFamily="18" charset="0"/>
              </a:rPr>
              <a:t>Progress</a:t>
            </a:r>
          </a:p>
          <a:p>
            <a:pPr marL="727075" lvl="1" indent="-227329">
              <a:spcBef>
                <a:spcPts val="220"/>
              </a:spcBef>
              <a:buFont typeface="Arial MT"/>
              <a:buChar char="•"/>
              <a:tabLst>
                <a:tab pos="727075" algn="l"/>
              </a:tabLs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Conceptual</a:t>
            </a:r>
            <a:r>
              <a:rPr lang="en-US" sz="28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phase</a:t>
            </a: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7833897" y="4805913"/>
            <a:ext cx="4162491" cy="47128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727075" marR="0" lvl="1" indent="-227329" algn="l" defTabSz="914400" rtl="0" eaLnBrk="1" fontAlgn="auto" latinLnBrk="0" hangingPunct="1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Tx/>
              <a:buSzTx/>
              <a:tabLst>
                <a:tab pos="727075" algn="l"/>
              </a:tabLst>
              <a:defRPr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Fig: MRA and MPA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35001.JPG"/>
          <p:cNvPicPr>
            <a:picLocks noChangeAspect="1"/>
          </p:cNvPicPr>
          <p:nvPr/>
        </p:nvPicPr>
        <p:blipFill>
          <a:blip r:embed="rId2" cstate="print"/>
          <a:srcRect l="3657" t="2456" r="3096" b="1993"/>
          <a:stretch>
            <a:fillRect/>
          </a:stretch>
        </p:blipFill>
        <p:spPr>
          <a:xfrm rot="5400000">
            <a:off x="8502559" y="1269244"/>
            <a:ext cx="2784146" cy="420351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471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0491" y="1665838"/>
            <a:ext cx="11045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Required Capacity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en-US"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support in Hydrographic and Cartographic field for further improvement and gain self sufficiency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BNHD is ready to share her expertise and experience with other Member States for mutual benefit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23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541E93-56DA-4D7E-823B-9DE30561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 ACHIEVEMENTS DURING THE YEAR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512" y="1023453"/>
            <a:ext cx="115849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Successfully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conducted IHO Cat B Hydrography Course. 01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Foreign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Officer attended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12 Paper charts and 07 ENCs were updated and distributed</a:t>
            </a: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Encrypted ENC distribution system developed as Data Server</a:t>
            </a: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Published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Bangladesh Navy (BN) Tide Tables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2025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Published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BN Annual Summary of Notices to Mariners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17541E93-56DA-4D7E-823B-9DE30561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 ACHIEVEMENTS DURING THE YEAR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9512" y="1023453"/>
            <a:ext cx="11584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Marine Weather forecast App is launched for mariners to receive the update information</a:t>
            </a: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Inclusion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Autonomous Survey Platform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AUV, ASV, ATSS) is underway to accomplish more challenging task in future survey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operation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BN organized a seminar to celebrate WHD-2024 in presence of all maritime stakeholders to highlight the importance of hydrography for national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8111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57D934-653A-45E2-9C79-3E685BE8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 CHALLENGES AND/OR OBSTRUCTIONS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66" y="1168302"/>
            <a:ext cx="115741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to dynamic and deltaic condition frequent hydrographic survey is required to update nautical charts</a:t>
            </a: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Presence of Turbid water in the coastal region possess considerable challenges in case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Multibeam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data acquisition (Limited swath coverage and processing of Multibeam data is quite time consuming) </a:t>
            </a:r>
          </a:p>
          <a:p>
            <a:pPr algn="just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Cartographers face difficulties in matching data of different survey due to rapid and constant changes of depth in coastal areas </a:t>
            </a:r>
          </a:p>
        </p:txBody>
      </p:sp>
    </p:spTree>
    <p:extLst>
      <p:ext uri="{BB962C8B-B14F-4D97-AF65-F5344CB8AC3E}">
        <p14:creationId xmlns:p14="http://schemas.microsoft.com/office/powerpoint/2010/main" val="9512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636A34-7028-4267-9BCD-AB50538BD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PROGRESS ON SURVEYS, CHARTING AND MSI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2"/>
          <p:cNvSpPr txBox="1"/>
          <p:nvPr/>
        </p:nvSpPr>
        <p:spPr>
          <a:xfrm>
            <a:off x="494701" y="943703"/>
            <a:ext cx="11242374" cy="4900701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15"/>
              </a:spcBef>
              <a:tabLst>
                <a:tab pos="240029" algn="l"/>
              </a:tabLst>
            </a:pP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Surveys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6595" lvl="1" indent="-227329" algn="just">
              <a:lnSpc>
                <a:spcPct val="100000"/>
              </a:lnSpc>
              <a:spcBef>
                <a:spcPts val="220"/>
              </a:spcBef>
              <a:buFont typeface="Arial MT"/>
              <a:buChar char="•"/>
              <a:tabLst>
                <a:tab pos="69659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Hydrographic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sz="28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ongoing for the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sz="28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season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469266" lvl="1" algn="just">
              <a:lnSpc>
                <a:spcPct val="100000"/>
              </a:lnSpc>
              <a:spcBef>
                <a:spcPts val="220"/>
              </a:spcBef>
              <a:tabLst>
                <a:tab pos="696595" algn="l"/>
              </a:tabLst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696595" lvl="1" indent="-227329" algn="just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659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ata</a:t>
            </a:r>
            <a:r>
              <a:rPr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applied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updating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relevant</a:t>
            </a:r>
            <a:r>
              <a:rPr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INT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charts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/ENCs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40029" indent="-227329" algn="just">
              <a:lnSpc>
                <a:spcPct val="100000"/>
              </a:lnSpc>
              <a:spcBef>
                <a:spcPts val="2185"/>
              </a:spcBef>
              <a:tabLst>
                <a:tab pos="240029" algn="l"/>
              </a:tabLst>
            </a:pP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Charting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6595" lvl="1" indent="-227329" algn="just">
              <a:lnSpc>
                <a:spcPct val="100000"/>
              </a:lnSpc>
              <a:spcBef>
                <a:spcPts val="500"/>
              </a:spcBef>
              <a:buFont typeface="Arial MT"/>
              <a:buChar char="•"/>
              <a:tabLst>
                <a:tab pos="696595" algn="l"/>
              </a:tabLst>
            </a:pP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sz="28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sz="28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Paper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charts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ew Chart</a:t>
            </a:r>
            <a:r>
              <a:rPr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35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ew Edition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published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766445" lvl="1" indent="-297180" algn="just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766445" algn="l"/>
              </a:tabLst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ENC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(New Chart)</a:t>
            </a:r>
            <a:r>
              <a:rPr sz="28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spc="-1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2800" spc="-10" dirty="0" smtClean="0">
                <a:latin typeface="Times New Roman" pitchFamily="18" charset="0"/>
                <a:cs typeface="Times New Roman" pitchFamily="18" charset="0"/>
              </a:rPr>
              <a:t>05 ENCs (New Edition)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published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96595" lvl="1" indent="-227329" algn="just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696595" algn="l"/>
              </a:tabLst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ENC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being</a:t>
            </a:r>
            <a:r>
              <a:rPr sz="28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updated</a:t>
            </a:r>
            <a:r>
              <a:rPr lang="en-GB" sz="2800" spc="-10" dirty="0" smtClean="0">
                <a:latin typeface="Times New Roman" pitchFamily="18" charset="0"/>
                <a:cs typeface="Times New Roman" pitchFamily="18" charset="0"/>
              </a:rPr>
              <a:t> in regular interval 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0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636A34-7028-4267-9BCD-AB50538BD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PROGRESS ON SURVEYS, CHARTING AND MSI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10"/>
          <p:cNvSpPr txBox="1"/>
          <p:nvPr/>
        </p:nvSpPr>
        <p:spPr>
          <a:xfrm>
            <a:off x="504967" y="1671057"/>
            <a:ext cx="11382233" cy="381322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5715" indent="-228600" algn="just">
              <a:lnSpc>
                <a:spcPts val="2160"/>
              </a:lnSpc>
              <a:spcBef>
                <a:spcPts val="375"/>
              </a:spcBef>
              <a:buFont typeface="Arial" pitchFamily="34" charset="0"/>
              <a:buChar char="•"/>
              <a:tabLst>
                <a:tab pos="241300" algn="l"/>
                <a:tab pos="1975485" algn="l"/>
                <a:tab pos="3343910" algn="l"/>
                <a:tab pos="5041900" algn="l"/>
                <a:tab pos="6115050" algn="l"/>
                <a:tab pos="6586220" algn="l"/>
                <a:tab pos="7672705" algn="l"/>
                <a:tab pos="8198484" algn="l"/>
                <a:tab pos="9469755" algn="l"/>
                <a:tab pos="9853930" algn="l"/>
              </a:tabLst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Notices to Mariners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Issued</a:t>
            </a:r>
            <a:r>
              <a:rPr lang="en-US" sz="28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800" spc="145" dirty="0" smtClean="0">
                <a:latin typeface="Times New Roman" pitchFamily="18" charset="0"/>
                <a:cs typeface="Times New Roman" pitchFamily="18" charset="0"/>
              </a:rPr>
              <a:t> Bangladesh Navy Hydrographic and Oceanographic Center (BNHOC) and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sz="2800" spc="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800" spc="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Shipping</a:t>
            </a:r>
            <a:r>
              <a:rPr lang="en-US" sz="2800" spc="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en-US" sz="28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Mercantile</a:t>
            </a:r>
            <a:r>
              <a:rPr lang="en-US" sz="28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Marine</a:t>
            </a:r>
            <a:r>
              <a:rPr lang="en-US" sz="2800" spc="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en-US" sz="28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(MMO) regularly</a:t>
            </a:r>
          </a:p>
          <a:p>
            <a:pPr marL="241300" marR="5715" indent="-228600" algn="just">
              <a:lnSpc>
                <a:spcPts val="2160"/>
              </a:lnSpc>
              <a:spcBef>
                <a:spcPts val="375"/>
              </a:spcBef>
              <a:buFont typeface="Arial" pitchFamily="34" charset="0"/>
              <a:buChar char="•"/>
              <a:tabLst>
                <a:tab pos="241300" algn="l"/>
                <a:tab pos="1975485" algn="l"/>
                <a:tab pos="3343910" algn="l"/>
                <a:tab pos="5041900" algn="l"/>
                <a:tab pos="6115050" algn="l"/>
                <a:tab pos="6586220" algn="l"/>
                <a:tab pos="7672705" algn="l"/>
                <a:tab pos="8198484" algn="l"/>
                <a:tab pos="9469755" algn="l"/>
                <a:tab pos="9853930" algn="l"/>
              </a:tabLst>
            </a:pPr>
            <a:endParaRPr lang="en-US" sz="2800" b="1" u="sng" spc="-10" dirty="0" smtClean="0">
              <a:uFill>
                <a:solidFill>
                  <a:srgbClr val="000000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41300" marR="5715" indent="-228600" algn="just">
              <a:buFont typeface="Arial MT"/>
              <a:buChar char="•"/>
              <a:tabLst>
                <a:tab pos="241300" algn="l"/>
                <a:tab pos="1975485" algn="l"/>
                <a:tab pos="3343910" algn="l"/>
                <a:tab pos="5041900" algn="l"/>
                <a:tab pos="6115050" algn="l"/>
                <a:tab pos="6586220" algn="l"/>
                <a:tab pos="7672705" algn="l"/>
                <a:tab pos="8198484" algn="l"/>
                <a:tab pos="9469755" algn="l"/>
                <a:tab pos="9853930" algn="l"/>
              </a:tabLst>
            </a:pPr>
            <a:r>
              <a:rPr sz="2800" b="1" u="sng" spc="-1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Meteorological</a:t>
            </a:r>
            <a:r>
              <a:rPr lang="en-US" sz="2800" b="1" u="sng" spc="-1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spc="-1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Warning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Meteorological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warnings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trike="noStrike" spc="-25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trike="noStrike" spc="-10" dirty="0" smtClean="0">
                <a:latin typeface="Times New Roman" pitchFamily="18" charset="0"/>
                <a:cs typeface="Times New Roman" pitchFamily="18" charset="0"/>
              </a:rPr>
              <a:t>distributed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trike="noStrike" spc="-25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800" strike="noStrike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trike="noStrike" spc="-10" dirty="0" smtClean="0">
                <a:latin typeface="Times New Roman" pitchFamily="18" charset="0"/>
                <a:cs typeface="Times New Roman" pitchFamily="18" charset="0"/>
              </a:rPr>
              <a:t>Bangladesh </a:t>
            </a:r>
            <a:r>
              <a:rPr sz="2800" strike="noStrike" spc="-10" dirty="0">
                <a:latin typeface="Times New Roman" pitchFamily="18" charset="0"/>
                <a:cs typeface="Times New Roman" pitchFamily="18" charset="0"/>
              </a:rPr>
              <a:t>Meteorological </a:t>
            </a:r>
            <a:r>
              <a:rPr sz="2800" strike="noStrike" spc="-10" dirty="0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GB" sz="2800" strike="noStrike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trike="noStrike" spc="-1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800" strike="noStrike" spc="-10" dirty="0">
                <a:latin typeface="Times New Roman" pitchFamily="18" charset="0"/>
                <a:cs typeface="Times New Roman" pitchFamily="18" charset="0"/>
              </a:rPr>
              <a:t>BMD</a:t>
            </a:r>
            <a:r>
              <a:rPr sz="2800" strike="noStrike" spc="-1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trike="noStrike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241300" marR="5715" indent="-228600" algn="just">
              <a:buFont typeface="Arial MT"/>
              <a:buChar char="•"/>
              <a:tabLst>
                <a:tab pos="241300" algn="l"/>
                <a:tab pos="1975485" algn="l"/>
                <a:tab pos="3343910" algn="l"/>
                <a:tab pos="5041900" algn="l"/>
                <a:tab pos="6115050" algn="l"/>
                <a:tab pos="6586220" algn="l"/>
                <a:tab pos="7672705" algn="l"/>
                <a:tab pos="8198484" algn="l"/>
                <a:tab pos="9469755" algn="l"/>
                <a:tab pos="9853930" algn="l"/>
              </a:tabLst>
            </a:pP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40665" indent="-227965" algn="just">
              <a:buFont typeface="Arial MT"/>
              <a:buChar char="•"/>
              <a:tabLst>
                <a:tab pos="240665" algn="l"/>
                <a:tab pos="3115310" algn="l"/>
              </a:tabLst>
            </a:pP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NTM</a:t>
            </a:r>
            <a:r>
              <a:rPr sz="2800" b="1" u="sng" spc="-5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sz="2800" b="1" u="sng" spc="-5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	NTM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issued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distributed</a:t>
            </a:r>
            <a:r>
              <a:rPr sz="28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145" dirty="0">
                <a:latin typeface="Times New Roman" pitchFamily="18" charset="0"/>
                <a:cs typeface="Times New Roman" pitchFamily="18" charset="0"/>
              </a:rPr>
              <a:t>Bangladesh Navy Hydrographic and Oceanographic Center (BNHOC)</a:t>
            </a:r>
            <a:r>
              <a:rPr sz="28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spc="-4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Mercantile</a:t>
            </a:r>
            <a:r>
              <a:rPr lang="en-US" sz="280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Marine</a:t>
            </a:r>
            <a:r>
              <a:rPr lang="en-US" sz="2800" spc="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en-US" sz="280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0" dirty="0">
                <a:latin typeface="Times New Roman" pitchFamily="18" charset="0"/>
                <a:cs typeface="Times New Roman" pitchFamily="18" charset="0"/>
              </a:rPr>
              <a:t>(MMO)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192" y="872778"/>
            <a:ext cx="1720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MSI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0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636A34-7028-4267-9BCD-AB50538BD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PROGRESS ON SURVEYS, CHARTING AND MSI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10"/>
          <p:cNvSpPr txBox="1"/>
          <p:nvPr/>
        </p:nvSpPr>
        <p:spPr>
          <a:xfrm>
            <a:off x="615453" y="1643761"/>
            <a:ext cx="11258099" cy="2520562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0665" indent="-227965" algn="just">
              <a:lnSpc>
                <a:spcPct val="100000"/>
              </a:lnSpc>
              <a:buFont typeface="Arial MT"/>
              <a:buChar char="•"/>
              <a:tabLst>
                <a:tab pos="240665" algn="l"/>
              </a:tabLst>
            </a:pPr>
            <a:r>
              <a:rPr sz="2800" b="1" u="sng" spc="-1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NAVTEX</a:t>
            </a:r>
            <a:r>
              <a:rPr sz="2800" b="1" u="sng" spc="-50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Coverage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Transmitted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28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help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NAVAREA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coordinator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India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part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NAVAREA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VIII</a:t>
            </a:r>
            <a:endParaRPr lang="en-US" sz="2800" spc="-20" dirty="0" smtClean="0">
              <a:latin typeface="Times New Roman" pitchFamily="18" charset="0"/>
              <a:cs typeface="Times New Roman" pitchFamily="18" charset="0"/>
            </a:endParaRPr>
          </a:p>
          <a:p>
            <a:pPr marL="240665" indent="-227965" algn="just">
              <a:lnSpc>
                <a:spcPct val="100000"/>
              </a:lnSpc>
              <a:buFont typeface="Arial MT"/>
              <a:buChar char="•"/>
              <a:tabLst>
                <a:tab pos="240665" algn="l"/>
              </a:tabLst>
            </a:pP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40665" indent="-227965" algn="just">
              <a:lnSpc>
                <a:spcPts val="2280"/>
              </a:lnSpc>
              <a:buFont typeface="Arial MT"/>
              <a:buChar char="•"/>
              <a:tabLst>
                <a:tab pos="240665" algn="l"/>
                <a:tab pos="4696460" algn="l"/>
              </a:tabLst>
            </a:pP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Website</a:t>
            </a:r>
            <a:r>
              <a:rPr sz="2800" b="1" u="sng" spc="2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800" b="1" u="sng" spc="2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NTM</a:t>
            </a:r>
            <a:r>
              <a:rPr sz="2800" b="1" u="sng" spc="22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b="1" u="sng" spc="2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sz="2800" b="1" u="sng" spc="2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Warnings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2800" spc="2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updated</a:t>
            </a:r>
            <a:r>
              <a:rPr sz="2800" spc="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warnings</a:t>
            </a:r>
            <a:r>
              <a:rPr sz="2800" spc="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sz="2800" spc="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800" spc="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Notices</a:t>
            </a:r>
            <a:r>
              <a:rPr sz="2800" spc="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Mariners</a:t>
            </a:r>
            <a:r>
              <a:rPr sz="2800" spc="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sz="28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website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spc="-60" dirty="0" smtClean="0">
                <a:latin typeface="Times New Roman" pitchFamily="18" charset="0"/>
                <a:cs typeface="Times New Roman" pitchFamily="18" charset="0"/>
              </a:rPr>
              <a:t>BNHOC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www.bnhoc.navy.mil.bd)  and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Mercantile</a:t>
            </a:r>
            <a:r>
              <a:rPr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Marine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en-US" sz="28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(https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://mmd.gov.bd/)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784" y="872778"/>
            <a:ext cx="1720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MSI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32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0F68D7-E054-419E-ACA1-3B8C5D09A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CAPACITY BUILDING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00593"/>
              </p:ext>
            </p:extLst>
          </p:nvPr>
        </p:nvGraphicFramePr>
        <p:xfrm>
          <a:off x="668740" y="1719566"/>
          <a:ext cx="11136573" cy="3903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731"/>
                <a:gridCol w="4223600"/>
                <a:gridCol w="2083148"/>
                <a:gridCol w="4067094"/>
              </a:tblGrid>
              <a:tr h="709735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800" b="1" spc="-2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r>
                        <a:rPr sz="2800" b="1" spc="-3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sz="2800" b="1" spc="-1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Training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800" b="1" spc="-1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Duration</a:t>
                      </a:r>
                      <a:r>
                        <a:rPr lang="en-GB" sz="2800" b="1" spc="-1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(weeks)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b="1" spc="-1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 of </a:t>
                      </a:r>
                      <a:r>
                        <a:rPr sz="2800" b="1" spc="-1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Student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9295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800" spc="-2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sz="2800" baseline="25462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sz="2800" spc="150" baseline="25462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Basic</a:t>
                      </a:r>
                      <a:r>
                        <a:rPr sz="2800" spc="-4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spc="-1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Hydrographic</a:t>
                      </a:r>
                      <a:r>
                        <a:rPr sz="2800" spc="-2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Course</a:t>
                      </a:r>
                      <a:r>
                        <a:rPr sz="2800" spc="-25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spc="-4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sz="2800" spc="-4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CAT</a:t>
                      </a:r>
                      <a:r>
                        <a:rPr lang="en-US" sz="2800" spc="-4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B)-</a:t>
                      </a:r>
                      <a:r>
                        <a:rPr sz="2800" spc="-2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202</a:t>
                      </a:r>
                      <a:r>
                        <a:rPr lang="en-US" sz="2800" spc="-2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(Including 01</a:t>
                      </a:r>
                      <a:r>
                        <a:rPr sz="2800" spc="-35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Foreign 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participant)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22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SR-II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'Q' 2024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22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SR-III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'Q' 2024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59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GB" sz="28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Paper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Chart Refresher Course 2024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4"/>
          <p:cNvSpPr txBox="1"/>
          <p:nvPr/>
        </p:nvSpPr>
        <p:spPr>
          <a:xfrm>
            <a:off x="419273" y="955277"/>
            <a:ext cx="25625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tabLst>
                <a:tab pos="241300" algn="l"/>
              </a:tabLst>
            </a:pPr>
            <a:r>
              <a:rPr sz="2800" b="1" u="sng" spc="-10" dirty="0">
                <a:latin typeface="Times New Roman" pitchFamily="18" charset="0"/>
                <a:cs typeface="Times New Roman" pitchFamily="18" charset="0"/>
              </a:rPr>
              <a:t>Contribution</a:t>
            </a:r>
            <a:endParaRPr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0F68D7-E054-419E-ACA1-3B8C5D09A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6819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CAPACITY BUILDING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401167" y="1125095"/>
            <a:ext cx="11431442" cy="446789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tabLst>
                <a:tab pos="240029" algn="l"/>
              </a:tabLst>
            </a:pPr>
            <a:r>
              <a:rPr sz="2800" b="1" u="sng" dirty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sz="2800" b="1" u="sng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800" b="1" u="sng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u="sng" spc="-10" dirty="0" smtClean="0">
                <a:latin typeface="Times New Roman" pitchFamily="18" charset="0"/>
                <a:cs typeface="Times New Roman" pitchFamily="18" charset="0"/>
              </a:rPr>
              <a:t>Support</a:t>
            </a:r>
            <a:endParaRPr lang="en-US" sz="2800" b="1" u="sng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tabLst>
                <a:tab pos="240029" algn="l"/>
              </a:tabLst>
            </a:pP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03885" lvl="1" indent="-342900">
              <a:lnSpc>
                <a:spcPct val="100000"/>
              </a:lnSpc>
              <a:buFont typeface="Arial MT"/>
              <a:buChar char="•"/>
              <a:tabLst>
                <a:tab pos="603885" algn="l"/>
              </a:tabLst>
            </a:pPr>
            <a:r>
              <a:rPr sz="2800" dirty="0">
                <a:latin typeface="Times New Roman" pitchFamily="18" charset="0"/>
                <a:cs typeface="Times New Roman" pitchFamily="18" charset="0"/>
              </a:rPr>
              <a:t>Category</a:t>
            </a:r>
            <a:r>
              <a:rPr sz="28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8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Hydrography</a:t>
            </a:r>
            <a:endParaRPr lang="en-US" sz="2800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260985" lvl="1">
              <a:lnSpc>
                <a:spcPct val="100000"/>
              </a:lnSpc>
              <a:tabLst>
                <a:tab pos="603885" algn="l"/>
              </a:tabLst>
            </a:pPr>
            <a:r>
              <a:rPr sz="28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3885" lvl="1" indent="-342900">
              <a:lnSpc>
                <a:spcPct val="100000"/>
              </a:lnSpc>
              <a:buFont typeface="Arial MT"/>
              <a:buChar char="•"/>
              <a:tabLst>
                <a:tab pos="603885" algn="l"/>
              </a:tabLst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Category</a:t>
            </a:r>
            <a:r>
              <a:rPr sz="28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Hydrography</a:t>
            </a:r>
            <a:r>
              <a:rPr sz="28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 smtClean="0">
                <a:latin typeface="Times New Roman" pitchFamily="18" charset="0"/>
                <a:cs typeface="Times New Roman" pitchFamily="18" charset="0"/>
              </a:rPr>
              <a:t>Cartography</a:t>
            </a:r>
            <a:endParaRPr lang="en-US" sz="2800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603885" lvl="1" indent="-342900">
              <a:lnSpc>
                <a:spcPct val="100000"/>
              </a:lnSpc>
              <a:buFont typeface="Arial MT"/>
              <a:buChar char="•"/>
              <a:tabLst>
                <a:tab pos="603885" algn="l"/>
              </a:tabLst>
            </a:pP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603885" lvl="1" indent="-342900">
              <a:lnSpc>
                <a:spcPct val="100000"/>
              </a:lnSpc>
              <a:buFont typeface="Arial MT"/>
              <a:buChar char="•"/>
              <a:tabLst>
                <a:tab pos="603885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Conversion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sz="28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(S-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57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S-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101</a:t>
            </a:r>
            <a:r>
              <a:rPr sz="2800" spc="-2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-20" dirty="0" smtClean="0">
              <a:latin typeface="Times New Roman" pitchFamily="18" charset="0"/>
              <a:cs typeface="Times New Roman" pitchFamily="18" charset="0"/>
            </a:endParaRPr>
          </a:p>
          <a:p>
            <a:pPr marL="260985" lvl="1">
              <a:lnSpc>
                <a:spcPct val="100000"/>
              </a:lnSpc>
              <a:tabLst>
                <a:tab pos="603885" algn="l"/>
              </a:tabLst>
            </a:pPr>
            <a:endParaRPr lang="en-US" sz="2800" spc="-20" dirty="0" smtClean="0">
              <a:latin typeface="Times New Roman" pitchFamily="18" charset="0"/>
              <a:cs typeface="Times New Roman" pitchFamily="18" charset="0"/>
            </a:endParaRPr>
          </a:p>
          <a:p>
            <a:pPr marL="603885" lvl="1" indent="-342900">
              <a:lnSpc>
                <a:spcPct val="100000"/>
              </a:lnSpc>
              <a:buFont typeface="Arial MT"/>
              <a:buChar char="•"/>
              <a:tabLst>
                <a:tab pos="603885" algn="l"/>
              </a:tabLst>
            </a:pPr>
            <a:r>
              <a:rPr lang="en-US" sz="2800" spc="-20" dirty="0" smtClean="0">
                <a:latin typeface="Times New Roman" pitchFamily="18" charset="0"/>
                <a:cs typeface="Times New Roman" pitchFamily="18" charset="0"/>
              </a:rPr>
              <a:t>Establishment of MSDI (Marine Spatial Data Infrastructure)</a:t>
            </a:r>
          </a:p>
          <a:p>
            <a:pPr marL="603885" lvl="1" indent="-342900">
              <a:lnSpc>
                <a:spcPct val="100000"/>
              </a:lnSpc>
              <a:tabLst>
                <a:tab pos="60388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39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http://schemas.microsoft.com/sharepoint/v3" xsi:nil="true"/>
    <TaxCatchAllLabel xmlns="4e7e82ff-130c-471f-a9b5-f315683a1046"/>
    <kb4ef000c8eb493f8d4aaf2178e05487 xmlns="4e7e82ff-130c-471f-a9b5-f315683a1046">
      <Terms xmlns="http://schemas.microsoft.com/office/infopath/2007/PartnerControls"/>
    </kb4ef000c8eb493f8d4aaf2178e05487>
    <PII xmlns="http://schemas.microsoft.com/sharepoint/v3">false</PII>
    <National_x0020_Hydrographer_x0020_IHO_x0020_CL_x0020_No. xmlns="http://schemas.microsoft.com/sharepoint/v3" xsi:nil="true"/>
    <c5c87486329e4be39bab181b036c310a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77777b58-be7e-4cc7-a0da-30387eb98d66</TermId>
        </TermInfo>
      </Terms>
    </c5c87486329e4be39bab181b036c310a>
    <d0411bf1067d45cd8f19cfb38ec84467 xmlns="4e7e82ff-130c-471f-a9b5-f315683a104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IHO</TermName>
          <TermId xmlns="http://schemas.microsoft.com/office/infopath/2007/PartnerControls">271ee81f-1326-4ebe-8da4-55310f124c04</TermId>
        </TermInfo>
      </Terms>
    </d0411bf1067d45cd8f19cfb38ec84467>
    <m49136c7a9a84fa3b109976f6b03c931 xmlns="4e7e82ff-130c-471f-a9b5-f315683a1046">
      <Terms xmlns="http://schemas.microsoft.com/office/infopath/2007/PartnerControls"/>
    </m49136c7a9a84fa3b109976f6b03c931>
    <TaxCatchAll xmlns="4e7e82ff-130c-471f-a9b5-f315683a1046">
      <Value>1</Value>
      <Value>9</Value>
    </TaxCatchAll>
    <pd75e69d3404407397a7eb0d5479894d xmlns="4e7e82ff-130c-471f-a9b5-f315683a1046">
      <Terms xmlns="http://schemas.microsoft.com/office/infopath/2007/PartnerControls"/>
    </pd75e69d3404407397a7eb0d5479894d>
    <ed3e8be2d07446728d3dbbf5c7aa8ac2 xmlns="4e7e82ff-130c-471f-a9b5-f315683a1046">
      <Terms xmlns="http://schemas.microsoft.com/office/infopath/2007/PartnerControls"/>
    </ed3e8be2d07446728d3dbbf5c7aa8ac2>
    <_dlc_DocId xmlns="6bf2f2b7-851c-4175-bf0f-af04c4e94027">PX7Q2S6N7TTT-514953140-86289</_dlc_DocId>
    <_dlc_DocIdUrl xmlns="6bf2f2b7-851c-4175-bf0f-af04c4e94027">
      <Url>https://ukho.sharepoint.com/sites/DataAcquisition/IHO/_layouts/15/DocIdRedir.aspx?ID=PX7Q2S6N7TTT-514953140-86289</Url>
      <Description>PX7Q2S6N7TTT-514953140-86289</Description>
    </_dlc_DocIdUrl>
    <Meeting xmlns="82613836-27ac-49c9-9cc8-4feab98ff9e5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ational Hydrographer IHO Document" ma:contentTypeID="0x010100AF82AC212BE65442A8724FE7C83737C70A0D007BC0E63CBEC98C439AFFAFDA6CEB4928" ma:contentTypeVersion="909" ma:contentTypeDescription="" ma:contentTypeScope="" ma:versionID="f36007b2600b95411fe7a609bf84b55e">
  <xsd:schema xmlns:xsd="http://www.w3.org/2001/XMLSchema" xmlns:xs="http://www.w3.org/2001/XMLSchema" xmlns:p="http://schemas.microsoft.com/office/2006/metadata/properties" xmlns:ns1="http://schemas.microsoft.com/sharepoint/v3" xmlns:ns2="4e7e82ff-130c-471f-a9b5-f315683a1046" xmlns:ns3="82613836-27ac-49c9-9cc8-4feab98ff9e5" xmlns:ns4="6d372bfe-c7ca-42cb-8535-f0f7f282e551" xmlns:ns5="6bf2f2b7-851c-4175-bf0f-af04c4e94027" targetNamespace="http://schemas.microsoft.com/office/2006/metadata/properties" ma:root="true" ma:fieldsID="8530c82e959a8bb7f09a68454a078f45" ns1:_="" ns2:_="" ns3:_="" ns4:_="" ns5:_="">
    <xsd:import namespace="http://schemas.microsoft.com/sharepoint/v3"/>
    <xsd:import namespace="4e7e82ff-130c-471f-a9b5-f315683a1046"/>
    <xsd:import namespace="82613836-27ac-49c9-9cc8-4feab98ff9e5"/>
    <xsd:import namespace="6d372bfe-c7ca-42cb-8535-f0f7f282e551"/>
    <xsd:import namespace="6bf2f2b7-851c-4175-bf0f-af04c4e94027"/>
    <xsd:element name="properties">
      <xsd:complexType>
        <xsd:sequence>
          <xsd:element name="documentManagement">
            <xsd:complexType>
              <xsd:all>
                <xsd:element ref="ns2:c5c87486329e4be39bab181b036c310a" minOccurs="0"/>
                <xsd:element ref="ns2:TaxCatchAll" minOccurs="0"/>
                <xsd:element ref="ns2:TaxCatchAllLabel" minOccurs="0"/>
                <xsd:element ref="ns2:d0411bf1067d45cd8f19cfb38ec84467" minOccurs="0"/>
                <xsd:element ref="ns2:ed3e8be2d07446728d3dbbf5c7aa8ac2" minOccurs="0"/>
                <xsd:element ref="ns1:National_x0020_Hydrographer_x0020_IHO_x0020_CL_x0020_No." minOccurs="0"/>
                <xsd:element ref="ns1:PII" minOccurs="0"/>
                <xsd:element ref="ns2:m49136c7a9a84fa3b109976f6b03c931" minOccurs="0"/>
                <xsd:element ref="ns2:pd75e69d3404407397a7eb0d5479894d" minOccurs="0"/>
                <xsd:element ref="ns1:Year" minOccurs="0"/>
                <xsd:element ref="ns2:kb4ef000c8eb493f8d4aaf2178e05487" minOccurs="0"/>
                <xsd:element ref="ns3:Meeting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5:_dlc_DocId" minOccurs="0"/>
                <xsd:element ref="ns5:_dlc_DocIdUrl" minOccurs="0"/>
                <xsd:element ref="ns5:_dlc_DocIdPersistId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ational_x0020_Hydrographer_x0020_IHO_x0020_CL_x0020_No." ma:index="16" nillable="true" ma:displayName="National Hydrographer IHO CL No." ma:internalName="National_x0020_Hydrographer_x0020_IHO_x0020_CL_x0020_No_x002e_" ma:readOnly="false">
      <xsd:simpleType>
        <xsd:restriction base="dms:Text">
          <xsd:maxLength value="255"/>
        </xsd:restriction>
      </xsd:simpleType>
    </xsd:element>
    <xsd:element name="PII" ma:index="17" nillable="true" ma:displayName="PII" ma:default="0" ma:description="Does this document contain Personally Identifiable Information?" ma:internalName="PII" ma:readOnly="false">
      <xsd:simpleType>
        <xsd:restriction base="dms:Boolean"/>
      </xsd:simpleType>
    </xsd:element>
    <xsd:element name="Year" ma:index="22" nillable="true" ma:displayName="Year" ma:indexed="true" ma:internalName="Year" ma:readOnly="false">
      <xsd:simpleType>
        <xsd:restriction base="dms:Text">
          <xsd:maxLength value="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e82ff-130c-471f-a9b5-f315683a1046" elementFormDefault="qualified">
    <xsd:import namespace="http://schemas.microsoft.com/office/2006/documentManagement/types"/>
    <xsd:import namespace="http://schemas.microsoft.com/office/infopath/2007/PartnerControls"/>
    <xsd:element name="c5c87486329e4be39bab181b036c310a" ma:index="8" nillable="true" ma:taxonomy="true" ma:internalName="c5c87486329e4be39bab181b036c310a" ma:taxonomyFieldName="UKHO_SecurityClassification" ma:displayName="Security Classification" ma:readOnly="false" ma:default="1;#OFFICIAL|77777b58-be7e-4cc7-a0da-30387eb98d66" ma:fieldId="{c5c87486-329e-4be3-9bab-181b036c310a}" ma:sspId="2d88c65c-3d18-4304-bf56-a445aaa65aff" ma:termSetId="c2a44200-7cd3-4e9d-979f-77b69cbbd6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42570a1-7e33-49b8-96b0-21ce31c5b5ac}" ma:internalName="TaxCatchAll" ma:readOnly="false" ma:showField="CatchAllData" ma:web="6bf2f2b7-851c-4175-bf0f-af04c4e940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42570a1-7e33-49b8-96b0-21ce31c5b5ac}" ma:internalName="TaxCatchAllLabel" ma:readOnly="false" ma:showField="CatchAllDataLabel" ma:web="6bf2f2b7-851c-4175-bf0f-af04c4e940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0411bf1067d45cd8f19cfb38ec84467" ma:index="12" nillable="true" ma:taxonomy="true" ma:internalName="d0411bf1067d45cd8f19cfb38ec84467" ma:taxonomyFieldName="UKHO_OrganisationStructure" ma:displayName="Organisation Structure" ma:readOnly="false" ma:default="" ma:fieldId="{d0411bf1-067d-45cd-8f19-cfb38ec84467}" ma:taxonomyMulti="true" ma:sspId="2d88c65c-3d18-4304-bf56-a445aaa65aff" ma:termSetId="14b94231-5548-460f-8567-7585b48b6db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e8be2d07446728d3dbbf5c7aa8ac2" ma:index="14" nillable="true" ma:taxonomy="true" ma:internalName="ed3e8be2d07446728d3dbbf5c7aa8ac2" ma:taxonomyFieldName="National_x0020_Hydrographer_x0020_IHO_x0020_Document_x0020_Type" ma:displayName="National Hydrographer IHO Document Type" ma:readOnly="false" ma:fieldId="{ed3e8be2-d074-4672-8d3d-bbf5c7aa8ac2}" ma:taxonomyMulti="true" ma:sspId="2d88c65c-3d18-4304-bf56-a445aaa65aff" ma:termSetId="0994d431-c3de-4816-b7d2-91bc118660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49136c7a9a84fa3b109976f6b03c931" ma:index="18" nillable="true" ma:taxonomy="true" ma:internalName="m49136c7a9a84fa3b109976f6b03c931" ma:taxonomyFieldName="Country" ma:displayName="Country" ma:readOnly="false" ma:fieldId="{649136c7-a9a8-4fa3-b109-976f6b03c931}" ma:sspId="2d88c65c-3d18-4304-bf56-a445aaa65aff" ma:termSetId="feb40e58-155f-412a-b4ef-afbe204dec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d75e69d3404407397a7eb0d5479894d" ma:index="20" nillable="true" ma:taxonomy="true" ma:internalName="pd75e69d3404407397a7eb0d5479894d" ma:taxonomyFieldName="Committees_x0020_and_x0020_WG" ma:displayName="Committees and WG" ma:indexed="true" ma:readOnly="false" ma:fieldId="{9d75e69d-3404-4073-97a7-eb0d5479894d}" ma:sspId="2d88c65c-3d18-4304-bf56-a445aaa65aff" ma:termSetId="a25979c6-736c-42cb-806f-37eacf539c14" ma:anchorId="f1ca98fb-3b32-445a-9da7-04da63a0b02e" ma:open="false" ma:isKeyword="false">
      <xsd:complexType>
        <xsd:sequence>
          <xsd:element ref="pc:Terms" minOccurs="0" maxOccurs="1"/>
        </xsd:sequence>
      </xsd:complexType>
    </xsd:element>
    <xsd:element name="kb4ef000c8eb493f8d4aaf2178e05487" ma:index="23" nillable="true" ma:taxonomy="true" ma:internalName="kb4ef000c8eb493f8d4aaf2178e05487" ma:taxonomyFieldName="IP_x0020_HIP_x0020_Area" ma:displayName="IP HIP Region" ma:readOnly="false" ma:fieldId="{4b4ef000-c8eb-493f-8d4a-af2178e05487}" ma:sspId="2d88c65c-3d18-4304-bf56-a445aaa65aff" ma:termSetId="a25979c6-736c-42cb-806f-37eacf539c14" ma:anchorId="e130e950-2437-42ab-b67e-834030cfdea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13836-27ac-49c9-9cc8-4feab98ff9e5" elementFormDefault="qualified">
    <xsd:import namespace="http://schemas.microsoft.com/office/2006/documentManagement/types"/>
    <xsd:import namespace="http://schemas.microsoft.com/office/infopath/2007/PartnerControls"/>
    <xsd:element name="Meeting" ma:index="25" nillable="true" ma:displayName="Meeting" ma:indexed="true" ma:internalName="Meeting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72bfe-c7ca-42cb-8535-f0f7f282e5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f2b7-851c-4175-bf0f-af04c4e94027" elementFormDefault="qualified">
    <xsd:import namespace="http://schemas.microsoft.com/office/2006/documentManagement/types"/>
    <xsd:import namespace="http://schemas.microsoft.com/office/infopath/2007/PartnerControls"/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D4D2E4-DE7B-43E4-942F-6646EA535F7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7C8BD3-B600-4EDB-83D0-0B1E46C49D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986E88-C934-4FFD-9D8D-FAC0E63A46E5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6d372bfe-c7ca-42cb-8535-f0f7f282e551"/>
    <ds:schemaRef ds:uri="http://schemas.microsoft.com/office/infopath/2007/PartnerControls"/>
    <ds:schemaRef ds:uri="http://purl.org/dc/elements/1.1/"/>
    <ds:schemaRef ds:uri="4e7e82ff-130c-471f-a9b5-f315683a1046"/>
    <ds:schemaRef ds:uri="82613836-27ac-49c9-9cc8-4feab98ff9e5"/>
    <ds:schemaRef ds:uri="http://schemas.openxmlformats.org/package/2006/metadata/core-properties"/>
    <ds:schemaRef ds:uri="6bf2f2b7-851c-4175-bf0f-af04c4e94027"/>
    <ds:schemaRef ds:uri="http://schemas.microsoft.com/sharepoint/v3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904D2E0-DFE3-41CB-B79C-B38084797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7e82ff-130c-471f-a9b5-f315683a1046"/>
    <ds:schemaRef ds:uri="82613836-27ac-49c9-9cc8-4feab98ff9e5"/>
    <ds:schemaRef ds:uri="6d372bfe-c7ca-42cb-8535-f0f7f282e551"/>
    <ds:schemaRef ds:uri="6bf2f2b7-851c-4175-bf0f-af04c4e940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1422</TotalTime>
  <Words>655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MT</vt:lpstr>
      <vt:lpstr>Calibri</vt:lpstr>
      <vt:lpstr>Calibri Light</vt:lpstr>
      <vt:lpstr>Times New Roman</vt:lpstr>
      <vt:lpstr>IHO_Presentations_template-Blank</vt:lpstr>
      <vt:lpstr>24th Meeting of the  North Indian Ocean Hydrographic Commission  National Report by</vt:lpstr>
      <vt:lpstr>MAIN ACHIEVEMENTS DURING THE YEAR</vt:lpstr>
      <vt:lpstr>MAIN ACHIEVEMENTS DURING THE YEAR</vt:lpstr>
      <vt:lpstr>MAIN CHALLENGES AND/OR OBSTRUCTIONS</vt:lpstr>
      <vt:lpstr>PROGRESS ON SURVEYS, CHARTING AND MSI</vt:lpstr>
      <vt:lpstr>PROGRESS ON SURVEYS, CHARTING AND MSI</vt:lpstr>
      <vt:lpstr>PROGRESS ON SURVEYS, CHARTING AND MSI</vt:lpstr>
      <vt:lpstr>CAPACITY BUILDING</vt:lpstr>
      <vt:lpstr>CAPACITY BUILDING</vt:lpstr>
      <vt:lpstr>OCEANOGRAPHIC ACTIVITIES</vt:lpstr>
      <vt:lpstr>OCEANOGRAPHIC ACTIVITIES</vt:lpstr>
      <vt:lpstr>OTHER ACTIVITIES</vt:lpstr>
      <vt:lpstr>OTHER ACTIVITIES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RHC Generic National Report Presentation Template</dc:title>
  <dc:creator>Owner</dc:creator>
  <cp:lastModifiedBy>SectSchool-PC1</cp:lastModifiedBy>
  <cp:revision>200</cp:revision>
  <cp:lastPrinted>2025-01-29T03:01:41Z</cp:lastPrinted>
  <dcterms:created xsi:type="dcterms:W3CDTF">2017-10-26T13:07:26Z</dcterms:created>
  <dcterms:modified xsi:type="dcterms:W3CDTF">2025-02-05T07:25:52Z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0x010100AF82AC212BE65442A8724FE7C83737C70A0D007BC0E63CBEC98C439AFFAFDA6CEB4928</vt:lpwstr>
  </property>
  <property fmtid="{D5CDD505-2E9C-101B-9397-08002B2CF9AE}" pid="3" name="_dlc_DocIdItemGuid">
    <vt:lpwstr>ffdfbd07-ed76-47d9-8d5b-a2079a706e7b</vt:lpwstr>
  </property>
  <property fmtid="{D5CDD505-2E9C-101B-9397-08002B2CF9AE}" pid="4" name="e67d8e2fe5874f33b9c970a84d227915">
    <vt:lpwstr/>
  </property>
  <property fmtid="{D5CDD505-2E9C-101B-9397-08002B2CF9AE}" pid="5" name="Committees and WG">
    <vt:lpwstr/>
  </property>
  <property fmtid="{D5CDD505-2E9C-101B-9397-08002B2CF9AE}" pid="6" name="UKHO_SecurityClassification">
    <vt:lpwstr>1;#OFFICIAL|77777b58-be7e-4cc7-a0da-30387eb98d66</vt:lpwstr>
  </property>
  <property fmtid="{D5CDD505-2E9C-101B-9397-08002B2CF9AE}" pid="7" name="Country">
    <vt:lpwstr/>
  </property>
  <property fmtid="{D5CDD505-2E9C-101B-9397-08002B2CF9AE}" pid="8" name="UKHO_OrganisationStructure">
    <vt:lpwstr>9;#IHO|271ee81f-1326-4ebe-8da4-55310f124c04</vt:lpwstr>
  </property>
  <property fmtid="{D5CDD505-2E9C-101B-9397-08002B2CF9AE}" pid="9" name="IP HIP Area">
    <vt:lpwstr/>
  </property>
  <property fmtid="{D5CDD505-2E9C-101B-9397-08002B2CF9AE}" pid="10" name="National Hydrographer IHO Document Type">
    <vt:lpwstr/>
  </property>
  <property fmtid="{D5CDD505-2E9C-101B-9397-08002B2CF9AE}" pid="11" name="ProductsAndServices">
    <vt:lpwstr/>
  </property>
  <property fmtid="{D5CDD505-2E9C-101B-9397-08002B2CF9AE}" pid="12" name="Record">
    <vt:lpwstr/>
  </property>
  <property fmtid="{D5CDD505-2E9C-101B-9397-08002B2CF9AE}" pid="13" name="OriginalPath">
    <vt:lpwstr/>
  </property>
  <property fmtid="{D5CDD505-2E9C-101B-9397-08002B2CF9AE}" pid="14" name="Retention Action">
    <vt:lpwstr/>
  </property>
</Properties>
</file>