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21"/>
  </p:notesMasterIdLst>
  <p:handoutMasterIdLst>
    <p:handoutMasterId r:id="rId22"/>
  </p:handoutMasterIdLst>
  <p:sldIdLst>
    <p:sldId id="256" r:id="rId3"/>
    <p:sldId id="260" r:id="rId4"/>
    <p:sldId id="262" r:id="rId5"/>
    <p:sldId id="330" r:id="rId6"/>
    <p:sldId id="355" r:id="rId7"/>
    <p:sldId id="356" r:id="rId8"/>
    <p:sldId id="349" r:id="rId9"/>
    <p:sldId id="350" r:id="rId10"/>
    <p:sldId id="338" r:id="rId11"/>
    <p:sldId id="335" r:id="rId12"/>
    <p:sldId id="357" r:id="rId13"/>
    <p:sldId id="358" r:id="rId14"/>
    <p:sldId id="354" r:id="rId15"/>
    <p:sldId id="339" r:id="rId16"/>
    <p:sldId id="359" r:id="rId17"/>
    <p:sldId id="360" r:id="rId18"/>
    <p:sldId id="341" r:id="rId19"/>
    <p:sldId id="32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56C"/>
    <a:srgbClr val="C2C5CA"/>
    <a:srgbClr val="002E36"/>
    <a:srgbClr val="74B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72"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533C5-43CB-4D6C-BD04-FE8FE2D57F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75F480C-BEAE-415A-8EE2-5A96273BE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CEA4E3-8FCD-4279-ADF8-7A44D6FC833F}" type="datetimeFigureOut">
              <a:rPr lang="en-GB" smtClean="0"/>
              <a:t>19/01/2025</a:t>
            </a:fld>
            <a:endParaRPr lang="en-GB"/>
          </a:p>
        </p:txBody>
      </p:sp>
      <p:sp>
        <p:nvSpPr>
          <p:cNvPr id="4" name="Footer Placeholder 3">
            <a:extLst>
              <a:ext uri="{FF2B5EF4-FFF2-40B4-BE49-F238E27FC236}">
                <a16:creationId xmlns:a16="http://schemas.microsoft.com/office/drawing/2014/main" id="{6FCE7EC0-1A5F-4764-81D7-AAC8590BE7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5F54313-4AE1-47B0-A407-FB16E9ABCA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A120-856D-410A-9872-E6E03AF23C2E}" type="slidenum">
              <a:rPr lang="en-GB" smtClean="0"/>
              <a:t>‹#›</a:t>
            </a:fld>
            <a:endParaRPr lang="en-GB"/>
          </a:p>
        </p:txBody>
      </p:sp>
    </p:spTree>
    <p:extLst>
      <p:ext uri="{BB962C8B-B14F-4D97-AF65-F5344CB8AC3E}">
        <p14:creationId xmlns:p14="http://schemas.microsoft.com/office/powerpoint/2010/main" val="418656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1143000" y="685800"/>
            <a:ext cx="4572000" cy="3429000"/>
          </a:xfrm>
          <a:prstGeom prst="rect">
            <a:avLst/>
          </a:prstGeom>
        </p:spPr>
        <p:txBody>
          <a:bodyPr/>
          <a:lstStyle/>
          <a:p>
            <a:endParaRPr/>
          </a:p>
        </p:txBody>
      </p:sp>
      <p:sp>
        <p:nvSpPr>
          <p:cNvPr id="190" name="Shape 1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dt="0"/>
  <p:notesStyle>
    <a:lvl1pPr latinLnBrk="0">
      <a:defRPr sz="1200">
        <a:latin typeface="+mn-lt"/>
        <a:ea typeface="+mn-ea"/>
        <a:cs typeface="+mn-cs"/>
        <a:sym typeface="Readex Pro Deca"/>
      </a:defRPr>
    </a:lvl1pPr>
    <a:lvl2pPr indent="228600" latinLnBrk="0">
      <a:defRPr sz="1200">
        <a:latin typeface="+mn-lt"/>
        <a:ea typeface="+mn-ea"/>
        <a:cs typeface="+mn-cs"/>
        <a:sym typeface="Readex Pro Deca"/>
      </a:defRPr>
    </a:lvl2pPr>
    <a:lvl3pPr indent="457200" latinLnBrk="0">
      <a:defRPr sz="1200">
        <a:latin typeface="+mn-lt"/>
        <a:ea typeface="+mn-ea"/>
        <a:cs typeface="+mn-cs"/>
        <a:sym typeface="Readex Pro Deca"/>
      </a:defRPr>
    </a:lvl3pPr>
    <a:lvl4pPr indent="685800" latinLnBrk="0">
      <a:defRPr sz="1200">
        <a:latin typeface="+mn-lt"/>
        <a:ea typeface="+mn-ea"/>
        <a:cs typeface="+mn-cs"/>
        <a:sym typeface="Readex Pro Deca"/>
      </a:defRPr>
    </a:lvl4pPr>
    <a:lvl5pPr indent="914400" latinLnBrk="0">
      <a:defRPr sz="1200">
        <a:latin typeface="+mn-lt"/>
        <a:ea typeface="+mn-ea"/>
        <a:cs typeface="+mn-cs"/>
        <a:sym typeface="Readex Pro Deca"/>
      </a:defRPr>
    </a:lvl5pPr>
    <a:lvl6pPr indent="1143000" latinLnBrk="0">
      <a:defRPr sz="1200">
        <a:latin typeface="+mn-lt"/>
        <a:ea typeface="+mn-ea"/>
        <a:cs typeface="+mn-cs"/>
        <a:sym typeface="Readex Pro Deca"/>
      </a:defRPr>
    </a:lvl6pPr>
    <a:lvl7pPr indent="1371600" latinLnBrk="0">
      <a:defRPr sz="1200">
        <a:latin typeface="+mn-lt"/>
        <a:ea typeface="+mn-ea"/>
        <a:cs typeface="+mn-cs"/>
        <a:sym typeface="Readex Pro Deca"/>
      </a:defRPr>
    </a:lvl7pPr>
    <a:lvl8pPr indent="1600200" latinLnBrk="0">
      <a:defRPr sz="1200">
        <a:latin typeface="+mn-lt"/>
        <a:ea typeface="+mn-ea"/>
        <a:cs typeface="+mn-cs"/>
        <a:sym typeface="Readex Pro Deca"/>
      </a:defRPr>
    </a:lvl8pPr>
    <a:lvl9pPr indent="1828800" latinLnBrk="0">
      <a:defRPr sz="1200">
        <a:latin typeface="+mn-lt"/>
        <a:ea typeface="+mn-ea"/>
        <a:cs typeface="+mn-cs"/>
        <a:sym typeface="Readex Pro De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6659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508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932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061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3273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744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7428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841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688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4454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1976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307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9589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1928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1619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7187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8874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Body Level One…"/>
          <p:cNvSpPr txBox="1">
            <a:spLocks noGrp="1"/>
          </p:cNvSpPr>
          <p:nvPr>
            <p:ph type="body" sz="quarter" idx="1" hasCustomPrompt="1"/>
          </p:nvPr>
        </p:nvSpPr>
        <p:spPr>
          <a:xfrm>
            <a:off x="6842676" y="5954250"/>
            <a:ext cx="4803611" cy="358778"/>
          </a:xfrm>
          <a:prstGeom prst="rect">
            <a:avLst/>
          </a:prstGeom>
        </p:spPr>
        <p:txBody>
          <a:bodyPr lIns="45718" tIns="45718" rIns="45718" bIns="45718"/>
          <a:lstStyle>
            <a:lvl1pPr>
              <a:defRPr sz="1800">
                <a:solidFill>
                  <a:srgbClr val="FFFFFF"/>
                </a:solidFill>
              </a:defRPr>
            </a:lvl1pPr>
            <a:lvl2pPr marL="628650" indent="-171450">
              <a:defRPr sz="1800">
                <a:solidFill>
                  <a:srgbClr val="FFFFFF"/>
                </a:solidFill>
              </a:defRPr>
            </a:lvl2pPr>
            <a:lvl3pPr marL="1120138" indent="-205738">
              <a:defRPr sz="1800">
                <a:solidFill>
                  <a:srgbClr val="FFFFFF"/>
                </a:solidFill>
              </a:defRPr>
            </a:lvl3pPr>
            <a:lvl4pPr marL="1600200" indent="-228600">
              <a:defRPr sz="1800">
                <a:solidFill>
                  <a:srgbClr val="FFFFFF"/>
                </a:solidFill>
              </a:defRPr>
            </a:lvl4pPr>
            <a:lvl5pPr marL="2057400" indent="-228600">
              <a:defRPr sz="1800">
                <a:solidFill>
                  <a:srgbClr val="FFFFFF"/>
                </a:solidFill>
              </a:defRPr>
            </a:lvl5pPr>
          </a:lstStyle>
          <a:p>
            <a:r>
              <a:t>2-3-2019</a:t>
            </a:r>
          </a:p>
          <a:p>
            <a:pPr lvl="1"/>
            <a:endParaRPr/>
          </a:p>
          <a:p>
            <a:pPr lvl="2"/>
            <a:endParaRPr/>
          </a:p>
          <a:p>
            <a:pPr lvl="3"/>
            <a:endParaRPr/>
          </a:p>
          <a:p>
            <a:pPr lvl="4"/>
            <a:endParaRPr/>
          </a:p>
        </p:txBody>
      </p:sp>
      <p:sp>
        <p:nvSpPr>
          <p:cNvPr id="13" name="عنوان"/>
          <p:cNvSpPr txBox="1">
            <a:spLocks noGrp="1"/>
          </p:cNvSpPr>
          <p:nvPr>
            <p:ph type="title" hasCustomPrompt="1"/>
          </p:nvPr>
        </p:nvSpPr>
        <p:spPr>
          <a:xfrm>
            <a:off x="6842676" y="4022726"/>
            <a:ext cx="4803611" cy="643687"/>
          </a:xfrm>
          <a:prstGeom prst="rect">
            <a:avLst/>
          </a:prstGeom>
        </p:spPr>
        <p:txBody>
          <a:bodyPr anchor="b"/>
          <a:lstStyle>
            <a:lvl1pPr algn="r">
              <a:defRPr sz="3600">
                <a:solidFill>
                  <a:srgbClr val="FFFFFF"/>
                </a:solidFill>
              </a:defRPr>
            </a:lvl1pPr>
          </a:lstStyle>
          <a:p>
            <a:r>
              <a:t>عنوان</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Main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عنوان"/>
          <p:cNvSpPr txBox="1">
            <a:spLocks noGrp="1"/>
          </p:cNvSpPr>
          <p:nvPr>
            <p:ph type="title" hasCustomPrompt="1"/>
          </p:nvPr>
        </p:nvSpPr>
        <p:spPr>
          <a:xfrm>
            <a:off x="6842676" y="5080560"/>
            <a:ext cx="4803611" cy="643687"/>
          </a:xfrm>
          <a:prstGeom prst="rect">
            <a:avLst/>
          </a:prstGeom>
        </p:spPr>
        <p:txBody>
          <a:bodyPr anchor="b"/>
          <a:lstStyle>
            <a:lvl1pPr algn="r">
              <a:defRPr sz="3600">
                <a:solidFill>
                  <a:srgbClr val="FFFFFF"/>
                </a:solidFill>
              </a:defRPr>
            </a:lvl1pPr>
          </a:lstStyle>
          <a:p>
            <a:r>
              <a:t>عنوان</a:t>
            </a:r>
          </a:p>
        </p:txBody>
      </p:sp>
      <p:sp>
        <p:nvSpPr>
          <p:cNvPr id="22" name="Body Level One…"/>
          <p:cNvSpPr txBox="1">
            <a:spLocks noGrp="1"/>
          </p:cNvSpPr>
          <p:nvPr>
            <p:ph type="body" sz="quarter" idx="1" hasCustomPrompt="1"/>
          </p:nvPr>
        </p:nvSpPr>
        <p:spPr>
          <a:xfrm>
            <a:off x="6842676" y="5724245"/>
            <a:ext cx="4803611" cy="512765"/>
          </a:xfrm>
          <a:prstGeom prst="rect">
            <a:avLst/>
          </a:prstGeom>
        </p:spPr>
        <p:txBody>
          <a:bodyPr lIns="45718" tIns="45718" rIns="45718" bIns="45718"/>
          <a:lstStyle>
            <a:lvl1pPr>
              <a:defRPr sz="2400">
                <a:solidFill>
                  <a:srgbClr val="FFFFFF"/>
                </a:solidFill>
              </a:defRPr>
            </a:lvl1pPr>
            <a:lvl2pPr marL="0" indent="0">
              <a:buSzTx/>
              <a:buNone/>
              <a:defRPr sz="2400">
                <a:solidFill>
                  <a:srgbClr val="FFFFFF"/>
                </a:solidFill>
              </a:defRPr>
            </a:lvl2pPr>
            <a:lvl3pPr marL="0" indent="0">
              <a:buSzTx/>
              <a:buNone/>
              <a:defRPr sz="2400">
                <a:solidFill>
                  <a:srgbClr val="FFFFFF"/>
                </a:solidFill>
              </a:defRPr>
            </a:lvl3pPr>
            <a:lvl4pPr marL="0" indent="0">
              <a:buSzTx/>
              <a:buNone/>
              <a:defRPr sz="2400">
                <a:solidFill>
                  <a:srgbClr val="FFFFFF"/>
                </a:solidFill>
              </a:defRPr>
            </a:lvl4pPr>
            <a:lvl5pPr marL="0" indent="0">
              <a:buSzTx/>
              <a:buNone/>
              <a:defRPr sz="2400">
                <a:solidFill>
                  <a:srgbClr val="FFFFFF"/>
                </a:solidFill>
              </a:defRPr>
            </a:lvl5pPr>
          </a:lstStyle>
          <a:p>
            <a:r>
              <a:t>عنوان فرعي</a:t>
            </a:r>
          </a:p>
          <a:p>
            <a:pPr lvl="1"/>
            <a:endParaRPr/>
          </a:p>
          <a:p>
            <a:pPr lvl="2"/>
            <a:endParaRPr/>
          </a:p>
          <a:p>
            <a:pPr lvl="3"/>
            <a:endParaRPr/>
          </a:p>
          <a:p>
            <a:pPr lvl="4"/>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Main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عنوان"/>
          <p:cNvSpPr txBox="1">
            <a:spLocks noGrp="1"/>
          </p:cNvSpPr>
          <p:nvPr>
            <p:ph type="title" hasCustomPrompt="1"/>
          </p:nvPr>
        </p:nvSpPr>
        <p:spPr>
          <a:xfrm>
            <a:off x="6842676" y="5080560"/>
            <a:ext cx="4803611" cy="643687"/>
          </a:xfrm>
          <a:prstGeom prst="rect">
            <a:avLst/>
          </a:prstGeom>
        </p:spPr>
        <p:txBody>
          <a:bodyPr anchor="b"/>
          <a:lstStyle>
            <a:lvl1pPr algn="r">
              <a:defRPr sz="3600">
                <a:solidFill>
                  <a:srgbClr val="FFFFFF"/>
                </a:solidFill>
              </a:defRPr>
            </a:lvl1pPr>
          </a:lstStyle>
          <a:p>
            <a:r>
              <a:t>عنوان</a:t>
            </a:r>
          </a:p>
        </p:txBody>
      </p:sp>
      <p:sp>
        <p:nvSpPr>
          <p:cNvPr id="31" name="Body Level One…"/>
          <p:cNvSpPr txBox="1">
            <a:spLocks noGrp="1"/>
          </p:cNvSpPr>
          <p:nvPr>
            <p:ph type="body" sz="quarter" idx="1" hasCustomPrompt="1"/>
          </p:nvPr>
        </p:nvSpPr>
        <p:spPr>
          <a:xfrm>
            <a:off x="6842676" y="5724245"/>
            <a:ext cx="4803611" cy="512765"/>
          </a:xfrm>
          <a:prstGeom prst="rect">
            <a:avLst/>
          </a:prstGeom>
        </p:spPr>
        <p:txBody>
          <a:bodyPr lIns="45718" tIns="45718" rIns="45718" bIns="45718"/>
          <a:lstStyle>
            <a:lvl1pPr>
              <a:defRPr sz="2400">
                <a:solidFill>
                  <a:srgbClr val="FFFFFF"/>
                </a:solidFill>
              </a:defRPr>
            </a:lvl1pPr>
            <a:lvl2pPr marL="0" indent="0">
              <a:buSzTx/>
              <a:buNone/>
              <a:defRPr sz="2400">
                <a:solidFill>
                  <a:srgbClr val="FFFFFF"/>
                </a:solidFill>
              </a:defRPr>
            </a:lvl2pPr>
            <a:lvl3pPr marL="0" indent="0">
              <a:buSzTx/>
              <a:buNone/>
              <a:defRPr sz="2400">
                <a:solidFill>
                  <a:srgbClr val="FFFFFF"/>
                </a:solidFill>
              </a:defRPr>
            </a:lvl3pPr>
            <a:lvl4pPr marL="0" indent="0">
              <a:buSzTx/>
              <a:buNone/>
              <a:defRPr sz="2400">
                <a:solidFill>
                  <a:srgbClr val="FFFFFF"/>
                </a:solidFill>
              </a:defRPr>
            </a:lvl4pPr>
            <a:lvl5pPr marL="0" indent="0">
              <a:buSzTx/>
              <a:buNone/>
              <a:defRPr sz="2400">
                <a:solidFill>
                  <a:srgbClr val="FFFFFF"/>
                </a:solidFill>
              </a:defRPr>
            </a:lvl5pPr>
          </a:lstStyle>
          <a:p>
            <a:r>
              <a:t>عنوان فرعي</a:t>
            </a:r>
          </a:p>
          <a:p>
            <a:pPr lvl="1"/>
            <a:endParaRPr/>
          </a:p>
          <a:p>
            <a:pPr lvl="2"/>
            <a:endParaRPr/>
          </a:p>
          <a:p>
            <a:pPr lvl="3"/>
            <a:endParaRPr/>
          </a:p>
          <a:p>
            <a:pPr lvl="4"/>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68" name="Body Level One…"/>
          <p:cNvSpPr txBox="1">
            <a:spLocks noGrp="1"/>
          </p:cNvSpPr>
          <p:nvPr>
            <p:ph type="body" sz="half" idx="1"/>
          </p:nvPr>
        </p:nvSpPr>
        <p:spPr>
          <a:xfrm>
            <a:off x="546100" y="1598060"/>
            <a:ext cx="5181600" cy="4351338"/>
          </a:xfrm>
          <a:prstGeom prst="rect">
            <a:avLst/>
          </a:prstGeom>
        </p:spPr>
        <p:txBody>
          <a:bodyPr lIns="45718" tIns="45718" rIns="45718" bIns="45718"/>
          <a:lstStyle>
            <a:lvl1pPr marL="228600" indent="-228600" algn="l">
              <a:buSzPct val="100000"/>
              <a:buChar char="▪"/>
              <a:defRPr sz="1800">
                <a:solidFill>
                  <a:srgbClr val="74BD91"/>
                </a:solidFill>
              </a:defRPr>
            </a:lvl1pPr>
            <a:lvl2pPr marL="751113" indent="-293913" algn="l">
              <a:buChar char="▪"/>
              <a:defRPr sz="1800">
                <a:solidFill>
                  <a:srgbClr val="74BD91"/>
                </a:solidFill>
              </a:defRPr>
            </a:lvl2pPr>
            <a:lvl3pPr marL="1208314" indent="-293914" algn="l">
              <a:buChar char="▪"/>
              <a:defRPr sz="1800">
                <a:solidFill>
                  <a:srgbClr val="74BD91"/>
                </a:solidFill>
              </a:defRPr>
            </a:lvl3pPr>
            <a:lvl4pPr marL="1665514" indent="-293914" algn="l">
              <a:buChar char="▪"/>
              <a:defRPr sz="1800">
                <a:solidFill>
                  <a:srgbClr val="74BD91"/>
                </a:solidFill>
              </a:defRPr>
            </a:lvl4pPr>
            <a:lvl5pPr marL="2122714" indent="-293914" algn="l">
              <a:buChar char="▪"/>
              <a:defRPr sz="1800">
                <a:solidFill>
                  <a:srgbClr val="74BD91"/>
                </a:solidFill>
              </a:defRPr>
            </a:lvl5pPr>
          </a:lstStyle>
          <a:p>
            <a:r>
              <a:t>Body Level One</a:t>
            </a:r>
          </a:p>
          <a:p>
            <a:pPr lvl="1"/>
            <a:r>
              <a:t>Body Level Two</a:t>
            </a:r>
          </a:p>
          <a:p>
            <a:pPr lvl="2"/>
            <a:r>
              <a:t>Body Level Three</a:t>
            </a:r>
          </a:p>
          <a:p>
            <a:pPr lvl="3"/>
            <a:r>
              <a:t>Body Level Four</a:t>
            </a:r>
          </a:p>
          <a:p>
            <a:pPr lvl="4"/>
            <a:r>
              <a:t>Body Level Five</a:t>
            </a:r>
          </a:p>
        </p:txBody>
      </p:sp>
      <p:sp>
        <p:nvSpPr>
          <p:cNvPr id="69" name="Text Placeholder 3"/>
          <p:cNvSpPr>
            <a:spLocks noGrp="1"/>
          </p:cNvSpPr>
          <p:nvPr>
            <p:ph type="body" sz="quarter" idx="21" hasCustomPrompt="1"/>
          </p:nvPr>
        </p:nvSpPr>
        <p:spPr>
          <a:xfrm>
            <a:off x="534986" y="979486"/>
            <a:ext cx="11099803" cy="750891"/>
          </a:xfrm>
          <a:prstGeom prst="rect">
            <a:avLst/>
          </a:prstGeom>
        </p:spPr>
        <p:txBody>
          <a:bodyPr/>
          <a:lstStyle>
            <a:lvl1pPr>
              <a:defRPr sz="2400">
                <a:solidFill>
                  <a:srgbClr val="6D6E71"/>
                </a:solidFill>
              </a:defRPr>
            </a:lvl1pPr>
          </a:lstStyle>
          <a:p>
            <a:pPr rtl="0">
              <a:defRPr/>
            </a:pPr>
            <a:r>
              <a:t>عنوان فرعي</a:t>
            </a:r>
          </a:p>
        </p:txBody>
      </p:sp>
      <p:sp>
        <p:nvSpPr>
          <p:cNvPr id="70" name="Text Placeholder 2"/>
          <p:cNvSpPr>
            <a:spLocks noGrp="1"/>
          </p:cNvSpPr>
          <p:nvPr>
            <p:ph type="body" sz="quarter" idx="22" hasCustomPrompt="1"/>
          </p:nvPr>
        </p:nvSpPr>
        <p:spPr>
          <a:xfrm>
            <a:off x="534986" y="311277"/>
            <a:ext cx="11099803" cy="507430"/>
          </a:xfrm>
          <a:prstGeom prst="rect">
            <a:avLst/>
          </a:prstGeom>
        </p:spPr>
        <p:txBody>
          <a:bodyPr/>
          <a:lstStyle/>
          <a:p>
            <a:pPr rtl="0">
              <a:defRPr/>
            </a:pPr>
            <a:r>
              <a:t>عنوان</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Icon Library">
    <p:spTree>
      <p:nvGrpSpPr>
        <p:cNvPr id="1" name=""/>
        <p:cNvGrpSpPr/>
        <p:nvPr/>
      </p:nvGrpSpPr>
      <p:grpSpPr>
        <a:xfrm>
          <a:off x="0" y="0"/>
          <a:ext cx="0" cy="0"/>
          <a:chOff x="0" y="0"/>
          <a:chExt cx="0" cy="0"/>
        </a:xfrm>
      </p:grpSpPr>
      <p:sp>
        <p:nvSpPr>
          <p:cNvPr id="163" name="TextBox 1"/>
          <p:cNvSpPr txBox="1"/>
          <p:nvPr/>
        </p:nvSpPr>
        <p:spPr>
          <a:xfrm>
            <a:off x="4879192" y="269259"/>
            <a:ext cx="2607401" cy="523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52AFCA"/>
                </a:solidFill>
              </a:defRPr>
            </a:lvl1pPr>
          </a:lstStyle>
          <a:p>
            <a:r>
              <a:t>ICON LIBRARY</a:t>
            </a:r>
          </a:p>
        </p:txBody>
      </p:sp>
      <p:sp>
        <p:nvSpPr>
          <p:cNvPr id="164" name="Straight Connector 3"/>
          <p:cNvSpPr/>
          <p:nvPr/>
        </p:nvSpPr>
        <p:spPr>
          <a:xfrm>
            <a:off x="534985" y="897436"/>
            <a:ext cx="11099803" cy="1"/>
          </a:xfrm>
          <a:prstGeom prst="line">
            <a:avLst/>
          </a:prstGeom>
          <a:ln w="28575">
            <a:solidFill>
              <a:srgbClr val="6D6E71"/>
            </a:solidFill>
            <a:miter/>
          </a:ln>
        </p:spPr>
        <p:txBody>
          <a:bodyPr lIns="45718" tIns="45718" rIns="45718" bIns="45718"/>
          <a:lstStyle/>
          <a:p>
            <a:endParaRP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hank yo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Body Level One…"/>
          <p:cNvSpPr txBox="1">
            <a:spLocks noGrp="1"/>
          </p:cNvSpPr>
          <p:nvPr>
            <p:ph type="body" sz="quarter" idx="1" hasCustomPrompt="1"/>
          </p:nvPr>
        </p:nvSpPr>
        <p:spPr>
          <a:xfrm>
            <a:off x="2858223" y="5466910"/>
            <a:ext cx="5721587" cy="823915"/>
          </a:xfrm>
          <a:prstGeom prst="rect">
            <a:avLst/>
          </a:prstGeom>
        </p:spPr>
        <p:txBody>
          <a:bodyPr anchor="b"/>
          <a:lstStyle>
            <a:lvl1pPr>
              <a:defRPr sz="3500">
                <a:solidFill>
                  <a:srgbClr val="FFFFFF"/>
                </a:solidFill>
              </a:defRPr>
            </a:lvl1pPr>
            <a:lvl2pPr marL="0" indent="0">
              <a:buSzTx/>
              <a:buNone/>
              <a:defRPr sz="3500">
                <a:solidFill>
                  <a:srgbClr val="FFFFFF"/>
                </a:solidFill>
              </a:defRPr>
            </a:lvl2pPr>
            <a:lvl3pPr marL="0" indent="0">
              <a:buSzTx/>
              <a:buNone/>
              <a:defRPr sz="3500">
                <a:solidFill>
                  <a:srgbClr val="FFFFFF"/>
                </a:solidFill>
              </a:defRPr>
            </a:lvl3pPr>
            <a:lvl4pPr marL="0" indent="0">
              <a:buSzTx/>
              <a:buNone/>
              <a:defRPr sz="3500">
                <a:solidFill>
                  <a:srgbClr val="FFFFFF"/>
                </a:solidFill>
              </a:defRPr>
            </a:lvl4pPr>
            <a:lvl5pPr marL="0" indent="0">
              <a:buSzTx/>
              <a:buNone/>
              <a:defRPr sz="3500">
                <a:solidFill>
                  <a:srgbClr val="FFFFFF"/>
                </a:solidFill>
              </a:defRPr>
            </a:lvl5pPr>
          </a:lstStyle>
          <a:p>
            <a:r>
              <a:t>شكرًا لكم </a:t>
            </a:r>
          </a:p>
          <a:p>
            <a:pPr lvl="1"/>
            <a:endParaRPr/>
          </a:p>
          <a:p>
            <a:pPr lvl="2"/>
            <a:endParaRPr/>
          </a:p>
          <a:p>
            <a:pPr lvl="3"/>
            <a:endParaRPr/>
          </a:p>
          <a:p>
            <a:pPr lvl="4"/>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traight Connector 6"/>
          <p:cNvSpPr/>
          <p:nvPr/>
        </p:nvSpPr>
        <p:spPr>
          <a:xfrm>
            <a:off x="534985" y="897436"/>
            <a:ext cx="11099803" cy="1"/>
          </a:xfrm>
          <a:prstGeom prst="line">
            <a:avLst/>
          </a:prstGeom>
          <a:ln w="28575">
            <a:solidFill>
              <a:srgbClr val="6D6E71"/>
            </a:solidFill>
            <a:miter/>
          </a:ln>
        </p:spPr>
        <p:txBody>
          <a:bodyPr lIns="45718" tIns="45718" rIns="45718" bIns="45718"/>
          <a:lstStyle/>
          <a:p>
            <a:endParaRPr/>
          </a:p>
        </p:txBody>
      </p:sp>
      <p:sp>
        <p:nvSpPr>
          <p:cNvPr id="3" name="Body Level One…"/>
          <p:cNvSpPr txBox="1">
            <a:spLocks noGrp="1"/>
          </p:cNvSpPr>
          <p:nvPr>
            <p:ph type="body" idx="1" hasCustomPrompt="1"/>
          </p:nvPr>
        </p:nvSpPr>
        <p:spPr>
          <a:xfrm>
            <a:off x="534987" y="311277"/>
            <a:ext cx="11099801" cy="507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rtl="1">
              <a:defRPr/>
            </a:lvl1pPr>
            <a:lvl2pPr rtl="1">
              <a:defRPr/>
            </a:lvl2pPr>
            <a:lvl3pPr rtl="1">
              <a:defRPr/>
            </a:lvl3pPr>
            <a:lvl4pPr rtl="1">
              <a:defRPr/>
            </a:lvl4pPr>
            <a:lvl5pPr rtl="1">
              <a:defRPr/>
            </a:lvl5pPr>
          </a:lstStyle>
          <a:p>
            <a:r>
              <a:t>عنوان</a:t>
            </a:r>
          </a:p>
          <a:p>
            <a:pPr lvl="1"/>
            <a:endParaRPr/>
          </a:p>
          <a:p>
            <a:pPr lvl="2"/>
            <a:endParaRPr/>
          </a:p>
          <a:p>
            <a:pPr lvl="3"/>
            <a:endParaRPr/>
          </a:p>
          <a:p>
            <a:pPr lvl="4"/>
            <a:endParaRPr/>
          </a:p>
        </p:txBody>
      </p:sp>
      <p:sp>
        <p:nvSpPr>
          <p:cNvPr id="4" name="Title Text"/>
          <p:cNvSpPr txBox="1">
            <a:spLocks noGrp="1"/>
          </p:cNvSpPr>
          <p:nvPr>
            <p:ph type="title"/>
          </p:nvPr>
        </p:nvSpPr>
        <p:spPr>
          <a:xfrm>
            <a:off x="1826683" y="818709"/>
            <a:ext cx="9753601" cy="1570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rtl="1">
              <a:defRPr/>
            </a:lvl1pPr>
          </a:lstStyle>
          <a:p>
            <a:r>
              <a:t>Title Text</a:t>
            </a:r>
          </a:p>
        </p:txBody>
      </p:sp>
      <p:sp>
        <p:nvSpPr>
          <p:cNvPr id="5" name="Slide Number"/>
          <p:cNvSpPr txBox="1">
            <a:spLocks noGrp="1"/>
          </p:cNvSpPr>
          <p:nvPr>
            <p:ph type="sldNum" sz="quarter" idx="2"/>
          </p:nvPr>
        </p:nvSpPr>
        <p:spPr>
          <a:xfrm>
            <a:off x="8470627" y="6356350"/>
            <a:ext cx="266974" cy="279400"/>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2" r:id="rId5"/>
    <p:sldLayoutId id="2147483663"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9pPr>
    </p:titleStyle>
    <p:bodyStyle>
      <a:lvl1pPr marL="0" marR="0" indent="0" algn="r" defTabSz="914400" rtl="0" latinLnBrk="0">
        <a:lnSpc>
          <a:spcPct val="90000"/>
        </a:lnSpc>
        <a:spcBef>
          <a:spcPts val="1000"/>
        </a:spcBef>
        <a:spcAft>
          <a:spcPts val="0"/>
        </a:spcAft>
        <a:buClrTx/>
        <a:buSzTx/>
        <a:buFontTx/>
        <a:buNone/>
        <a:tabLst/>
        <a:defRPr sz="2800" b="0" i="0" u="none" strike="noStrike" cap="none" spc="0" baseline="0">
          <a:solidFill>
            <a:srgbClr val="52AFCA"/>
          </a:solidFill>
          <a:uFillTx/>
          <a:latin typeface="+mn-lt"/>
          <a:ea typeface="+mn-ea"/>
          <a:cs typeface="+mn-cs"/>
          <a:sym typeface="Readex Pro Deca"/>
        </a:defRPr>
      </a:lvl1pPr>
      <a:lvl2pPr marL="723900" marR="0" indent="-2667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2pPr>
      <a:lvl3pPr marL="1234438" marR="0" indent="-320038"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3pPr>
      <a:lvl4pPr marL="17272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4pPr>
      <a:lvl5pPr marL="21844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5pPr>
      <a:lvl6pPr marL="26416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6pPr>
      <a:lvl7pPr marL="30988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7pPr>
      <a:lvl8pPr marL="35560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8pPr>
      <a:lvl9pPr marL="4013200" marR="0" indent="-355600" algn="r" defTabSz="914400" rtl="0" latinLnBrk="0">
        <a:lnSpc>
          <a:spcPct val="90000"/>
        </a:lnSpc>
        <a:spcBef>
          <a:spcPts val="1000"/>
        </a:spcBef>
        <a:spcAft>
          <a:spcPts val="0"/>
        </a:spcAft>
        <a:buClrTx/>
        <a:buSzPct val="100000"/>
        <a:buFontTx/>
        <a:buChar char="•"/>
        <a:tabLst/>
        <a:defRPr sz="2800" b="0" i="0" u="none" strike="noStrike" cap="none" spc="0" baseline="0">
          <a:solidFill>
            <a:srgbClr val="52AFCA"/>
          </a:solidFill>
          <a:uFillTx/>
          <a:latin typeface="+mn-lt"/>
          <a:ea typeface="+mn-ea"/>
          <a:cs typeface="+mn-cs"/>
          <a:sym typeface="Readex Pro Deca"/>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Readex Pro De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www.geosa.gov.sa/"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a:extLst>
              <a:ext uri="{FF2B5EF4-FFF2-40B4-BE49-F238E27FC236}">
                <a16:creationId xmlns:a16="http://schemas.microsoft.com/office/drawing/2014/main" id="{7E8DD5D0-0D50-4C7E-81CD-ED4708E61CD0}"/>
              </a:ext>
            </a:extLst>
          </p:cNvPr>
          <p:cNvSpPr txBox="1"/>
          <p:nvPr/>
        </p:nvSpPr>
        <p:spPr>
          <a:xfrm>
            <a:off x="7225079" y="2688382"/>
            <a:ext cx="4810125"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4400">
                <a:solidFill>
                  <a:srgbClr val="FFFFFF"/>
                </a:solidFill>
                <a:latin typeface="Readex Pro Bold"/>
                <a:ea typeface="Readex Pro Bold"/>
                <a:cs typeface="Readex Pro Bold"/>
                <a:sym typeface="Readex Pro Bold"/>
              </a:defRPr>
            </a:pPr>
            <a:r>
              <a:rPr lang="en-US" sz="1400" dirty="0"/>
              <a:t>NIOHC24 (2025) Meeting</a:t>
            </a:r>
          </a:p>
          <a:p>
            <a:pPr algn="ctr">
              <a:defRPr sz="4400">
                <a:solidFill>
                  <a:srgbClr val="FFFFFF"/>
                </a:solidFill>
                <a:latin typeface="Readex Pro Bold"/>
                <a:ea typeface="Readex Pro Bold"/>
                <a:cs typeface="Readex Pro Bold"/>
                <a:sym typeface="Readex Pro Bold"/>
              </a:defRPr>
            </a:pPr>
            <a:r>
              <a:rPr lang="en-US" sz="1400" dirty="0"/>
              <a:t>North Indian Ocean Hydrographic Commission</a:t>
            </a:r>
            <a:endParaRPr sz="1400" dirty="0"/>
          </a:p>
        </p:txBody>
      </p:sp>
      <p:sp>
        <p:nvSpPr>
          <p:cNvPr id="5" name="مربع نص 6">
            <a:extLst>
              <a:ext uri="{FF2B5EF4-FFF2-40B4-BE49-F238E27FC236}">
                <a16:creationId xmlns:a16="http://schemas.microsoft.com/office/drawing/2014/main" id="{AFA112BD-5864-48C9-9F3C-E3C024F432C9}"/>
              </a:ext>
            </a:extLst>
          </p:cNvPr>
          <p:cNvSpPr txBox="1"/>
          <p:nvPr/>
        </p:nvSpPr>
        <p:spPr>
          <a:xfrm>
            <a:off x="8115762" y="3891280"/>
            <a:ext cx="3210195"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200">
                <a:solidFill>
                  <a:srgbClr val="0A2F36"/>
                </a:solidFill>
                <a:latin typeface="Readex Pro Regular"/>
                <a:ea typeface="Readex Pro Regular"/>
                <a:cs typeface="Readex Pro Regular"/>
                <a:sym typeface="Readex Pro Regular"/>
              </a:defRPr>
            </a:lvl1pPr>
          </a:lstStyle>
          <a:p>
            <a:pPr algn="ctr" rtl="0"/>
            <a:r>
              <a:rPr lang="en-US" sz="1600" dirty="0">
                <a:solidFill>
                  <a:srgbClr val="74BD90"/>
                </a:solidFill>
              </a:rPr>
              <a:t>11-13 February 2025</a:t>
            </a:r>
            <a:r>
              <a:rPr sz="1600" dirty="0">
                <a:solidFill>
                  <a:srgbClr val="74BD90"/>
                </a:solidFill>
              </a:rPr>
              <a:t> </a:t>
            </a:r>
          </a:p>
        </p:txBody>
      </p:sp>
      <p:sp>
        <p:nvSpPr>
          <p:cNvPr id="7" name="مربع نص 7">
            <a:extLst>
              <a:ext uri="{FF2B5EF4-FFF2-40B4-BE49-F238E27FC236}">
                <a16:creationId xmlns:a16="http://schemas.microsoft.com/office/drawing/2014/main" id="{60A0645A-A261-4BB9-955A-39110BB56C88}"/>
              </a:ext>
            </a:extLst>
          </p:cNvPr>
          <p:cNvSpPr txBox="1"/>
          <p:nvPr/>
        </p:nvSpPr>
        <p:spPr>
          <a:xfrm>
            <a:off x="2133600" y="5110128"/>
            <a:ext cx="5638800"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a:solidFill>
                  <a:srgbClr val="FFFFFF"/>
                </a:solidFill>
                <a:latin typeface="Readex Pro Regular"/>
                <a:ea typeface="Readex Pro Regular"/>
                <a:cs typeface="Readex Pro Regular"/>
                <a:sym typeface="Readex Pro Regular"/>
              </a:defRPr>
            </a:lvl1pPr>
          </a:lstStyle>
          <a:p>
            <a:pPr algn="ctr" rtl="0"/>
            <a:r>
              <a:rPr lang="en-US" sz="2400" dirty="0">
                <a:latin typeface="Readex Pro Bold" pitchFamily="2" charset="-78"/>
                <a:cs typeface="Readex Pro Bold" pitchFamily="2" charset="-78"/>
              </a:rPr>
              <a:t>NATIONAL REPORT </a:t>
            </a:r>
          </a:p>
          <a:p>
            <a:pPr algn="ctr" rtl="0"/>
            <a:r>
              <a:rPr lang="en-US" sz="2400" dirty="0">
                <a:latin typeface="Readex Pro Bold" pitchFamily="2" charset="-78"/>
                <a:cs typeface="Readex Pro Bold" pitchFamily="2" charset="-78"/>
              </a:rPr>
              <a:t>OF </a:t>
            </a:r>
          </a:p>
          <a:p>
            <a:pPr algn="ctr" rtl="0"/>
            <a:r>
              <a:rPr lang="en-US" sz="2400" dirty="0">
                <a:latin typeface="Readex Pro Bold" pitchFamily="2" charset="-78"/>
                <a:cs typeface="Readex Pro Bold" pitchFamily="2" charset="-78"/>
              </a:rPr>
              <a:t>KINGDOM OF SAUDI ARABIA</a:t>
            </a:r>
            <a:endParaRPr sz="2400" dirty="0">
              <a:latin typeface="Readex Pro Bold" pitchFamily="2" charset="-78"/>
              <a:cs typeface="Readex Pro Bold" pitchFamily="2" charset="-78"/>
            </a:endParaRPr>
          </a:p>
        </p:txBody>
      </p:sp>
      <p:sp>
        <p:nvSpPr>
          <p:cNvPr id="2" name="TextBox 1">
            <a:extLst>
              <a:ext uri="{FF2B5EF4-FFF2-40B4-BE49-F238E27FC236}">
                <a16:creationId xmlns:a16="http://schemas.microsoft.com/office/drawing/2014/main" id="{B2D7DE3A-0466-4AF2-8762-E6DDA5ADFCA3}"/>
              </a:ext>
            </a:extLst>
          </p:cNvPr>
          <p:cNvSpPr txBox="1"/>
          <p:nvPr/>
        </p:nvSpPr>
        <p:spPr>
          <a:xfrm>
            <a:off x="7724028" y="4229830"/>
            <a:ext cx="3993662"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algn="ctr"/>
            <a:r>
              <a:rPr lang="en-US" sz="1600" b="1" dirty="0">
                <a:solidFill>
                  <a:srgbClr val="74BD90"/>
                </a:solidFill>
              </a:rPr>
              <a:t>Bangkok, Thailand</a:t>
            </a:r>
          </a:p>
        </p:txBody>
      </p:sp>
      <p:pic>
        <p:nvPicPr>
          <p:cNvPr id="3" name="Picture 2">
            <a:extLst>
              <a:ext uri="{FF2B5EF4-FFF2-40B4-BE49-F238E27FC236}">
                <a16:creationId xmlns:a16="http://schemas.microsoft.com/office/drawing/2014/main" id="{8FC2F9FF-E319-4404-9FA3-1765D6DE846B}"/>
              </a:ext>
            </a:extLst>
          </p:cNvPr>
          <p:cNvPicPr>
            <a:picLocks noChangeAspect="1"/>
          </p:cNvPicPr>
          <p:nvPr/>
        </p:nvPicPr>
        <p:blipFill>
          <a:blip r:embed="rId3"/>
          <a:stretch>
            <a:fillRect/>
          </a:stretch>
        </p:blipFill>
        <p:spPr>
          <a:xfrm>
            <a:off x="7724028" y="650887"/>
            <a:ext cx="768163" cy="72548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MSI</a:t>
            </a:r>
            <a:endParaRPr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pic>
        <p:nvPicPr>
          <p:cNvPr id="6" name="Picture 5">
            <a:extLst>
              <a:ext uri="{FF2B5EF4-FFF2-40B4-BE49-F238E27FC236}">
                <a16:creationId xmlns:a16="http://schemas.microsoft.com/office/drawing/2014/main" id="{592646D2-2E41-48FE-95C3-9F5AB856A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838" y="1584427"/>
            <a:ext cx="2602307" cy="3469743"/>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FEB0CB75-BA2F-4327-83D4-5CD2282B6CB8}"/>
              </a:ext>
            </a:extLst>
          </p:cNvPr>
          <p:cNvSpPr txBox="1">
            <a:spLocks/>
          </p:cNvSpPr>
          <p:nvPr/>
        </p:nvSpPr>
        <p:spPr>
          <a:xfrm>
            <a:off x="480949" y="1650686"/>
            <a:ext cx="8205851" cy="3556628"/>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9" name="Picture 8">
            <a:extLst>
              <a:ext uri="{FF2B5EF4-FFF2-40B4-BE49-F238E27FC236}">
                <a16:creationId xmlns:a16="http://schemas.microsoft.com/office/drawing/2014/main" id="{ED011303-841B-40EA-A35C-699C287CF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0" name="Footer Placeholder 8">
            <a:extLst>
              <a:ext uri="{FF2B5EF4-FFF2-40B4-BE49-F238E27FC236}">
                <a16:creationId xmlns:a16="http://schemas.microsoft.com/office/drawing/2014/main" id="{75618FD2-6CDE-44AE-96B1-349A41F02CA8}"/>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1" name="Picture 10">
            <a:extLst>
              <a:ext uri="{FF2B5EF4-FFF2-40B4-BE49-F238E27FC236}">
                <a16:creationId xmlns:a16="http://schemas.microsoft.com/office/drawing/2014/main" id="{5FA8229A-825A-4755-85D4-FFDA3F7CD42A}"/>
              </a:ext>
            </a:extLst>
          </p:cNvPr>
          <p:cNvPicPr>
            <a:picLocks noChangeAspect="1"/>
          </p:cNvPicPr>
          <p:nvPr/>
        </p:nvPicPr>
        <p:blipFill>
          <a:blip r:embed="rId5"/>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3576F877-1915-4786-80DF-F5FD0B87B32C}"/>
              </a:ext>
            </a:extLst>
          </p:cNvPr>
          <p:cNvSpPr/>
          <p:nvPr/>
        </p:nvSpPr>
        <p:spPr>
          <a:xfrm>
            <a:off x="507967" y="1470506"/>
            <a:ext cx="8151813" cy="3338735"/>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dirty="0"/>
              <a:t>The National Coordinator of the Kingdom of Saudi Arabia is the Ministry of Transport / Saudi Port Authority (MAWANI). </a:t>
            </a:r>
          </a:p>
          <a:p>
            <a:pPr marL="285750" indent="-285750" algn="just">
              <a:lnSpc>
                <a:spcPct val="200000"/>
              </a:lnSpc>
              <a:buFont typeface="Wingdings" panose="05000000000000000000" pitchFamily="2" charset="2"/>
              <a:buChar char="ü"/>
            </a:pPr>
            <a:r>
              <a:rPr lang="en-US" dirty="0"/>
              <a:t>GEOSA updates charts through liaison with MAWANI and NAVAREA coordinator using available inputs.</a:t>
            </a:r>
          </a:p>
          <a:p>
            <a:pPr marL="285750" indent="-285750" algn="just">
              <a:lnSpc>
                <a:spcPct val="200000"/>
              </a:lnSpc>
              <a:buFont typeface="Wingdings" panose="05000000000000000000" pitchFamily="2" charset="2"/>
              <a:buChar char="ü"/>
            </a:pPr>
            <a:r>
              <a:rPr lang="en-US" dirty="0"/>
              <a:t>The Chart Correction actions and validation for GEOSA’s produced ENCs and PNCs remains the full responsibility of GEOSA.</a:t>
            </a:r>
          </a:p>
        </p:txBody>
      </p:sp>
    </p:spTree>
    <p:extLst>
      <p:ext uri="{BB962C8B-B14F-4D97-AF65-F5344CB8AC3E}">
        <p14:creationId xmlns:p14="http://schemas.microsoft.com/office/powerpoint/2010/main" val="16753583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C-55</a:t>
            </a:r>
            <a:endParaRPr lang="en-US" sz="2000"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12" name="Content Placeholder 2">
            <a:extLst>
              <a:ext uri="{FF2B5EF4-FFF2-40B4-BE49-F238E27FC236}">
                <a16:creationId xmlns:a16="http://schemas.microsoft.com/office/drawing/2014/main" id="{B93326B5-0061-4970-8F1A-75A697572F95}"/>
              </a:ext>
            </a:extLst>
          </p:cNvPr>
          <p:cNvSpPr txBox="1">
            <a:spLocks/>
          </p:cNvSpPr>
          <p:nvPr/>
        </p:nvSpPr>
        <p:spPr>
          <a:xfrm>
            <a:off x="498367" y="1125870"/>
            <a:ext cx="6237713" cy="4708413"/>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0" name="Picture 9">
            <a:extLst>
              <a:ext uri="{FF2B5EF4-FFF2-40B4-BE49-F238E27FC236}">
                <a16:creationId xmlns:a16="http://schemas.microsoft.com/office/drawing/2014/main" id="{8BA4933A-81E7-4194-8427-6AEF9CAF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3" name="Footer Placeholder 8">
            <a:extLst>
              <a:ext uri="{FF2B5EF4-FFF2-40B4-BE49-F238E27FC236}">
                <a16:creationId xmlns:a16="http://schemas.microsoft.com/office/drawing/2014/main" id="{BEFA8DEA-AC9F-477D-84AA-7D9BCB86B617}"/>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4" name="Picture 13">
            <a:extLst>
              <a:ext uri="{FF2B5EF4-FFF2-40B4-BE49-F238E27FC236}">
                <a16:creationId xmlns:a16="http://schemas.microsoft.com/office/drawing/2014/main" id="{98FC3FEF-DA6F-457E-BDD3-DA78628C1750}"/>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3" name="Rectangle 2">
            <a:extLst>
              <a:ext uri="{FF2B5EF4-FFF2-40B4-BE49-F238E27FC236}">
                <a16:creationId xmlns:a16="http://schemas.microsoft.com/office/drawing/2014/main" id="{86ACC581-8148-4EB1-99BC-4D467FB46218}"/>
              </a:ext>
            </a:extLst>
          </p:cNvPr>
          <p:cNvSpPr/>
          <p:nvPr/>
        </p:nvSpPr>
        <p:spPr>
          <a:xfrm>
            <a:off x="498367" y="1260968"/>
            <a:ext cx="11099803" cy="2278957"/>
          </a:xfrm>
          <a:prstGeom prst="rect">
            <a:avLst/>
          </a:prstGeom>
        </p:spPr>
        <p:txBody>
          <a:bodyPr wrap="square">
            <a:spAutoFit/>
          </a:bodyPr>
          <a:lstStyle/>
          <a:p>
            <a:pPr lvl="0">
              <a:lnSpc>
                <a:spcPct val="150000"/>
              </a:lnSpc>
              <a:spcAft>
                <a:spcPts val="600"/>
              </a:spcAft>
            </a:pPr>
            <a:r>
              <a:rPr lang="en-GB" b="1" dirty="0">
                <a:ea typeface="Calibri" panose="020F0502020204030204" pitchFamily="34" charset="0"/>
              </a:rPr>
              <a:t>Hydrographic Surveying:</a:t>
            </a:r>
            <a:endParaRPr lang="en-US" sz="1600" dirty="0">
              <a:ea typeface="Calibri" panose="020F0502020204030204" pitchFamily="34" charset="0"/>
            </a:endParaRPr>
          </a:p>
          <a:p>
            <a:pPr marL="914400" algn="just">
              <a:lnSpc>
                <a:spcPct val="150000"/>
              </a:lnSpc>
              <a:spcAft>
                <a:spcPts val="600"/>
              </a:spcAft>
            </a:pPr>
            <a:r>
              <a:rPr lang="en-GB" dirty="0">
                <a:ea typeface="Times New Roman" panose="02020603050405020304" pitchFamily="18" charset="0"/>
              </a:rPr>
              <a:t>Status of hydrographic survey of all navigable waters, including internal waters, out to the limits of the EEZ:</a:t>
            </a:r>
            <a:endParaRPr lang="en-US" sz="1600" dirty="0">
              <a:ea typeface="Calibri" panose="020F0502020204030204" pitchFamily="34" charset="0"/>
            </a:endParaRPr>
          </a:p>
          <a:p>
            <a:pPr marL="914400" indent="5715" algn="just">
              <a:lnSpc>
                <a:spcPct val="150000"/>
              </a:lnSpc>
            </a:pPr>
            <a:r>
              <a:rPr lang="en-GB" dirty="0">
                <a:ea typeface="Times New Roman" panose="02020603050405020304" pitchFamily="18" charset="0"/>
              </a:rPr>
              <a:t>A = percentage which is adequately surveyed.</a:t>
            </a:r>
            <a:endParaRPr lang="en-US" sz="1600" dirty="0">
              <a:ea typeface="Calibri" panose="020F0502020204030204" pitchFamily="34" charset="0"/>
            </a:endParaRPr>
          </a:p>
          <a:p>
            <a:pPr marL="914400" indent="5715" algn="just">
              <a:lnSpc>
                <a:spcPct val="150000"/>
              </a:lnSpc>
            </a:pPr>
            <a:r>
              <a:rPr lang="en-GB" dirty="0">
                <a:ea typeface="Times New Roman" panose="02020603050405020304" pitchFamily="18" charset="0"/>
              </a:rPr>
              <a:t>B = percentage which requires re-survey at larger scale or to modern standards.</a:t>
            </a:r>
            <a:endParaRPr lang="en-US" sz="1600" dirty="0">
              <a:ea typeface="Calibri" panose="020F0502020204030204" pitchFamily="34" charset="0"/>
            </a:endParaRPr>
          </a:p>
          <a:p>
            <a:pPr marL="914400" indent="5715" algn="just">
              <a:lnSpc>
                <a:spcPct val="150000"/>
              </a:lnSpc>
              <a:spcAft>
                <a:spcPts val="1200"/>
              </a:spcAft>
            </a:pPr>
            <a:r>
              <a:rPr lang="en-GB" dirty="0">
                <a:ea typeface="Times New Roman" panose="02020603050405020304" pitchFamily="18" charset="0"/>
              </a:rPr>
              <a:t>C = percentage which has never been systematically surveyed.</a:t>
            </a:r>
            <a:endParaRPr lang="en-US" sz="1600" dirty="0">
              <a:ea typeface="Calibri" panose="020F0502020204030204" pitchFamily="34" charset="0"/>
            </a:endParaRPr>
          </a:p>
        </p:txBody>
      </p:sp>
      <p:graphicFrame>
        <p:nvGraphicFramePr>
          <p:cNvPr id="4" name="Table 3">
            <a:extLst>
              <a:ext uri="{FF2B5EF4-FFF2-40B4-BE49-F238E27FC236}">
                <a16:creationId xmlns:a16="http://schemas.microsoft.com/office/drawing/2014/main" id="{870A761D-826E-4C69-BC94-8F30469F754C}"/>
              </a:ext>
            </a:extLst>
          </p:cNvPr>
          <p:cNvGraphicFramePr>
            <a:graphicFrameLocks noGrp="1"/>
          </p:cNvGraphicFramePr>
          <p:nvPr>
            <p:extLst>
              <p:ext uri="{D42A27DB-BD31-4B8C-83A1-F6EECF244321}">
                <p14:modId xmlns:p14="http://schemas.microsoft.com/office/powerpoint/2010/main" val="2945000037"/>
              </p:ext>
            </p:extLst>
          </p:nvPr>
        </p:nvGraphicFramePr>
        <p:xfrm>
          <a:off x="2133820" y="3829658"/>
          <a:ext cx="7891478" cy="1167723"/>
        </p:xfrm>
        <a:graphic>
          <a:graphicData uri="http://schemas.openxmlformats.org/drawingml/2006/table">
            <a:tbl>
              <a:tblPr firstRow="1" firstCol="1" lastRow="1" lastCol="1" bandRow="1" bandCol="1">
                <a:tableStyleId>{7E9639D4-E3E2-4D34-9284-5A2195B3D0D7}</a:tableStyleId>
              </a:tblPr>
              <a:tblGrid>
                <a:gridCol w="2677218">
                  <a:extLst>
                    <a:ext uri="{9D8B030D-6E8A-4147-A177-3AD203B41FA5}">
                      <a16:colId xmlns:a16="http://schemas.microsoft.com/office/drawing/2014/main" val="2441963531"/>
                    </a:ext>
                  </a:extLst>
                </a:gridCol>
                <a:gridCol w="1737755">
                  <a:extLst>
                    <a:ext uri="{9D8B030D-6E8A-4147-A177-3AD203B41FA5}">
                      <a16:colId xmlns:a16="http://schemas.microsoft.com/office/drawing/2014/main" val="1897273081"/>
                    </a:ext>
                  </a:extLst>
                </a:gridCol>
                <a:gridCol w="1737755">
                  <a:extLst>
                    <a:ext uri="{9D8B030D-6E8A-4147-A177-3AD203B41FA5}">
                      <a16:colId xmlns:a16="http://schemas.microsoft.com/office/drawing/2014/main" val="2998984470"/>
                    </a:ext>
                  </a:extLst>
                </a:gridCol>
                <a:gridCol w="1738750">
                  <a:extLst>
                    <a:ext uri="{9D8B030D-6E8A-4147-A177-3AD203B41FA5}">
                      <a16:colId xmlns:a16="http://schemas.microsoft.com/office/drawing/2014/main" val="2768046872"/>
                    </a:ext>
                  </a:extLst>
                </a:gridCol>
              </a:tblGrid>
              <a:tr h="413777">
                <a:tc>
                  <a:txBody>
                    <a:bodyPr/>
                    <a:lstStyle/>
                    <a:p>
                      <a:pPr marL="0" marR="0" algn="just">
                        <a:lnSpc>
                          <a:spcPct val="115000"/>
                        </a:lnSpc>
                        <a:spcBef>
                          <a:spcPts val="0"/>
                        </a:spcBef>
                        <a:spcAft>
                          <a:spcPts val="0"/>
                        </a:spcAft>
                      </a:pPr>
                      <a:r>
                        <a:rPr lang="en-GB" sz="1600">
                          <a:effectLst/>
                        </a:rPr>
                        <a:t> </a:t>
                      </a:r>
                      <a:endParaRPr lang="en-US" sz="1600">
                        <a:effectLst/>
                        <a:latin typeface="Arial" panose="020B0604020202020204" pitchFamily="34" charset="0"/>
                        <a:ea typeface="+mn-ea"/>
                        <a:cs typeface="Arial" panose="020B0604020202020204" pitchFamily="34" charset="0"/>
                      </a:endParaRPr>
                    </a:p>
                  </a:txBody>
                  <a:tcPr marL="62480" marR="62480" marT="0" marB="0" anchor="ctr">
                    <a:solidFill>
                      <a:srgbClr val="4E656C"/>
                    </a:solidFill>
                  </a:tcPr>
                </a:tc>
                <a:tc>
                  <a:txBody>
                    <a:bodyPr/>
                    <a:lstStyle/>
                    <a:p>
                      <a:pPr marL="0" marR="0" algn="ctr">
                        <a:lnSpc>
                          <a:spcPct val="115000"/>
                        </a:lnSpc>
                        <a:spcBef>
                          <a:spcPts val="0"/>
                        </a:spcBef>
                        <a:spcAft>
                          <a:spcPts val="0"/>
                        </a:spcAft>
                      </a:pPr>
                      <a:r>
                        <a:rPr lang="en-GB" sz="1600">
                          <a:effectLst/>
                        </a:rPr>
                        <a:t>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solidFill>
                      <a:srgbClr val="4E656C"/>
                    </a:solidFill>
                  </a:tcPr>
                </a:tc>
                <a:tc>
                  <a:txBody>
                    <a:bodyPr/>
                    <a:lstStyle/>
                    <a:p>
                      <a:pPr marL="0" marR="0" algn="ctr">
                        <a:lnSpc>
                          <a:spcPct val="115000"/>
                        </a:lnSpc>
                        <a:spcBef>
                          <a:spcPts val="0"/>
                        </a:spcBef>
                        <a:spcAft>
                          <a:spcPts val="0"/>
                        </a:spcAft>
                      </a:pPr>
                      <a:r>
                        <a:rPr lang="en-GB" sz="1600">
                          <a:effectLst/>
                        </a:rPr>
                        <a:t>B</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solidFill>
                      <a:srgbClr val="4E656C"/>
                    </a:solidFill>
                  </a:tcPr>
                </a:tc>
                <a:tc>
                  <a:txBody>
                    <a:bodyPr/>
                    <a:lstStyle/>
                    <a:p>
                      <a:pPr marL="0" marR="0" algn="ctr">
                        <a:lnSpc>
                          <a:spcPct val="115000"/>
                        </a:lnSpc>
                        <a:spcBef>
                          <a:spcPts val="0"/>
                        </a:spcBef>
                        <a:spcAft>
                          <a:spcPts val="0"/>
                        </a:spcAft>
                      </a:pPr>
                      <a:r>
                        <a:rPr lang="en-GB" sz="1600" dirty="0">
                          <a:effectLst/>
                        </a:rPr>
                        <a:t>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solidFill>
                      <a:srgbClr val="4E656C"/>
                    </a:solidFill>
                  </a:tcPr>
                </a:tc>
                <a:extLst>
                  <a:ext uri="{0D108BD9-81ED-4DB2-BD59-A6C34878D82A}">
                    <a16:rowId xmlns:a16="http://schemas.microsoft.com/office/drawing/2014/main" val="539906438"/>
                  </a:ext>
                </a:extLst>
              </a:tr>
              <a:tr h="376973">
                <a:tc>
                  <a:txBody>
                    <a:bodyPr/>
                    <a:lstStyle/>
                    <a:p>
                      <a:pPr marL="0" marR="0" algn="just">
                        <a:lnSpc>
                          <a:spcPct val="115000"/>
                        </a:lnSpc>
                        <a:spcBef>
                          <a:spcPts val="0"/>
                        </a:spcBef>
                        <a:spcAft>
                          <a:spcPts val="0"/>
                        </a:spcAft>
                      </a:pPr>
                      <a:r>
                        <a:rPr lang="en-GB" sz="1600" dirty="0">
                          <a:effectLst/>
                        </a:rPr>
                        <a:t>Depths &lt; 200m</a:t>
                      </a:r>
                      <a:endParaRPr lang="en-US" sz="1600" dirty="0">
                        <a:effectLst/>
                        <a:latin typeface="Arial" panose="020B0604020202020204" pitchFamily="34" charset="0"/>
                        <a:ea typeface="+mn-ea"/>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dirty="0">
                          <a:effectLst/>
                        </a:rPr>
                        <a:t>100%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a:effectLst/>
                        </a:rPr>
                        <a:t>16 %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dirty="0">
                          <a:effectLst/>
                        </a:rPr>
                        <a:t>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extLst>
                  <a:ext uri="{0D108BD9-81ED-4DB2-BD59-A6C34878D82A}">
                    <a16:rowId xmlns:a16="http://schemas.microsoft.com/office/drawing/2014/main" val="2607151473"/>
                  </a:ext>
                </a:extLst>
              </a:tr>
              <a:tr h="376973">
                <a:tc>
                  <a:txBody>
                    <a:bodyPr/>
                    <a:lstStyle/>
                    <a:p>
                      <a:pPr marL="0" marR="0" algn="just">
                        <a:lnSpc>
                          <a:spcPct val="115000"/>
                        </a:lnSpc>
                        <a:spcBef>
                          <a:spcPts val="0"/>
                        </a:spcBef>
                        <a:spcAft>
                          <a:spcPts val="0"/>
                        </a:spcAft>
                      </a:pPr>
                      <a:r>
                        <a:rPr lang="en-GB" sz="1600" dirty="0">
                          <a:effectLst/>
                        </a:rPr>
                        <a:t>Depths &gt; 200m</a:t>
                      </a:r>
                      <a:endParaRPr lang="en-US" sz="1600" dirty="0">
                        <a:effectLst/>
                        <a:latin typeface="Arial" panose="020B0604020202020204" pitchFamily="34" charset="0"/>
                        <a:ea typeface="+mn-ea"/>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a:effectLst/>
                        </a:rPr>
                        <a:t>100%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a:effectLst/>
                        </a:rPr>
                        <a:t>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tc>
                  <a:txBody>
                    <a:bodyPr/>
                    <a:lstStyle/>
                    <a:p>
                      <a:pPr marL="0" marR="0" algn="ctr">
                        <a:lnSpc>
                          <a:spcPct val="115000"/>
                        </a:lnSpc>
                        <a:spcBef>
                          <a:spcPts val="0"/>
                        </a:spcBef>
                        <a:spcAft>
                          <a:spcPts val="0"/>
                        </a:spcAft>
                      </a:pPr>
                      <a:r>
                        <a:rPr lang="en-GB" sz="1600" dirty="0">
                          <a:effectLst/>
                        </a:rPr>
                        <a:t>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80" marR="62480" marT="0" marB="0" anchor="ctr"/>
                </a:tc>
                <a:extLst>
                  <a:ext uri="{0D108BD9-81ED-4DB2-BD59-A6C34878D82A}">
                    <a16:rowId xmlns:a16="http://schemas.microsoft.com/office/drawing/2014/main" val="1867684432"/>
                  </a:ext>
                </a:extLst>
              </a:tr>
            </a:tbl>
          </a:graphicData>
        </a:graphic>
      </p:graphicFrame>
    </p:spTree>
    <p:extLst>
      <p:ext uri="{BB962C8B-B14F-4D97-AF65-F5344CB8AC3E}">
        <p14:creationId xmlns:p14="http://schemas.microsoft.com/office/powerpoint/2010/main" val="37699141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C-55</a:t>
            </a:r>
            <a:endParaRPr lang="en-US" sz="2000"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12" name="Content Placeholder 2">
            <a:extLst>
              <a:ext uri="{FF2B5EF4-FFF2-40B4-BE49-F238E27FC236}">
                <a16:creationId xmlns:a16="http://schemas.microsoft.com/office/drawing/2014/main" id="{B93326B5-0061-4970-8F1A-75A697572F95}"/>
              </a:ext>
            </a:extLst>
          </p:cNvPr>
          <p:cNvSpPr txBox="1">
            <a:spLocks/>
          </p:cNvSpPr>
          <p:nvPr/>
        </p:nvSpPr>
        <p:spPr>
          <a:xfrm>
            <a:off x="498367" y="1125870"/>
            <a:ext cx="6237713" cy="4708413"/>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0" name="Picture 9">
            <a:extLst>
              <a:ext uri="{FF2B5EF4-FFF2-40B4-BE49-F238E27FC236}">
                <a16:creationId xmlns:a16="http://schemas.microsoft.com/office/drawing/2014/main" id="{8BA4933A-81E7-4194-8427-6AEF9CAF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3" name="Footer Placeholder 8">
            <a:extLst>
              <a:ext uri="{FF2B5EF4-FFF2-40B4-BE49-F238E27FC236}">
                <a16:creationId xmlns:a16="http://schemas.microsoft.com/office/drawing/2014/main" id="{BEFA8DEA-AC9F-477D-84AA-7D9BCB86B617}"/>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4" name="Picture 13">
            <a:extLst>
              <a:ext uri="{FF2B5EF4-FFF2-40B4-BE49-F238E27FC236}">
                <a16:creationId xmlns:a16="http://schemas.microsoft.com/office/drawing/2014/main" id="{98FC3FEF-DA6F-457E-BDD3-DA78628C1750}"/>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3" name="Rectangle 2">
            <a:extLst>
              <a:ext uri="{FF2B5EF4-FFF2-40B4-BE49-F238E27FC236}">
                <a16:creationId xmlns:a16="http://schemas.microsoft.com/office/drawing/2014/main" id="{86ACC581-8148-4EB1-99BC-4D467FB46218}"/>
              </a:ext>
            </a:extLst>
          </p:cNvPr>
          <p:cNvSpPr/>
          <p:nvPr/>
        </p:nvSpPr>
        <p:spPr>
          <a:xfrm>
            <a:off x="498367" y="1260968"/>
            <a:ext cx="11099803" cy="2126864"/>
          </a:xfrm>
          <a:prstGeom prst="rect">
            <a:avLst/>
          </a:prstGeom>
        </p:spPr>
        <p:txBody>
          <a:bodyPr wrap="square">
            <a:spAutoFit/>
          </a:bodyPr>
          <a:lstStyle/>
          <a:p>
            <a:pPr>
              <a:lnSpc>
                <a:spcPct val="150000"/>
              </a:lnSpc>
            </a:pPr>
            <a:r>
              <a:rPr lang="en-US" dirty="0"/>
              <a:t> </a:t>
            </a:r>
            <a:r>
              <a:rPr lang="en-GB" b="1" dirty="0"/>
              <a:t>Nautical Charting:</a:t>
            </a:r>
            <a:endParaRPr lang="en-US" dirty="0"/>
          </a:p>
          <a:p>
            <a:pPr>
              <a:lnSpc>
                <a:spcPct val="150000"/>
              </a:lnSpc>
            </a:pPr>
            <a:r>
              <a:rPr lang="en-GB" dirty="0"/>
              <a:t>	Status of nautical charting within the limits of the EEZ.</a:t>
            </a:r>
            <a:endParaRPr lang="en-US" dirty="0"/>
          </a:p>
          <a:p>
            <a:pPr>
              <a:lnSpc>
                <a:spcPct val="150000"/>
              </a:lnSpc>
            </a:pPr>
            <a:r>
              <a:rPr lang="en-GB" dirty="0"/>
              <a:t>	A = percentage covered by INT series, or a paper chart series* meeting the standards in </a:t>
            </a:r>
            <a:r>
              <a:rPr lang="en-US" dirty="0"/>
              <a:t>S</a:t>
            </a:r>
            <a:r>
              <a:rPr lang="en-GB" dirty="0"/>
              <a:t>-4.</a:t>
            </a:r>
            <a:endParaRPr lang="en-US" dirty="0"/>
          </a:p>
          <a:p>
            <a:pPr>
              <a:lnSpc>
                <a:spcPct val="150000"/>
              </a:lnSpc>
            </a:pPr>
            <a:r>
              <a:rPr lang="en-GB" dirty="0"/>
              <a:t>	B = percentage covered by Raster Navigational Charts (RNCs) meeting the standards in S-61.</a:t>
            </a:r>
            <a:endParaRPr lang="en-US" dirty="0"/>
          </a:p>
          <a:p>
            <a:pPr>
              <a:lnSpc>
                <a:spcPct val="150000"/>
              </a:lnSpc>
            </a:pPr>
            <a:r>
              <a:rPr lang="en-GB" dirty="0"/>
              <a:t>	C = percentage covered by ENCs meeting the standards in S-57.</a:t>
            </a:r>
            <a:endParaRPr lang="en-US" dirty="0"/>
          </a:p>
        </p:txBody>
      </p:sp>
      <p:graphicFrame>
        <p:nvGraphicFramePr>
          <p:cNvPr id="7" name="Table 6">
            <a:extLst>
              <a:ext uri="{FF2B5EF4-FFF2-40B4-BE49-F238E27FC236}">
                <a16:creationId xmlns:a16="http://schemas.microsoft.com/office/drawing/2014/main" id="{439FCE82-B5CB-4C95-A041-B9411213E112}"/>
              </a:ext>
            </a:extLst>
          </p:cNvPr>
          <p:cNvGraphicFramePr>
            <a:graphicFrameLocks noGrp="1"/>
          </p:cNvGraphicFramePr>
          <p:nvPr>
            <p:extLst>
              <p:ext uri="{D42A27DB-BD31-4B8C-83A1-F6EECF244321}">
                <p14:modId xmlns:p14="http://schemas.microsoft.com/office/powerpoint/2010/main" val="670553576"/>
              </p:ext>
            </p:extLst>
          </p:nvPr>
        </p:nvGraphicFramePr>
        <p:xfrm>
          <a:off x="2571683" y="3566475"/>
          <a:ext cx="6328478" cy="2089165"/>
        </p:xfrm>
        <a:graphic>
          <a:graphicData uri="http://schemas.openxmlformats.org/drawingml/2006/table">
            <a:tbl>
              <a:tblPr firstRow="1" firstCol="1" lastRow="1" lastCol="1" bandRow="1" bandCol="1">
                <a:tableStyleId>{F2DE63D5-997A-4646-A377-4702673A728D}</a:tableStyleId>
              </a:tblPr>
              <a:tblGrid>
                <a:gridCol w="4814228">
                  <a:extLst>
                    <a:ext uri="{9D8B030D-6E8A-4147-A177-3AD203B41FA5}">
                      <a16:colId xmlns:a16="http://schemas.microsoft.com/office/drawing/2014/main" val="2158561417"/>
                    </a:ext>
                  </a:extLst>
                </a:gridCol>
                <a:gridCol w="504750">
                  <a:extLst>
                    <a:ext uri="{9D8B030D-6E8A-4147-A177-3AD203B41FA5}">
                      <a16:colId xmlns:a16="http://schemas.microsoft.com/office/drawing/2014/main" val="2455072232"/>
                    </a:ext>
                  </a:extLst>
                </a:gridCol>
                <a:gridCol w="504750">
                  <a:extLst>
                    <a:ext uri="{9D8B030D-6E8A-4147-A177-3AD203B41FA5}">
                      <a16:colId xmlns:a16="http://schemas.microsoft.com/office/drawing/2014/main" val="3504011568"/>
                    </a:ext>
                  </a:extLst>
                </a:gridCol>
                <a:gridCol w="504750">
                  <a:extLst>
                    <a:ext uri="{9D8B030D-6E8A-4147-A177-3AD203B41FA5}">
                      <a16:colId xmlns:a16="http://schemas.microsoft.com/office/drawing/2014/main" val="1018730884"/>
                    </a:ext>
                  </a:extLst>
                </a:gridCol>
              </a:tblGrid>
              <a:tr h="368172">
                <a:tc>
                  <a:txBody>
                    <a:bodyPr/>
                    <a:lstStyle/>
                    <a:p>
                      <a:pPr marL="83820" marR="31750" algn="just">
                        <a:lnSpc>
                          <a:spcPts val="1500"/>
                        </a:lnSpc>
                        <a:spcBef>
                          <a:spcPts val="0"/>
                        </a:spcBef>
                        <a:spcAft>
                          <a:spcPts val="0"/>
                        </a:spcAft>
                      </a:pPr>
                      <a:r>
                        <a:rPr lang="en-GB" sz="1400" dirty="0">
                          <a:effectLst/>
                        </a:rPr>
                        <a:t>Purpose/Scale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4E656C"/>
                    </a:solidFill>
                  </a:tcPr>
                </a:tc>
                <a:tc>
                  <a:txBody>
                    <a:bodyPr/>
                    <a:lstStyle/>
                    <a:p>
                      <a:pPr marL="0" marR="0" algn="ctr">
                        <a:lnSpc>
                          <a:spcPts val="1500"/>
                        </a:lnSpc>
                        <a:spcBef>
                          <a:spcPts val="0"/>
                        </a:spcBef>
                        <a:spcAft>
                          <a:spcPts val="0"/>
                        </a:spcAft>
                      </a:pPr>
                      <a:r>
                        <a:rPr lang="en-GB" sz="1400">
                          <a:effectLst/>
                        </a:rPr>
                        <a:t>A</a:t>
                      </a:r>
                      <a:endParaRPr lang="en-US" sz="1400">
                        <a:effectLst/>
                      </a:endParaRPr>
                    </a:p>
                    <a:p>
                      <a:pPr marL="0" marR="0" algn="ctr">
                        <a:lnSpc>
                          <a:spcPts val="1500"/>
                        </a:lnSpc>
                        <a:spcBef>
                          <a:spcPts val="0"/>
                        </a:spcBef>
                        <a:spcAft>
                          <a:spcPts val="0"/>
                        </a:spcAft>
                      </a:pPr>
                      <a:r>
                        <a:rPr lang="en-GB" sz="1400">
                          <a:effectLst/>
                        </a:rPr>
                        <a:t>PNC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4E656C"/>
                    </a:solidFill>
                  </a:tcPr>
                </a:tc>
                <a:tc>
                  <a:txBody>
                    <a:bodyPr/>
                    <a:lstStyle/>
                    <a:p>
                      <a:pPr marL="0" marR="0" algn="ctr">
                        <a:lnSpc>
                          <a:spcPts val="1500"/>
                        </a:lnSpc>
                        <a:spcBef>
                          <a:spcPts val="0"/>
                        </a:spcBef>
                        <a:spcAft>
                          <a:spcPts val="0"/>
                        </a:spcAft>
                      </a:pPr>
                      <a:r>
                        <a:rPr lang="en-GB" sz="1400">
                          <a:effectLst/>
                        </a:rPr>
                        <a:t>B</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4E656C"/>
                    </a:solidFill>
                  </a:tcPr>
                </a:tc>
                <a:tc>
                  <a:txBody>
                    <a:bodyPr/>
                    <a:lstStyle/>
                    <a:p>
                      <a:pPr marL="0" marR="0" algn="ctr">
                        <a:lnSpc>
                          <a:spcPts val="1500"/>
                        </a:lnSpc>
                        <a:spcBef>
                          <a:spcPts val="0"/>
                        </a:spcBef>
                        <a:spcAft>
                          <a:spcPts val="0"/>
                        </a:spcAft>
                      </a:pPr>
                      <a:r>
                        <a:rPr lang="en-GB" sz="1400" dirty="0">
                          <a:effectLst/>
                        </a:rPr>
                        <a:t>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4E656C"/>
                    </a:solidFill>
                  </a:tcPr>
                </a:tc>
                <a:extLst>
                  <a:ext uri="{0D108BD9-81ED-4DB2-BD59-A6C34878D82A}">
                    <a16:rowId xmlns:a16="http://schemas.microsoft.com/office/drawing/2014/main" val="42450904"/>
                  </a:ext>
                </a:extLst>
              </a:tr>
              <a:tr h="341633">
                <a:tc>
                  <a:txBody>
                    <a:bodyPr/>
                    <a:lstStyle/>
                    <a:p>
                      <a:pPr marL="83820" marR="31750" algn="just">
                        <a:lnSpc>
                          <a:spcPts val="1500"/>
                        </a:lnSpc>
                        <a:spcBef>
                          <a:spcPts val="0"/>
                        </a:spcBef>
                        <a:spcAft>
                          <a:spcPts val="0"/>
                        </a:spcAft>
                      </a:pPr>
                      <a:r>
                        <a:rPr lang="en-GB" sz="1400">
                          <a:effectLst/>
                        </a:rPr>
                        <a:t>Offshore passage/Small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254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a:effectLst/>
                        </a:rPr>
                        <a:t>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extLst>
                  <a:ext uri="{0D108BD9-81ED-4DB2-BD59-A6C34878D82A}">
                    <a16:rowId xmlns:a16="http://schemas.microsoft.com/office/drawing/2014/main" val="1045211450"/>
                  </a:ext>
                </a:extLst>
              </a:tr>
              <a:tr h="341633">
                <a:tc>
                  <a:txBody>
                    <a:bodyPr/>
                    <a:lstStyle/>
                    <a:p>
                      <a:pPr marL="83820" marR="31750" algn="just">
                        <a:lnSpc>
                          <a:spcPts val="1500"/>
                        </a:lnSpc>
                        <a:spcBef>
                          <a:spcPts val="0"/>
                        </a:spcBef>
                        <a:spcAft>
                          <a:spcPts val="0"/>
                        </a:spcAft>
                      </a:pPr>
                      <a:r>
                        <a:rPr lang="en-GB" sz="1400" dirty="0">
                          <a:effectLst/>
                        </a:rPr>
                        <a:t>Landfall and Coastal passage/Medium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254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0" marR="0" algn="ctr">
                        <a:lnSpc>
                          <a:spcPts val="1500"/>
                        </a:lnSpc>
                        <a:spcBef>
                          <a:spcPts val="0"/>
                        </a:spcBef>
                        <a:spcAft>
                          <a:spcPts val="0"/>
                        </a:spcAft>
                      </a:pPr>
                      <a:r>
                        <a:rPr lang="en-GB" sz="1400">
                          <a:effectLst/>
                        </a:rPr>
                        <a:t>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0" marR="0" algn="ctr">
                        <a:lnSpc>
                          <a:spcPts val="1500"/>
                        </a:lnSpc>
                        <a:spcBef>
                          <a:spcPts val="0"/>
                        </a:spcBef>
                        <a:spcAft>
                          <a:spcPts val="0"/>
                        </a:spcAft>
                      </a:pPr>
                      <a:r>
                        <a:rPr lang="en-GB" sz="1400" dirty="0">
                          <a:effectLst/>
                        </a:rPr>
                        <a:t>100%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extLst>
                  <a:ext uri="{0D108BD9-81ED-4DB2-BD59-A6C34878D82A}">
                    <a16:rowId xmlns:a16="http://schemas.microsoft.com/office/drawing/2014/main" val="3371203446"/>
                  </a:ext>
                </a:extLst>
              </a:tr>
              <a:tr h="341633">
                <a:tc>
                  <a:txBody>
                    <a:bodyPr/>
                    <a:lstStyle/>
                    <a:p>
                      <a:pPr marL="83820" marR="31750" algn="just">
                        <a:lnSpc>
                          <a:spcPts val="1500"/>
                        </a:lnSpc>
                        <a:spcBef>
                          <a:spcPts val="0"/>
                        </a:spcBef>
                        <a:spcAft>
                          <a:spcPts val="0"/>
                        </a:spcAft>
                      </a:pPr>
                      <a:r>
                        <a:rPr lang="en-GB" sz="1400">
                          <a:effectLst/>
                        </a:rPr>
                        <a:t>Approaches and Ports/Large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254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a:effectLst/>
                        </a:rPr>
                        <a:t>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dirty="0">
                          <a:effectLst/>
                        </a:rPr>
                        <a:t>100%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extLst>
                  <a:ext uri="{0D108BD9-81ED-4DB2-BD59-A6C34878D82A}">
                    <a16:rowId xmlns:a16="http://schemas.microsoft.com/office/drawing/2014/main" val="517082189"/>
                  </a:ext>
                </a:extLst>
              </a:tr>
              <a:tr h="341633">
                <a:tc>
                  <a:txBody>
                    <a:bodyPr/>
                    <a:lstStyle/>
                    <a:p>
                      <a:pPr marL="83820" marR="31750" algn="just">
                        <a:lnSpc>
                          <a:spcPts val="1500"/>
                        </a:lnSpc>
                        <a:spcBef>
                          <a:spcPts val="0"/>
                        </a:spcBef>
                        <a:spcAft>
                          <a:spcPts val="0"/>
                        </a:spcAft>
                      </a:pPr>
                      <a:r>
                        <a:rPr lang="en-GB" sz="1400" dirty="0">
                          <a:effectLst/>
                        </a:rPr>
                        <a:t>Percentage of Group A showing depths in metres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254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0" marR="0" algn="ctr">
                        <a:lnSpc>
                          <a:spcPts val="1500"/>
                        </a:lnSpc>
                        <a:spcBef>
                          <a:spcPts val="0"/>
                        </a:spcBef>
                        <a:spcAft>
                          <a:spcPts val="0"/>
                        </a:spcAft>
                      </a:pPr>
                      <a:r>
                        <a:rPr lang="en-GB" sz="14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tc>
                  <a:txBody>
                    <a:bodyPr/>
                    <a:lstStyle/>
                    <a:p>
                      <a:pPr marL="0" marR="0" algn="ctr">
                        <a:lnSpc>
                          <a:spcPts val="1500"/>
                        </a:lnSpc>
                        <a:spcBef>
                          <a:spcPts val="0"/>
                        </a:spcBef>
                        <a:spcAft>
                          <a:spcPts val="0"/>
                        </a:spcAft>
                      </a:pPr>
                      <a:r>
                        <a:rPr lang="en-GB"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solidFill>
                      <a:srgbClr val="C2C5CA"/>
                    </a:solidFill>
                  </a:tcPr>
                </a:tc>
                <a:extLst>
                  <a:ext uri="{0D108BD9-81ED-4DB2-BD59-A6C34878D82A}">
                    <a16:rowId xmlns:a16="http://schemas.microsoft.com/office/drawing/2014/main" val="3034850779"/>
                  </a:ext>
                </a:extLst>
              </a:tr>
              <a:tr h="341633">
                <a:tc>
                  <a:txBody>
                    <a:bodyPr/>
                    <a:lstStyle/>
                    <a:p>
                      <a:pPr marL="83820" marR="31750" algn="just">
                        <a:lnSpc>
                          <a:spcPts val="1500"/>
                        </a:lnSpc>
                        <a:spcBef>
                          <a:spcPts val="0"/>
                        </a:spcBef>
                        <a:spcAft>
                          <a:spcPts val="0"/>
                        </a:spcAft>
                      </a:pPr>
                      <a:r>
                        <a:rPr lang="en-GB" sz="1400" dirty="0">
                          <a:effectLst/>
                        </a:rPr>
                        <a:t>Percentage of Group A referenced to a satellite datum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2540" marR="0" algn="ctr">
                        <a:lnSpc>
                          <a:spcPts val="1500"/>
                        </a:lnSpc>
                        <a:spcBef>
                          <a:spcPts val="0"/>
                        </a:spcBef>
                        <a:spcAft>
                          <a:spcPts val="0"/>
                        </a:spcAft>
                      </a:pPr>
                      <a:r>
                        <a:rPr lang="en-GB" sz="1400">
                          <a:effectLst/>
                        </a:rPr>
                        <a:t>100%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tc>
                  <a:txBody>
                    <a:bodyPr/>
                    <a:lstStyle/>
                    <a:p>
                      <a:pPr marL="0" marR="0" algn="ctr">
                        <a:lnSpc>
                          <a:spcPts val="1500"/>
                        </a:lnSpc>
                        <a:spcBef>
                          <a:spcPts val="0"/>
                        </a:spcBef>
                        <a:spcAft>
                          <a:spcPts val="0"/>
                        </a:spcAft>
                      </a:pPr>
                      <a:r>
                        <a:rPr lang="en-GB"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5591" marR="15591" marT="0" marB="0" anchor="ctr"/>
                </a:tc>
                <a:extLst>
                  <a:ext uri="{0D108BD9-81ED-4DB2-BD59-A6C34878D82A}">
                    <a16:rowId xmlns:a16="http://schemas.microsoft.com/office/drawing/2014/main" val="1115039411"/>
                  </a:ext>
                </a:extLst>
              </a:tr>
            </a:tbl>
          </a:graphicData>
        </a:graphic>
      </p:graphicFrame>
    </p:spTree>
    <p:extLst>
      <p:ext uri="{BB962C8B-B14F-4D97-AF65-F5344CB8AC3E}">
        <p14:creationId xmlns:p14="http://schemas.microsoft.com/office/powerpoint/2010/main" val="38692798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Capacity Building (CB)</a:t>
            </a:r>
            <a:endParaRPr dirty="0"/>
          </a:p>
        </p:txBody>
      </p:sp>
      <p:pic>
        <p:nvPicPr>
          <p:cNvPr id="7" name="Picture 6">
            <a:extLst>
              <a:ext uri="{FF2B5EF4-FFF2-40B4-BE49-F238E27FC236}">
                <a16:creationId xmlns:a16="http://schemas.microsoft.com/office/drawing/2014/main" id="{E714CBB8-36C4-4992-B0DB-8712E65CBE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93108" y="5671030"/>
            <a:ext cx="758825" cy="1074420"/>
          </a:xfrm>
          <a:prstGeom prst="rect">
            <a:avLst/>
          </a:prstGeom>
        </p:spPr>
      </p:pic>
      <p:sp>
        <p:nvSpPr>
          <p:cNvPr id="8" name="Content Placeholder 2">
            <a:extLst>
              <a:ext uri="{FF2B5EF4-FFF2-40B4-BE49-F238E27FC236}">
                <a16:creationId xmlns:a16="http://schemas.microsoft.com/office/drawing/2014/main" id="{C1C50DE6-7AE5-4675-8716-6172B5659D1D}"/>
              </a:ext>
            </a:extLst>
          </p:cNvPr>
          <p:cNvSpPr txBox="1">
            <a:spLocks/>
          </p:cNvSpPr>
          <p:nvPr/>
        </p:nvSpPr>
        <p:spPr>
          <a:xfrm>
            <a:off x="431438" y="995868"/>
            <a:ext cx="6905692" cy="4675162"/>
          </a:xfrm>
          <a:prstGeom prst="rect">
            <a:avLst/>
          </a:prstGeom>
        </p:spPr>
        <p:txBody>
          <a:bodyPr vert="horz" lIns="91440" tIns="45720" rIns="91440" bIns="45720" rtlCol="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42900" indent="-342900" algn="just">
              <a:lnSpc>
                <a:spcPct val="150000"/>
              </a:lnSpc>
              <a:buFont typeface="Wingdings" panose="05000000000000000000" pitchFamily="2" charset="2"/>
              <a:buChar char="ü"/>
            </a:pPr>
            <a:r>
              <a:rPr lang="en-US" sz="1400" dirty="0"/>
              <a:t>Capacity building within the organization has been successfully achieved through the effective utilization of IC-ENC sponsored courses, alongside knowledge transfer during hydrographic surveying projects in Saudi waters. </a:t>
            </a:r>
          </a:p>
          <a:p>
            <a:pPr marL="342900" indent="-342900" algn="just">
              <a:lnSpc>
                <a:spcPct val="150000"/>
              </a:lnSpc>
              <a:buFont typeface="Wingdings" panose="05000000000000000000" pitchFamily="2" charset="2"/>
              <a:buChar char="ü"/>
            </a:pPr>
            <a:r>
              <a:rPr lang="en-US" sz="1400" dirty="0"/>
              <a:t>In-house training is continuously incorporated as part of GEOSA's on-the-job training program.</a:t>
            </a:r>
          </a:p>
          <a:p>
            <a:pPr marL="342900" indent="-342900" algn="just">
              <a:lnSpc>
                <a:spcPct val="150000"/>
              </a:lnSpc>
              <a:buFont typeface="Wingdings" panose="05000000000000000000" pitchFamily="2" charset="2"/>
              <a:buChar char="ü"/>
            </a:pPr>
            <a:r>
              <a:rPr lang="en-US" sz="1400" dirty="0"/>
              <a:t>In 2024, GEOSA organized a training course on </a:t>
            </a:r>
            <a:r>
              <a:rPr lang="en-US" sz="1400" b="1" dirty="0"/>
              <a:t>Ocean Affairs and the Law of the Sea</a:t>
            </a:r>
            <a:r>
              <a:rPr lang="en-US" sz="1400" dirty="0"/>
              <a:t>, which was attended by fifty (50) participants from nine (9) government departments. </a:t>
            </a:r>
          </a:p>
          <a:p>
            <a:pPr marL="342900" indent="-342900" algn="just">
              <a:lnSpc>
                <a:spcPct val="150000"/>
              </a:lnSpc>
              <a:buFont typeface="Wingdings" panose="05000000000000000000" pitchFamily="2" charset="2"/>
              <a:buChar char="ü"/>
            </a:pPr>
            <a:r>
              <a:rPr lang="en-US" sz="1400" dirty="0"/>
              <a:t>An </a:t>
            </a:r>
            <a:r>
              <a:rPr lang="en-US" sz="1400" b="1" dirty="0"/>
              <a:t>Introduction to Hydrography </a:t>
            </a:r>
            <a:r>
              <a:rPr lang="en-US" sz="1400" dirty="0"/>
              <a:t>course was held internally for government stakeholders</a:t>
            </a:r>
          </a:p>
          <a:p>
            <a:pPr marL="342900" indent="-342900" algn="just">
              <a:lnSpc>
                <a:spcPct val="150000"/>
              </a:lnSpc>
              <a:buFont typeface="Wingdings" panose="05000000000000000000" pitchFamily="2" charset="2"/>
              <a:buChar char="ü"/>
            </a:pPr>
            <a:r>
              <a:rPr lang="en-US" sz="1400" b="1" dirty="0"/>
              <a:t>Maritime Safety Information (MSI) </a:t>
            </a:r>
            <a:r>
              <a:rPr lang="en-US" sz="1400" dirty="0"/>
              <a:t>training course attended in Bahrain.</a:t>
            </a:r>
          </a:p>
          <a:p>
            <a:pPr marL="342900" indent="-342900" algn="just">
              <a:lnSpc>
                <a:spcPct val="150000"/>
              </a:lnSpc>
              <a:buFont typeface="Wingdings" panose="05000000000000000000" pitchFamily="2" charset="2"/>
              <a:buChar char="ü"/>
            </a:pPr>
            <a:r>
              <a:rPr lang="en-US" sz="1400" dirty="0"/>
              <a:t>Third-party training courses have been identified, and the personnel are expected to participate in these programs</a:t>
            </a:r>
          </a:p>
        </p:txBody>
      </p:sp>
      <p:pic>
        <p:nvPicPr>
          <p:cNvPr id="10" name="Picture 9">
            <a:extLst>
              <a:ext uri="{FF2B5EF4-FFF2-40B4-BE49-F238E27FC236}">
                <a16:creationId xmlns:a16="http://schemas.microsoft.com/office/drawing/2014/main" id="{B4AA44C9-C74C-4856-B160-EB446E3CB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pic>
        <p:nvPicPr>
          <p:cNvPr id="9" name="Picture 8" descr="C:\Users\c.reddy-co\AppData\Local\Packages\Microsoft.Windows.Photos_8wekyb3d8bbwe\TempState\ShareServiceTempFolder\h6D75kXOqumPiW0hYOij8DZvn0zPvCgkzkTdPhbm.jpeg">
            <a:extLst>
              <a:ext uri="{FF2B5EF4-FFF2-40B4-BE49-F238E27FC236}">
                <a16:creationId xmlns:a16="http://schemas.microsoft.com/office/drawing/2014/main" id="{E2B661FB-A753-4F98-80AB-039ED1542A1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1480088"/>
            <a:ext cx="4196081" cy="2197832"/>
          </a:xfrm>
          <a:prstGeom prst="rect">
            <a:avLst/>
          </a:prstGeom>
          <a:noFill/>
          <a:ln>
            <a:noFill/>
          </a:ln>
        </p:spPr>
      </p:pic>
      <p:pic>
        <p:nvPicPr>
          <p:cNvPr id="11" name="Picture 10">
            <a:extLst>
              <a:ext uri="{FF2B5EF4-FFF2-40B4-BE49-F238E27FC236}">
                <a16:creationId xmlns:a16="http://schemas.microsoft.com/office/drawing/2014/main" id="{8E78B8EE-2342-414F-A146-26594D1CAA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790" y="3797494"/>
            <a:ext cx="2165691" cy="1350550"/>
          </a:xfrm>
          <a:prstGeom prst="rect">
            <a:avLst/>
          </a:prstGeom>
        </p:spPr>
      </p:pic>
      <p:pic>
        <p:nvPicPr>
          <p:cNvPr id="12" name="Picture 11">
            <a:extLst>
              <a:ext uri="{FF2B5EF4-FFF2-40B4-BE49-F238E27FC236}">
                <a16:creationId xmlns:a16="http://schemas.microsoft.com/office/drawing/2014/main" id="{6A44CA74-DFB2-4360-A289-4B92DE10D9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3775171"/>
            <a:ext cx="1976120" cy="1372873"/>
          </a:xfrm>
          <a:prstGeom prst="rect">
            <a:avLst/>
          </a:prstGeom>
        </p:spPr>
      </p:pic>
    </p:spTree>
    <p:extLst>
      <p:ext uri="{BB962C8B-B14F-4D97-AF65-F5344CB8AC3E}">
        <p14:creationId xmlns:p14="http://schemas.microsoft.com/office/powerpoint/2010/main" val="15696457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Oceanographic Activities</a:t>
            </a:r>
            <a:endParaRPr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pic>
        <p:nvPicPr>
          <p:cNvPr id="9" name="Picture 8">
            <a:extLst>
              <a:ext uri="{FF2B5EF4-FFF2-40B4-BE49-F238E27FC236}">
                <a16:creationId xmlns:a16="http://schemas.microsoft.com/office/drawing/2014/main" id="{E4938673-1CA8-4B72-8DD9-6B32A05F8D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1392" y="1715042"/>
            <a:ext cx="3143397" cy="2630987"/>
          </a:xfrm>
          <a:prstGeom prst="rect">
            <a:avLst/>
          </a:prstGeom>
          <a:noFill/>
          <a:ln>
            <a:noFill/>
          </a:ln>
        </p:spPr>
      </p:pic>
      <p:pic>
        <p:nvPicPr>
          <p:cNvPr id="11" name="Picture 10">
            <a:extLst>
              <a:ext uri="{FF2B5EF4-FFF2-40B4-BE49-F238E27FC236}">
                <a16:creationId xmlns:a16="http://schemas.microsoft.com/office/drawing/2014/main" id="{4B1C7CA9-C9C1-4ED4-AC3D-395697758C3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15733" y="1701160"/>
            <a:ext cx="1410835" cy="2630987"/>
          </a:xfrm>
          <a:prstGeom prst="rect">
            <a:avLst/>
          </a:prstGeom>
          <a:ln>
            <a:noFill/>
          </a:ln>
          <a:effectLst/>
        </p:spPr>
      </p:pic>
      <p:sp>
        <p:nvSpPr>
          <p:cNvPr id="12" name="Content Placeholder 2">
            <a:extLst>
              <a:ext uri="{FF2B5EF4-FFF2-40B4-BE49-F238E27FC236}">
                <a16:creationId xmlns:a16="http://schemas.microsoft.com/office/drawing/2014/main" id="{B93326B5-0061-4970-8F1A-75A697572F95}"/>
              </a:ext>
            </a:extLst>
          </p:cNvPr>
          <p:cNvSpPr txBox="1">
            <a:spLocks/>
          </p:cNvSpPr>
          <p:nvPr/>
        </p:nvSpPr>
        <p:spPr>
          <a:xfrm>
            <a:off x="498367" y="1125870"/>
            <a:ext cx="6237713" cy="4708413"/>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0" name="Picture 9">
            <a:extLst>
              <a:ext uri="{FF2B5EF4-FFF2-40B4-BE49-F238E27FC236}">
                <a16:creationId xmlns:a16="http://schemas.microsoft.com/office/drawing/2014/main" id="{8BA4933A-81E7-4194-8427-6AEF9CAF77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3" name="Footer Placeholder 8">
            <a:extLst>
              <a:ext uri="{FF2B5EF4-FFF2-40B4-BE49-F238E27FC236}">
                <a16:creationId xmlns:a16="http://schemas.microsoft.com/office/drawing/2014/main" id="{BEFA8DEA-AC9F-477D-84AA-7D9BCB86B617}"/>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4" name="Picture 13">
            <a:extLst>
              <a:ext uri="{FF2B5EF4-FFF2-40B4-BE49-F238E27FC236}">
                <a16:creationId xmlns:a16="http://schemas.microsoft.com/office/drawing/2014/main" id="{98FC3FEF-DA6F-457E-BDD3-DA78628C1750}"/>
              </a:ext>
            </a:extLst>
          </p:cNvPr>
          <p:cNvPicPr>
            <a:picLocks noChangeAspect="1"/>
          </p:cNvPicPr>
          <p:nvPr/>
        </p:nvPicPr>
        <p:blipFill>
          <a:blip r:embed="rId6"/>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518CB087-AB8F-45F6-BF35-A1193A4EBF42}"/>
              </a:ext>
            </a:extLst>
          </p:cNvPr>
          <p:cNvSpPr/>
          <p:nvPr/>
        </p:nvSpPr>
        <p:spPr>
          <a:xfrm>
            <a:off x="293715" y="1313830"/>
            <a:ext cx="6657194" cy="3835024"/>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1600" dirty="0">
                <a:ea typeface="Times New Roman" panose="02020603050405020304" pitchFamily="18" charset="0"/>
              </a:rPr>
              <a:t>Oceanographic data is primarily collected during hydrographic survey projects.</a:t>
            </a:r>
          </a:p>
          <a:p>
            <a:pPr marL="285750" indent="-285750" algn="just">
              <a:lnSpc>
                <a:spcPct val="150000"/>
              </a:lnSpc>
              <a:buFont typeface="Wingdings" panose="05000000000000000000" pitchFamily="2" charset="2"/>
              <a:buChar char="ü"/>
            </a:pPr>
            <a:r>
              <a:rPr lang="en-US" sz="1600" dirty="0">
                <a:ea typeface="Times New Roman" panose="02020603050405020304" pitchFamily="18" charset="0"/>
              </a:rPr>
              <a:t>GEOSA collects tide and meteorological data from its national tide gauge network (NTGN), which was established by GEOSA in 2012.</a:t>
            </a:r>
          </a:p>
          <a:p>
            <a:pPr marL="285750" indent="-285750" algn="just">
              <a:lnSpc>
                <a:spcPct val="150000"/>
              </a:lnSpc>
              <a:buFont typeface="Wingdings" panose="05000000000000000000" pitchFamily="2" charset="2"/>
              <a:buChar char="ü"/>
            </a:pPr>
            <a:r>
              <a:rPr lang="en-US" sz="1600" dirty="0">
                <a:ea typeface="Times New Roman" panose="02020603050405020304" pitchFamily="18" charset="0"/>
              </a:rPr>
              <a:t>The NTGN consists of 12 stations distributed along the eastern and western coasts of the Kingdom of Saudi Arabia.</a:t>
            </a:r>
          </a:p>
          <a:p>
            <a:pPr marL="285750" indent="-285750" algn="just">
              <a:lnSpc>
                <a:spcPct val="150000"/>
              </a:lnSpc>
              <a:buFont typeface="Wingdings" panose="05000000000000000000" pitchFamily="2" charset="2"/>
              <a:buChar char="ü"/>
            </a:pPr>
            <a:r>
              <a:rPr lang="en-US" sz="1600" dirty="0">
                <a:ea typeface="Times New Roman" panose="02020603050405020304" pitchFamily="18" charset="0"/>
              </a:rPr>
              <a:t>The NTGN is linked to GEOSA through a secure automated system for sending and receiving data. </a:t>
            </a:r>
          </a:p>
          <a:p>
            <a:pPr marL="285750" indent="-285750" algn="just">
              <a:lnSpc>
                <a:spcPct val="150000"/>
              </a:lnSpc>
              <a:buFont typeface="Wingdings" panose="05000000000000000000" pitchFamily="2" charset="2"/>
              <a:buChar char="ü"/>
            </a:pPr>
            <a:r>
              <a:rPr lang="en-US" sz="1600" dirty="0">
                <a:ea typeface="Times New Roman" panose="02020603050405020304" pitchFamily="18" charset="0"/>
              </a:rPr>
              <a:t>Enhancements to this network are currently underway to add 10 more tide gauge stations.</a:t>
            </a:r>
          </a:p>
        </p:txBody>
      </p:sp>
    </p:spTree>
    <p:extLst>
      <p:ext uri="{BB962C8B-B14F-4D97-AF65-F5344CB8AC3E}">
        <p14:creationId xmlns:p14="http://schemas.microsoft.com/office/powerpoint/2010/main" val="18359861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National Spatial Data Infrastructure</a:t>
            </a:r>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12" name="Content Placeholder 2">
            <a:extLst>
              <a:ext uri="{FF2B5EF4-FFF2-40B4-BE49-F238E27FC236}">
                <a16:creationId xmlns:a16="http://schemas.microsoft.com/office/drawing/2014/main" id="{B93326B5-0061-4970-8F1A-75A697572F95}"/>
              </a:ext>
            </a:extLst>
          </p:cNvPr>
          <p:cNvSpPr txBox="1">
            <a:spLocks/>
          </p:cNvSpPr>
          <p:nvPr/>
        </p:nvSpPr>
        <p:spPr>
          <a:xfrm>
            <a:off x="498367" y="1125870"/>
            <a:ext cx="6237713" cy="4708413"/>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0" name="Picture 9">
            <a:extLst>
              <a:ext uri="{FF2B5EF4-FFF2-40B4-BE49-F238E27FC236}">
                <a16:creationId xmlns:a16="http://schemas.microsoft.com/office/drawing/2014/main" id="{8BA4933A-81E7-4194-8427-6AEF9CAF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3" name="Footer Placeholder 8">
            <a:extLst>
              <a:ext uri="{FF2B5EF4-FFF2-40B4-BE49-F238E27FC236}">
                <a16:creationId xmlns:a16="http://schemas.microsoft.com/office/drawing/2014/main" id="{BEFA8DEA-AC9F-477D-84AA-7D9BCB86B617}"/>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4" name="Picture 13">
            <a:extLst>
              <a:ext uri="{FF2B5EF4-FFF2-40B4-BE49-F238E27FC236}">
                <a16:creationId xmlns:a16="http://schemas.microsoft.com/office/drawing/2014/main" id="{98FC3FEF-DA6F-457E-BDD3-DA78628C1750}"/>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518CB087-AB8F-45F6-BF35-A1193A4EBF42}"/>
              </a:ext>
            </a:extLst>
          </p:cNvPr>
          <p:cNvSpPr/>
          <p:nvPr/>
        </p:nvSpPr>
        <p:spPr>
          <a:xfrm>
            <a:off x="498367" y="1587647"/>
            <a:ext cx="7119938" cy="3338735"/>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dirty="0">
                <a:ea typeface="Times New Roman" panose="02020603050405020304" pitchFamily="18" charset="0"/>
              </a:rPr>
              <a:t>Establishing 15 main Themes, working groups of Themes, defining regulating aspects for each Theme.</a:t>
            </a:r>
          </a:p>
          <a:p>
            <a:pPr marL="285750" indent="-285750" algn="just">
              <a:lnSpc>
                <a:spcPct val="200000"/>
              </a:lnSpc>
              <a:buFont typeface="Wingdings" panose="05000000000000000000" pitchFamily="2" charset="2"/>
              <a:buChar char="ü"/>
            </a:pPr>
            <a:r>
              <a:rPr lang="en-US" dirty="0">
                <a:ea typeface="Times New Roman" panose="02020603050405020304" pitchFamily="18" charset="0"/>
              </a:rPr>
              <a:t>Building guides and technical specifications for the main Themes.</a:t>
            </a:r>
          </a:p>
          <a:p>
            <a:pPr marL="285750" indent="-285750" algn="just">
              <a:lnSpc>
                <a:spcPct val="200000"/>
              </a:lnSpc>
              <a:buFont typeface="Wingdings" panose="05000000000000000000" pitchFamily="2" charset="2"/>
              <a:buChar char="ü"/>
            </a:pPr>
            <a:r>
              <a:rPr lang="en-US" dirty="0">
                <a:ea typeface="Times New Roman" panose="02020603050405020304" pitchFamily="18" charset="0"/>
              </a:rPr>
              <a:t>Water theme include Hydrography, Hydrology, Hydrogeology, and Inland waters. </a:t>
            </a:r>
          </a:p>
          <a:p>
            <a:pPr marL="285750" indent="-285750" algn="just">
              <a:lnSpc>
                <a:spcPct val="200000"/>
              </a:lnSpc>
              <a:buFont typeface="Wingdings" panose="05000000000000000000" pitchFamily="2" charset="2"/>
              <a:buChar char="ü"/>
            </a:pPr>
            <a:r>
              <a:rPr lang="en-US" dirty="0">
                <a:ea typeface="Times New Roman" panose="02020603050405020304" pitchFamily="18" charset="0"/>
              </a:rPr>
              <a:t>GEOSA maintaining and advancing a National Geospatial Platform.</a:t>
            </a:r>
          </a:p>
        </p:txBody>
      </p:sp>
      <p:pic>
        <p:nvPicPr>
          <p:cNvPr id="11" name="Picture 10">
            <a:extLst>
              <a:ext uri="{FF2B5EF4-FFF2-40B4-BE49-F238E27FC236}">
                <a16:creationId xmlns:a16="http://schemas.microsoft.com/office/drawing/2014/main" id="{71C4B8BC-8F4E-4E88-B3CB-D1B0EE4C32C7}"/>
              </a:ext>
            </a:extLst>
          </p:cNvPr>
          <p:cNvPicPr>
            <a:picLocks noChangeAspect="1"/>
          </p:cNvPicPr>
          <p:nvPr/>
        </p:nvPicPr>
        <p:blipFill>
          <a:blip r:embed="rId5"/>
          <a:stretch>
            <a:fillRect/>
          </a:stretch>
        </p:blipFill>
        <p:spPr>
          <a:xfrm>
            <a:off x="7830375" y="1285877"/>
            <a:ext cx="3680531" cy="4460686"/>
          </a:xfrm>
          <a:prstGeom prst="rect">
            <a:avLst/>
          </a:prstGeom>
        </p:spPr>
      </p:pic>
    </p:spTree>
    <p:extLst>
      <p:ext uri="{BB962C8B-B14F-4D97-AF65-F5344CB8AC3E}">
        <p14:creationId xmlns:p14="http://schemas.microsoft.com/office/powerpoint/2010/main" val="24951552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Innovation</a:t>
            </a:r>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12" name="Content Placeholder 2">
            <a:extLst>
              <a:ext uri="{FF2B5EF4-FFF2-40B4-BE49-F238E27FC236}">
                <a16:creationId xmlns:a16="http://schemas.microsoft.com/office/drawing/2014/main" id="{B93326B5-0061-4970-8F1A-75A697572F95}"/>
              </a:ext>
            </a:extLst>
          </p:cNvPr>
          <p:cNvSpPr txBox="1">
            <a:spLocks/>
          </p:cNvSpPr>
          <p:nvPr/>
        </p:nvSpPr>
        <p:spPr>
          <a:xfrm>
            <a:off x="498367" y="1125870"/>
            <a:ext cx="6237713" cy="4708413"/>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0" name="Picture 9">
            <a:extLst>
              <a:ext uri="{FF2B5EF4-FFF2-40B4-BE49-F238E27FC236}">
                <a16:creationId xmlns:a16="http://schemas.microsoft.com/office/drawing/2014/main" id="{8BA4933A-81E7-4194-8427-6AEF9CAF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3" name="Footer Placeholder 8">
            <a:extLst>
              <a:ext uri="{FF2B5EF4-FFF2-40B4-BE49-F238E27FC236}">
                <a16:creationId xmlns:a16="http://schemas.microsoft.com/office/drawing/2014/main" id="{BEFA8DEA-AC9F-477D-84AA-7D9BCB86B617}"/>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4" name="Picture 13">
            <a:extLst>
              <a:ext uri="{FF2B5EF4-FFF2-40B4-BE49-F238E27FC236}">
                <a16:creationId xmlns:a16="http://schemas.microsoft.com/office/drawing/2014/main" id="{98FC3FEF-DA6F-457E-BDD3-DA78628C1750}"/>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518CB087-AB8F-45F6-BF35-A1193A4EBF42}"/>
              </a:ext>
            </a:extLst>
          </p:cNvPr>
          <p:cNvSpPr/>
          <p:nvPr/>
        </p:nvSpPr>
        <p:spPr>
          <a:xfrm>
            <a:off x="498367" y="1477279"/>
            <a:ext cx="6501873" cy="3338735"/>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dirty="0">
                <a:ea typeface="Times New Roman" panose="02020603050405020304" pitchFamily="18" charset="0"/>
              </a:rPr>
              <a:t>GEOSA introduced innovative technologies, namely </a:t>
            </a:r>
            <a:r>
              <a:rPr lang="en-US" dirty="0" err="1">
                <a:ea typeface="Times New Roman" panose="02020603050405020304" pitchFamily="18" charset="0"/>
              </a:rPr>
              <a:t>Uncrewed</a:t>
            </a:r>
            <a:r>
              <a:rPr lang="en-US" dirty="0">
                <a:ea typeface="Times New Roman" panose="02020603050405020304" pitchFamily="18" charset="0"/>
              </a:rPr>
              <a:t> Surface Vessels (USVs), in support of the offshore surveying operations in Saudi Waters.</a:t>
            </a:r>
          </a:p>
          <a:p>
            <a:pPr marL="285750" indent="-285750" algn="just">
              <a:lnSpc>
                <a:spcPct val="200000"/>
              </a:lnSpc>
              <a:buFont typeface="Wingdings" panose="05000000000000000000" pitchFamily="2" charset="2"/>
              <a:buChar char="ü"/>
            </a:pPr>
            <a:r>
              <a:rPr lang="en-US" dirty="0">
                <a:ea typeface="Times New Roman" panose="02020603050405020304" pitchFamily="18" charset="0"/>
              </a:rPr>
              <a:t>This innovation enabled improved operational efficiencies, efficient use of resources, cost reductions and significant reduction in carbon emissions. </a:t>
            </a:r>
          </a:p>
        </p:txBody>
      </p:sp>
      <p:pic>
        <p:nvPicPr>
          <p:cNvPr id="11" name="Picture 10">
            <a:extLst>
              <a:ext uri="{FF2B5EF4-FFF2-40B4-BE49-F238E27FC236}">
                <a16:creationId xmlns:a16="http://schemas.microsoft.com/office/drawing/2014/main" id="{DF2099F9-3313-430D-B7CB-10B724F15D27}"/>
              </a:ext>
            </a:extLst>
          </p:cNvPr>
          <p:cNvPicPr/>
          <p:nvPr/>
        </p:nvPicPr>
        <p:blipFill rotWithShape="1">
          <a:blip r:embed="rId5" cstate="print">
            <a:extLst>
              <a:ext uri="{28A0092B-C50C-407E-A947-70E740481C1C}">
                <a14:useLocalDpi xmlns:a14="http://schemas.microsoft.com/office/drawing/2010/main" val="0"/>
              </a:ext>
            </a:extLst>
          </a:blip>
          <a:srcRect t="2299" b="2148"/>
          <a:stretch/>
        </p:blipFill>
        <p:spPr bwMode="auto">
          <a:xfrm>
            <a:off x="7317740" y="1723251"/>
            <a:ext cx="4310380" cy="28284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3038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Other Activities</a:t>
            </a:r>
            <a:endParaRPr dirty="0"/>
          </a:p>
        </p:txBody>
      </p:sp>
      <p:pic>
        <p:nvPicPr>
          <p:cNvPr id="8" name="Picture 7">
            <a:extLst>
              <a:ext uri="{FF2B5EF4-FFF2-40B4-BE49-F238E27FC236}">
                <a16:creationId xmlns:a16="http://schemas.microsoft.com/office/drawing/2014/main" id="{F3E05861-6A79-450F-90A3-F9CDDC3CAE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75964" y="5651980"/>
            <a:ext cx="758825" cy="1074420"/>
          </a:xfrm>
          <a:prstGeom prst="rect">
            <a:avLst/>
          </a:prstGeom>
        </p:spPr>
      </p:pic>
      <p:sp>
        <p:nvSpPr>
          <p:cNvPr id="6" name="Content Placeholder 2">
            <a:extLst>
              <a:ext uri="{FF2B5EF4-FFF2-40B4-BE49-F238E27FC236}">
                <a16:creationId xmlns:a16="http://schemas.microsoft.com/office/drawing/2014/main" id="{CD567B7B-AE80-4F74-8E1E-65B3E73800FE}"/>
              </a:ext>
            </a:extLst>
          </p:cNvPr>
          <p:cNvSpPr txBox="1">
            <a:spLocks/>
          </p:cNvSpPr>
          <p:nvPr/>
        </p:nvSpPr>
        <p:spPr>
          <a:xfrm>
            <a:off x="498367" y="1125870"/>
            <a:ext cx="7827753" cy="4708413"/>
          </a:xfrm>
          <a:prstGeom prst="rect">
            <a:avLst/>
          </a:prstGeom>
        </p:spPr>
        <p:txBody>
          <a:bodyPr vert="horz" lIns="91440" tIns="45720" rIns="91440" bIns="45720" rtlCol="0">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42900" indent="-342900" algn="just">
              <a:lnSpc>
                <a:spcPct val="200000"/>
              </a:lnSpc>
              <a:buFont typeface="Wingdings" panose="05000000000000000000" pitchFamily="2" charset="2"/>
              <a:buChar char="ü"/>
            </a:pPr>
            <a:r>
              <a:rPr lang="en-US" sz="1400" dirty="0"/>
              <a:t>GEOSA is also preparing customized products as per the requirement of its stakeholders (e.g. PNC &amp; ENC designed for NEOM and Red Sea Global Projects Area). </a:t>
            </a:r>
          </a:p>
          <a:p>
            <a:pPr marL="342900" indent="-342900" algn="just">
              <a:lnSpc>
                <a:spcPct val="200000"/>
              </a:lnSpc>
              <a:buFont typeface="Wingdings" panose="05000000000000000000" pitchFamily="2" charset="2"/>
              <a:buChar char="ü"/>
            </a:pPr>
            <a:r>
              <a:rPr lang="en-US" sz="1400" dirty="0"/>
              <a:t>The Hydrographers and Cartographers are actively participating in the national exhibitions and seminars. </a:t>
            </a:r>
          </a:p>
          <a:p>
            <a:pPr marL="342900" indent="-342900" algn="just">
              <a:lnSpc>
                <a:spcPct val="200000"/>
              </a:lnSpc>
              <a:buFont typeface="Wingdings" panose="05000000000000000000" pitchFamily="2" charset="2"/>
              <a:buChar char="ü"/>
            </a:pPr>
            <a:r>
              <a:rPr lang="en-US" sz="1400" dirty="0"/>
              <a:t>GEOSA is working on integrating the Hydrographic Data Management (HDM) project with the National Geospatial Center (NGC) to make the products readily available online as part of self-sustainability.</a:t>
            </a:r>
          </a:p>
          <a:p>
            <a:pPr marL="342900" indent="-342900" algn="just">
              <a:lnSpc>
                <a:spcPct val="200000"/>
              </a:lnSpc>
              <a:buFont typeface="Wingdings" panose="05000000000000000000" pitchFamily="2" charset="2"/>
              <a:buChar char="ü"/>
            </a:pPr>
            <a:r>
              <a:rPr lang="en-US" sz="1400" dirty="0"/>
              <a:t>GEOSA is collaborating with Stakeholders and Educational Institutions for sharing knowledge and hydrographic survey awareness</a:t>
            </a:r>
          </a:p>
          <a:p>
            <a:pPr marL="342900" indent="-342900" algn="just">
              <a:lnSpc>
                <a:spcPct val="200000"/>
              </a:lnSpc>
              <a:buFont typeface="Wingdings" panose="05000000000000000000" pitchFamily="2" charset="2"/>
              <a:buChar char="ü"/>
            </a:pPr>
            <a:r>
              <a:rPr lang="en-US" sz="1400" dirty="0"/>
              <a:t>GEOSA is working towards production of the S-100 products using dual-fuel methodology (where S-101 &amp; S-57 ENCs to be produced simultaneously).</a:t>
            </a:r>
          </a:p>
        </p:txBody>
      </p:sp>
      <p:pic>
        <p:nvPicPr>
          <p:cNvPr id="13" name="Picture 12">
            <a:extLst>
              <a:ext uri="{FF2B5EF4-FFF2-40B4-BE49-F238E27FC236}">
                <a16:creationId xmlns:a16="http://schemas.microsoft.com/office/drawing/2014/main" id="{E115D13F-0105-480D-911B-387161823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441" y="2592656"/>
            <a:ext cx="2678654" cy="1389504"/>
          </a:xfrm>
          <a:prstGeom prst="rect">
            <a:avLst/>
          </a:prstGeom>
        </p:spPr>
      </p:pic>
      <p:pic>
        <p:nvPicPr>
          <p:cNvPr id="2" name="Picture 1">
            <a:extLst>
              <a:ext uri="{FF2B5EF4-FFF2-40B4-BE49-F238E27FC236}">
                <a16:creationId xmlns:a16="http://schemas.microsoft.com/office/drawing/2014/main" id="{5480BDEE-3ED2-419F-B79E-FF4FAD34E3B1}"/>
              </a:ext>
            </a:extLst>
          </p:cNvPr>
          <p:cNvPicPr>
            <a:picLocks noChangeAspect="1"/>
          </p:cNvPicPr>
          <p:nvPr/>
        </p:nvPicPr>
        <p:blipFill>
          <a:blip r:embed="rId5"/>
          <a:stretch>
            <a:fillRect/>
          </a:stretch>
        </p:blipFill>
        <p:spPr>
          <a:xfrm>
            <a:off x="8739441" y="4162612"/>
            <a:ext cx="2678654" cy="1389504"/>
          </a:xfrm>
          <a:prstGeom prst="rect">
            <a:avLst/>
          </a:prstGeom>
        </p:spPr>
      </p:pic>
      <p:pic>
        <p:nvPicPr>
          <p:cNvPr id="4" name="Picture 3">
            <a:extLst>
              <a:ext uri="{FF2B5EF4-FFF2-40B4-BE49-F238E27FC236}">
                <a16:creationId xmlns:a16="http://schemas.microsoft.com/office/drawing/2014/main" id="{05BA7E19-D9C8-4282-B817-6B27223E08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pic>
        <p:nvPicPr>
          <p:cNvPr id="9" name="Picture 8">
            <a:extLst>
              <a:ext uri="{FF2B5EF4-FFF2-40B4-BE49-F238E27FC236}">
                <a16:creationId xmlns:a16="http://schemas.microsoft.com/office/drawing/2014/main" id="{0372897A-2018-4639-AA4F-29C7146567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9441" y="1103288"/>
            <a:ext cx="2678654" cy="1389504"/>
          </a:xfrm>
          <a:prstGeom prst="rect">
            <a:avLst/>
          </a:prstGeom>
        </p:spPr>
      </p:pic>
    </p:spTree>
    <p:extLst>
      <p:ext uri="{BB962C8B-B14F-4D97-AF65-F5344CB8AC3E}">
        <p14:creationId xmlns:p14="http://schemas.microsoft.com/office/powerpoint/2010/main" val="2866124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 name="Text Placeholder 1"/>
          <p:cNvSpPr txBox="1">
            <a:spLocks noGrp="1"/>
          </p:cNvSpPr>
          <p:nvPr>
            <p:ph type="body" sz="quarter" idx="1"/>
          </p:nvPr>
        </p:nvSpPr>
        <p:spPr>
          <a:xfrm>
            <a:off x="2858223" y="5466910"/>
            <a:ext cx="5721587" cy="823914"/>
          </a:xfrm>
          <a:prstGeom prst="rect">
            <a:avLst/>
          </a:prstGeom>
        </p:spPr>
        <p:txBody>
          <a:bodyPr/>
          <a:lstStyle>
            <a:lvl1pPr rtl="0">
              <a:defRPr/>
            </a:lvl1pPr>
          </a:lstStyle>
          <a:p>
            <a:r>
              <a:t> </a:t>
            </a:r>
          </a:p>
        </p:txBody>
      </p:sp>
      <p:sp>
        <p:nvSpPr>
          <p:cNvPr id="2244" name="Straight Connector 3"/>
          <p:cNvSpPr/>
          <p:nvPr/>
        </p:nvSpPr>
        <p:spPr>
          <a:xfrm>
            <a:off x="8769094" y="5586984"/>
            <a:ext cx="3" cy="703841"/>
          </a:xfrm>
          <a:prstGeom prst="line">
            <a:avLst/>
          </a:prstGeom>
          <a:ln w="12700">
            <a:solidFill>
              <a:srgbClr val="CBCBCB"/>
            </a:solidFill>
            <a:miter/>
          </a:ln>
        </p:spPr>
        <p:txBody>
          <a:bodyPr lIns="45718" tIns="45718" rIns="45718" bIns="45718"/>
          <a:lstStyle/>
          <a:p>
            <a:endParaRPr/>
          </a:p>
        </p:txBody>
      </p:sp>
      <p:sp>
        <p:nvSpPr>
          <p:cNvPr id="5" name="مربع نص 7">
            <a:extLst>
              <a:ext uri="{FF2B5EF4-FFF2-40B4-BE49-F238E27FC236}">
                <a16:creationId xmlns:a16="http://schemas.microsoft.com/office/drawing/2014/main" id="{6B0B9FB3-E19D-461B-B623-E4B34050B4FA}"/>
              </a:ext>
            </a:extLst>
          </p:cNvPr>
          <p:cNvSpPr txBox="1"/>
          <p:nvPr/>
        </p:nvSpPr>
        <p:spPr>
          <a:xfrm>
            <a:off x="2182598" y="4512183"/>
            <a:ext cx="56388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a:solidFill>
                  <a:srgbClr val="FFFFFF"/>
                </a:solidFill>
                <a:latin typeface="Readex Pro Regular"/>
                <a:ea typeface="Readex Pro Regular"/>
                <a:cs typeface="Readex Pro Regular"/>
                <a:sym typeface="Readex Pro Regular"/>
              </a:defRPr>
            </a:lvl1pPr>
          </a:lstStyle>
          <a:p>
            <a:pPr algn="ctr" rtl="0"/>
            <a:r>
              <a:rPr lang="en-US" sz="4400" dirty="0">
                <a:latin typeface="Readex Pro Bold" pitchFamily="2" charset="-78"/>
                <a:cs typeface="Readex Pro Bold" pitchFamily="2" charset="-78"/>
              </a:rPr>
              <a:t>THANK YOU </a:t>
            </a:r>
            <a:endParaRPr sz="4400" dirty="0">
              <a:latin typeface="Readex Pro Bold" pitchFamily="2" charset="-78"/>
              <a:cs typeface="Readex Pro Bold" pitchFamily="2" charset="-78"/>
            </a:endParaRPr>
          </a:p>
        </p:txBody>
      </p:sp>
      <p:pic>
        <p:nvPicPr>
          <p:cNvPr id="7" name="Picture 6">
            <a:extLst>
              <a:ext uri="{FF2B5EF4-FFF2-40B4-BE49-F238E27FC236}">
                <a16:creationId xmlns:a16="http://schemas.microsoft.com/office/drawing/2014/main" id="{A911585A-F372-4099-B333-9DB2F639A180}"/>
              </a:ext>
            </a:extLst>
          </p:cNvPr>
          <p:cNvPicPr>
            <a:picLocks noChangeAspect="1"/>
          </p:cNvPicPr>
          <p:nvPr/>
        </p:nvPicPr>
        <p:blipFill>
          <a:blip r:embed="rId3"/>
          <a:stretch>
            <a:fillRect/>
          </a:stretch>
        </p:blipFill>
        <p:spPr>
          <a:xfrm>
            <a:off x="7811647" y="5586984"/>
            <a:ext cx="768163" cy="72548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p:cNvSpPr/>
          <p:nvPr/>
        </p:nvSpPr>
        <p:spPr>
          <a:xfrm>
            <a:off x="-29923" y="-41397"/>
            <a:ext cx="12257328" cy="7051100"/>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pic>
        <p:nvPicPr>
          <p:cNvPr id="214" name="Image" descr="Image"/>
          <p:cNvPicPr>
            <a:picLocks noChangeAspect="1"/>
          </p:cNvPicPr>
          <p:nvPr/>
        </p:nvPicPr>
        <p:blipFill>
          <a:blip r:embed="rId3"/>
          <a:stretch>
            <a:fillRect/>
          </a:stretch>
        </p:blipFill>
        <p:spPr>
          <a:xfrm>
            <a:off x="4690976" y="2808219"/>
            <a:ext cx="2983839" cy="185986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 descr="Image"/>
          <p:cNvPicPr>
            <a:picLocks noChangeAspect="1"/>
          </p:cNvPicPr>
          <p:nvPr/>
        </p:nvPicPr>
        <p:blipFill>
          <a:blip r:embed="rId3"/>
          <a:stretch>
            <a:fillRect/>
          </a:stretch>
        </p:blipFill>
        <p:spPr>
          <a:xfrm rot="10800000">
            <a:off x="2528343" y="1202205"/>
            <a:ext cx="6022295" cy="507430"/>
          </a:xfrm>
          <a:prstGeom prst="rect">
            <a:avLst/>
          </a:prstGeom>
          <a:ln w="12700">
            <a:miter lim="400000"/>
          </a:ln>
        </p:spPr>
      </p:pic>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Content</a:t>
            </a:r>
            <a:endParaRPr dirty="0"/>
          </a:p>
        </p:txBody>
      </p:sp>
      <p:sp>
        <p:nvSpPr>
          <p:cNvPr id="229" name="مربع نص 6"/>
          <p:cNvSpPr txBox="1"/>
          <p:nvPr/>
        </p:nvSpPr>
        <p:spPr>
          <a:xfrm>
            <a:off x="2783626" y="1289376"/>
            <a:ext cx="421571" cy="33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01</a:t>
            </a:r>
          </a:p>
        </p:txBody>
      </p:sp>
      <p:sp>
        <p:nvSpPr>
          <p:cNvPr id="230" name="مربع نص 10"/>
          <p:cNvSpPr txBox="1"/>
          <p:nvPr/>
        </p:nvSpPr>
        <p:spPr>
          <a:xfrm>
            <a:off x="3508106" y="1251451"/>
            <a:ext cx="1794508" cy="408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Introduction</a:t>
            </a:r>
            <a:endParaRPr dirty="0"/>
          </a:p>
        </p:txBody>
      </p:sp>
      <p:sp>
        <p:nvSpPr>
          <p:cNvPr id="25" name="مربع نص 10">
            <a:extLst>
              <a:ext uri="{FF2B5EF4-FFF2-40B4-BE49-F238E27FC236}">
                <a16:creationId xmlns:a16="http://schemas.microsoft.com/office/drawing/2014/main" id="{C1BD8E0D-1289-4B8F-B1B6-7D1D2C92EB00}"/>
              </a:ext>
            </a:extLst>
          </p:cNvPr>
          <p:cNvSpPr txBox="1"/>
          <p:nvPr/>
        </p:nvSpPr>
        <p:spPr>
          <a:xfrm>
            <a:off x="9330692" y="5543013"/>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Conclusion</a:t>
            </a:r>
            <a:endParaRPr dirty="0"/>
          </a:p>
        </p:txBody>
      </p:sp>
      <p:sp>
        <p:nvSpPr>
          <p:cNvPr id="27" name="مربع نص 6">
            <a:extLst>
              <a:ext uri="{FF2B5EF4-FFF2-40B4-BE49-F238E27FC236}">
                <a16:creationId xmlns:a16="http://schemas.microsoft.com/office/drawing/2014/main" id="{8C0CC77A-546F-45E3-9FB2-B1428C0C7856}"/>
              </a:ext>
            </a:extLst>
          </p:cNvPr>
          <p:cNvSpPr txBox="1"/>
          <p:nvPr/>
        </p:nvSpPr>
        <p:spPr>
          <a:xfrm>
            <a:off x="2869351" y="1991182"/>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2</a:t>
            </a:r>
            <a:endParaRPr dirty="0"/>
          </a:p>
        </p:txBody>
      </p:sp>
      <p:pic>
        <p:nvPicPr>
          <p:cNvPr id="29" name="Image" descr="Image">
            <a:extLst>
              <a:ext uri="{FF2B5EF4-FFF2-40B4-BE49-F238E27FC236}">
                <a16:creationId xmlns:a16="http://schemas.microsoft.com/office/drawing/2014/main" id="{B9C06659-260C-4877-91D3-F4E222DD7987}"/>
              </a:ext>
            </a:extLst>
          </p:cNvPr>
          <p:cNvPicPr>
            <a:picLocks noChangeAspect="1"/>
          </p:cNvPicPr>
          <p:nvPr/>
        </p:nvPicPr>
        <p:blipFill>
          <a:blip r:embed="rId3"/>
          <a:stretch>
            <a:fillRect/>
          </a:stretch>
        </p:blipFill>
        <p:spPr>
          <a:xfrm rot="10800000">
            <a:off x="2528342" y="2637541"/>
            <a:ext cx="6022296" cy="507430"/>
          </a:xfrm>
          <a:prstGeom prst="rect">
            <a:avLst/>
          </a:prstGeom>
          <a:ln w="12700">
            <a:miter lim="400000"/>
          </a:ln>
        </p:spPr>
      </p:pic>
      <p:sp>
        <p:nvSpPr>
          <p:cNvPr id="30" name="مربع نص 6">
            <a:extLst>
              <a:ext uri="{FF2B5EF4-FFF2-40B4-BE49-F238E27FC236}">
                <a16:creationId xmlns:a16="http://schemas.microsoft.com/office/drawing/2014/main" id="{5BCD1F99-627A-4572-A3F6-059A88C2AC20}"/>
              </a:ext>
            </a:extLst>
          </p:cNvPr>
          <p:cNvSpPr txBox="1"/>
          <p:nvPr/>
        </p:nvSpPr>
        <p:spPr>
          <a:xfrm>
            <a:off x="2783626" y="2705878"/>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3</a:t>
            </a:r>
            <a:endParaRPr dirty="0"/>
          </a:p>
        </p:txBody>
      </p:sp>
      <p:sp>
        <p:nvSpPr>
          <p:cNvPr id="31" name="مربع نص 10">
            <a:extLst>
              <a:ext uri="{FF2B5EF4-FFF2-40B4-BE49-F238E27FC236}">
                <a16:creationId xmlns:a16="http://schemas.microsoft.com/office/drawing/2014/main" id="{A3BF49F0-4C51-4983-9AE1-81497B695AC0}"/>
              </a:ext>
            </a:extLst>
          </p:cNvPr>
          <p:cNvSpPr txBox="1"/>
          <p:nvPr/>
        </p:nvSpPr>
        <p:spPr>
          <a:xfrm>
            <a:off x="3508105" y="2667953"/>
            <a:ext cx="40328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Capacity Building (CB)</a:t>
            </a:r>
          </a:p>
        </p:txBody>
      </p:sp>
      <p:sp>
        <p:nvSpPr>
          <p:cNvPr id="34" name="مربع نص 10">
            <a:extLst>
              <a:ext uri="{FF2B5EF4-FFF2-40B4-BE49-F238E27FC236}">
                <a16:creationId xmlns:a16="http://schemas.microsoft.com/office/drawing/2014/main" id="{1C2D6BCB-0E1E-4A0D-AECA-7DCF355D0567}"/>
              </a:ext>
            </a:extLst>
          </p:cNvPr>
          <p:cNvSpPr txBox="1"/>
          <p:nvPr/>
        </p:nvSpPr>
        <p:spPr>
          <a:xfrm>
            <a:off x="3631930" y="3419827"/>
            <a:ext cx="436970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Oceanographic Activities</a:t>
            </a:r>
            <a:endParaRPr dirty="0"/>
          </a:p>
        </p:txBody>
      </p:sp>
      <p:pic>
        <p:nvPicPr>
          <p:cNvPr id="35" name="Image" descr="Image">
            <a:extLst>
              <a:ext uri="{FF2B5EF4-FFF2-40B4-BE49-F238E27FC236}">
                <a16:creationId xmlns:a16="http://schemas.microsoft.com/office/drawing/2014/main" id="{B16D8EFD-34DC-4A55-BE73-7DBF61A0CA94}"/>
              </a:ext>
            </a:extLst>
          </p:cNvPr>
          <p:cNvPicPr>
            <a:picLocks noChangeAspect="1"/>
          </p:cNvPicPr>
          <p:nvPr/>
        </p:nvPicPr>
        <p:blipFill>
          <a:blip r:embed="rId3"/>
          <a:stretch>
            <a:fillRect/>
          </a:stretch>
        </p:blipFill>
        <p:spPr>
          <a:xfrm rot="10800000">
            <a:off x="2528343" y="4075382"/>
            <a:ext cx="6022295" cy="507430"/>
          </a:xfrm>
          <a:prstGeom prst="rect">
            <a:avLst/>
          </a:prstGeom>
          <a:ln w="12700">
            <a:miter lim="400000"/>
          </a:ln>
        </p:spPr>
      </p:pic>
      <p:sp>
        <p:nvSpPr>
          <p:cNvPr id="36" name="مربع نص 6">
            <a:extLst>
              <a:ext uri="{FF2B5EF4-FFF2-40B4-BE49-F238E27FC236}">
                <a16:creationId xmlns:a16="http://schemas.microsoft.com/office/drawing/2014/main" id="{E77BEA1B-3BE1-4F35-8AA1-D9C85680ADD6}"/>
              </a:ext>
            </a:extLst>
          </p:cNvPr>
          <p:cNvSpPr txBox="1"/>
          <p:nvPr/>
        </p:nvSpPr>
        <p:spPr>
          <a:xfrm>
            <a:off x="2783626" y="4162553"/>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5</a:t>
            </a:r>
            <a:endParaRPr dirty="0"/>
          </a:p>
        </p:txBody>
      </p:sp>
      <p:sp>
        <p:nvSpPr>
          <p:cNvPr id="37" name="مربع نص 10">
            <a:extLst>
              <a:ext uri="{FF2B5EF4-FFF2-40B4-BE49-F238E27FC236}">
                <a16:creationId xmlns:a16="http://schemas.microsoft.com/office/drawing/2014/main" id="{0289233F-36D1-47D9-89EB-96C7DEF06C5F}"/>
              </a:ext>
            </a:extLst>
          </p:cNvPr>
          <p:cNvSpPr txBox="1"/>
          <p:nvPr/>
        </p:nvSpPr>
        <p:spPr>
          <a:xfrm>
            <a:off x="3508104" y="4124628"/>
            <a:ext cx="445733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National Spatial Data Infrastructure</a:t>
            </a:r>
          </a:p>
        </p:txBody>
      </p:sp>
      <p:pic>
        <p:nvPicPr>
          <p:cNvPr id="44" name="Image" descr="Image">
            <a:extLst>
              <a:ext uri="{FF2B5EF4-FFF2-40B4-BE49-F238E27FC236}">
                <a16:creationId xmlns:a16="http://schemas.microsoft.com/office/drawing/2014/main" id="{3EC67A8E-8423-4214-85D0-8C435CC820D5}"/>
              </a:ext>
            </a:extLst>
          </p:cNvPr>
          <p:cNvPicPr>
            <a:picLocks noChangeAspect="1"/>
          </p:cNvPicPr>
          <p:nvPr/>
        </p:nvPicPr>
        <p:blipFill>
          <a:blip r:embed="rId4"/>
          <a:stretch>
            <a:fillRect/>
          </a:stretch>
        </p:blipFill>
        <p:spPr>
          <a:xfrm rot="10800000">
            <a:off x="2528342" y="1934537"/>
            <a:ext cx="6022296" cy="526149"/>
          </a:xfrm>
          <a:prstGeom prst="rect">
            <a:avLst/>
          </a:prstGeom>
          <a:ln w="12700">
            <a:miter lim="400000"/>
          </a:ln>
        </p:spPr>
      </p:pic>
      <p:sp>
        <p:nvSpPr>
          <p:cNvPr id="45" name="مربع نص 6">
            <a:extLst>
              <a:ext uri="{FF2B5EF4-FFF2-40B4-BE49-F238E27FC236}">
                <a16:creationId xmlns:a16="http://schemas.microsoft.com/office/drawing/2014/main" id="{3BCE8D36-51EE-4709-89C5-30197E2BF012}"/>
              </a:ext>
            </a:extLst>
          </p:cNvPr>
          <p:cNvSpPr txBox="1"/>
          <p:nvPr/>
        </p:nvSpPr>
        <p:spPr>
          <a:xfrm>
            <a:off x="2783626" y="2012084"/>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2</a:t>
            </a:r>
            <a:endParaRPr dirty="0"/>
          </a:p>
        </p:txBody>
      </p:sp>
      <p:sp>
        <p:nvSpPr>
          <p:cNvPr id="46" name="مربع نص 10">
            <a:extLst>
              <a:ext uri="{FF2B5EF4-FFF2-40B4-BE49-F238E27FC236}">
                <a16:creationId xmlns:a16="http://schemas.microsoft.com/office/drawing/2014/main" id="{6C82281D-BE8A-401D-8AE2-9475AFDB8BF1}"/>
              </a:ext>
            </a:extLst>
          </p:cNvPr>
          <p:cNvSpPr txBox="1"/>
          <p:nvPr/>
        </p:nvSpPr>
        <p:spPr>
          <a:xfrm>
            <a:off x="3508106" y="1974159"/>
            <a:ext cx="408214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Hydrographic Activities </a:t>
            </a:r>
            <a:endParaRPr dirty="0"/>
          </a:p>
        </p:txBody>
      </p:sp>
      <p:pic>
        <p:nvPicPr>
          <p:cNvPr id="47" name="Image" descr="Image">
            <a:extLst>
              <a:ext uri="{FF2B5EF4-FFF2-40B4-BE49-F238E27FC236}">
                <a16:creationId xmlns:a16="http://schemas.microsoft.com/office/drawing/2014/main" id="{73749ED5-D5CB-455B-8E57-3929CE4E29BD}"/>
              </a:ext>
            </a:extLst>
          </p:cNvPr>
          <p:cNvPicPr>
            <a:picLocks noChangeAspect="1"/>
          </p:cNvPicPr>
          <p:nvPr/>
        </p:nvPicPr>
        <p:blipFill>
          <a:blip r:embed="rId4"/>
          <a:stretch>
            <a:fillRect/>
          </a:stretch>
        </p:blipFill>
        <p:spPr>
          <a:xfrm rot="10800000">
            <a:off x="2528342" y="3372378"/>
            <a:ext cx="6022296" cy="526149"/>
          </a:xfrm>
          <a:prstGeom prst="rect">
            <a:avLst/>
          </a:prstGeom>
          <a:ln w="12700">
            <a:miter lim="400000"/>
          </a:ln>
        </p:spPr>
      </p:pic>
      <p:sp>
        <p:nvSpPr>
          <p:cNvPr id="48" name="مربع نص 6">
            <a:extLst>
              <a:ext uri="{FF2B5EF4-FFF2-40B4-BE49-F238E27FC236}">
                <a16:creationId xmlns:a16="http://schemas.microsoft.com/office/drawing/2014/main" id="{65BD5F73-A6A1-4E75-98AA-0106552DC254}"/>
              </a:ext>
            </a:extLst>
          </p:cNvPr>
          <p:cNvSpPr txBox="1"/>
          <p:nvPr/>
        </p:nvSpPr>
        <p:spPr>
          <a:xfrm>
            <a:off x="2783626" y="3466916"/>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4</a:t>
            </a:r>
            <a:endParaRPr dirty="0"/>
          </a:p>
        </p:txBody>
      </p:sp>
      <p:sp>
        <p:nvSpPr>
          <p:cNvPr id="49" name="مربع نص 10">
            <a:extLst>
              <a:ext uri="{FF2B5EF4-FFF2-40B4-BE49-F238E27FC236}">
                <a16:creationId xmlns:a16="http://schemas.microsoft.com/office/drawing/2014/main" id="{0A22228A-59F9-433F-A829-41A43E47E3D9}"/>
              </a:ext>
            </a:extLst>
          </p:cNvPr>
          <p:cNvSpPr txBox="1"/>
          <p:nvPr/>
        </p:nvSpPr>
        <p:spPr>
          <a:xfrm>
            <a:off x="3508105" y="3428991"/>
            <a:ext cx="386878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Oceanographic Activities</a:t>
            </a:r>
          </a:p>
        </p:txBody>
      </p:sp>
      <p:pic>
        <p:nvPicPr>
          <p:cNvPr id="22" name="Picture 21">
            <a:extLst>
              <a:ext uri="{FF2B5EF4-FFF2-40B4-BE49-F238E27FC236}">
                <a16:creationId xmlns:a16="http://schemas.microsoft.com/office/drawing/2014/main" id="{5505AA8B-F22C-420E-B8FD-C94383D21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23" name="Footer Placeholder 8">
            <a:extLst>
              <a:ext uri="{FF2B5EF4-FFF2-40B4-BE49-F238E27FC236}">
                <a16:creationId xmlns:a16="http://schemas.microsoft.com/office/drawing/2014/main" id="{71A10B3F-42D3-40CE-B628-ABD8C6BB083E}"/>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24" name="Picture 23">
            <a:extLst>
              <a:ext uri="{FF2B5EF4-FFF2-40B4-BE49-F238E27FC236}">
                <a16:creationId xmlns:a16="http://schemas.microsoft.com/office/drawing/2014/main" id="{370E8EB6-65FE-44EA-8CC3-1275503AE14F}"/>
              </a:ext>
            </a:extLst>
          </p:cNvPr>
          <p:cNvPicPr>
            <a:picLocks noChangeAspect="1"/>
          </p:cNvPicPr>
          <p:nvPr/>
        </p:nvPicPr>
        <p:blipFill>
          <a:blip r:embed="rId6"/>
          <a:stretch>
            <a:fillRect/>
          </a:stretch>
        </p:blipFill>
        <p:spPr>
          <a:xfrm>
            <a:off x="11291820" y="5926743"/>
            <a:ext cx="768163" cy="725487"/>
          </a:xfrm>
          <a:prstGeom prst="rect">
            <a:avLst/>
          </a:prstGeom>
        </p:spPr>
      </p:pic>
      <p:sp>
        <p:nvSpPr>
          <p:cNvPr id="33" name="مربع نص 6">
            <a:extLst>
              <a:ext uri="{FF2B5EF4-FFF2-40B4-BE49-F238E27FC236}">
                <a16:creationId xmlns:a16="http://schemas.microsoft.com/office/drawing/2014/main" id="{B7C67B51-FAC2-41AF-8CB3-572FEC2379DE}"/>
              </a:ext>
            </a:extLst>
          </p:cNvPr>
          <p:cNvSpPr txBox="1"/>
          <p:nvPr/>
        </p:nvSpPr>
        <p:spPr>
          <a:xfrm>
            <a:off x="2818551" y="5548644"/>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2</a:t>
            </a:r>
            <a:endParaRPr dirty="0"/>
          </a:p>
        </p:txBody>
      </p:sp>
      <p:pic>
        <p:nvPicPr>
          <p:cNvPr id="38" name="Image" descr="Image">
            <a:extLst>
              <a:ext uri="{FF2B5EF4-FFF2-40B4-BE49-F238E27FC236}">
                <a16:creationId xmlns:a16="http://schemas.microsoft.com/office/drawing/2014/main" id="{C46D1C27-8B65-4BDE-96E2-D7B103C7E9F6}"/>
              </a:ext>
            </a:extLst>
          </p:cNvPr>
          <p:cNvPicPr>
            <a:picLocks noChangeAspect="1"/>
          </p:cNvPicPr>
          <p:nvPr/>
        </p:nvPicPr>
        <p:blipFill>
          <a:blip r:embed="rId3"/>
          <a:stretch>
            <a:fillRect/>
          </a:stretch>
        </p:blipFill>
        <p:spPr>
          <a:xfrm rot="10800000">
            <a:off x="2528342" y="5467976"/>
            <a:ext cx="6022296" cy="507430"/>
          </a:xfrm>
          <a:prstGeom prst="rect">
            <a:avLst/>
          </a:prstGeom>
          <a:ln w="12700">
            <a:miter lim="400000"/>
          </a:ln>
        </p:spPr>
      </p:pic>
      <p:sp>
        <p:nvSpPr>
          <p:cNvPr id="39" name="مربع نص 6">
            <a:extLst>
              <a:ext uri="{FF2B5EF4-FFF2-40B4-BE49-F238E27FC236}">
                <a16:creationId xmlns:a16="http://schemas.microsoft.com/office/drawing/2014/main" id="{22447607-D7BE-4A21-928F-E0A955AE18BE}"/>
              </a:ext>
            </a:extLst>
          </p:cNvPr>
          <p:cNvSpPr txBox="1"/>
          <p:nvPr/>
        </p:nvSpPr>
        <p:spPr>
          <a:xfrm>
            <a:off x="2783626" y="5536313"/>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7</a:t>
            </a:r>
            <a:endParaRPr dirty="0"/>
          </a:p>
        </p:txBody>
      </p:sp>
      <p:sp>
        <p:nvSpPr>
          <p:cNvPr id="40" name="مربع نص 10">
            <a:extLst>
              <a:ext uri="{FF2B5EF4-FFF2-40B4-BE49-F238E27FC236}">
                <a16:creationId xmlns:a16="http://schemas.microsoft.com/office/drawing/2014/main" id="{C93186EF-D4D1-4415-9BFC-526D2E21702B}"/>
              </a:ext>
            </a:extLst>
          </p:cNvPr>
          <p:cNvSpPr txBox="1"/>
          <p:nvPr/>
        </p:nvSpPr>
        <p:spPr>
          <a:xfrm>
            <a:off x="3508105" y="5498388"/>
            <a:ext cx="40328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rtl="0"/>
            <a:r>
              <a:rPr lang="en-US" dirty="0"/>
              <a:t>Other Activities</a:t>
            </a:r>
          </a:p>
        </p:txBody>
      </p:sp>
      <p:pic>
        <p:nvPicPr>
          <p:cNvPr id="51" name="Image" descr="Image">
            <a:extLst>
              <a:ext uri="{FF2B5EF4-FFF2-40B4-BE49-F238E27FC236}">
                <a16:creationId xmlns:a16="http://schemas.microsoft.com/office/drawing/2014/main" id="{C42F303D-868B-4040-BBBC-13270ED45AF7}"/>
              </a:ext>
            </a:extLst>
          </p:cNvPr>
          <p:cNvPicPr>
            <a:picLocks noChangeAspect="1"/>
          </p:cNvPicPr>
          <p:nvPr/>
        </p:nvPicPr>
        <p:blipFill>
          <a:blip r:embed="rId4"/>
          <a:stretch>
            <a:fillRect/>
          </a:stretch>
        </p:blipFill>
        <p:spPr>
          <a:xfrm rot="10800000">
            <a:off x="2528342" y="4783691"/>
            <a:ext cx="6022296" cy="526149"/>
          </a:xfrm>
          <a:prstGeom prst="rect">
            <a:avLst/>
          </a:prstGeom>
          <a:ln w="12700">
            <a:miter lim="400000"/>
          </a:ln>
        </p:spPr>
      </p:pic>
      <p:sp>
        <p:nvSpPr>
          <p:cNvPr id="52" name="مربع نص 6">
            <a:extLst>
              <a:ext uri="{FF2B5EF4-FFF2-40B4-BE49-F238E27FC236}">
                <a16:creationId xmlns:a16="http://schemas.microsoft.com/office/drawing/2014/main" id="{2B6873EA-1889-4EB7-8677-2A102F8C8F0C}"/>
              </a:ext>
            </a:extLst>
          </p:cNvPr>
          <p:cNvSpPr txBox="1"/>
          <p:nvPr/>
        </p:nvSpPr>
        <p:spPr>
          <a:xfrm>
            <a:off x="2783626" y="4861238"/>
            <a:ext cx="42157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FFFFFF"/>
                </a:solidFill>
                <a:latin typeface="Calibri"/>
                <a:ea typeface="Calibri"/>
                <a:cs typeface="Calibri"/>
                <a:sym typeface="Calibri"/>
              </a:defRPr>
            </a:lvl1pPr>
          </a:lstStyle>
          <a:p>
            <a:r>
              <a:rPr dirty="0"/>
              <a:t>0</a:t>
            </a:r>
            <a:r>
              <a:rPr lang="en-US" dirty="0"/>
              <a:t>6</a:t>
            </a:r>
            <a:endParaRPr dirty="0"/>
          </a:p>
        </p:txBody>
      </p:sp>
      <p:sp>
        <p:nvSpPr>
          <p:cNvPr id="53" name="مربع نص 10">
            <a:extLst>
              <a:ext uri="{FF2B5EF4-FFF2-40B4-BE49-F238E27FC236}">
                <a16:creationId xmlns:a16="http://schemas.microsoft.com/office/drawing/2014/main" id="{A4239097-9410-42D1-8515-CCAADA16B9BC}"/>
              </a:ext>
            </a:extLst>
          </p:cNvPr>
          <p:cNvSpPr txBox="1"/>
          <p:nvPr/>
        </p:nvSpPr>
        <p:spPr>
          <a:xfrm>
            <a:off x="3508106" y="4823313"/>
            <a:ext cx="408214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Innovation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Introduction</a:t>
            </a:r>
            <a:endParaRPr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44" name="Content Placeholder 2">
            <a:extLst>
              <a:ext uri="{FF2B5EF4-FFF2-40B4-BE49-F238E27FC236}">
                <a16:creationId xmlns:a16="http://schemas.microsoft.com/office/drawing/2014/main" id="{57041089-199C-4CB3-AEC5-1983501700D6}"/>
              </a:ext>
            </a:extLst>
          </p:cNvPr>
          <p:cNvSpPr txBox="1">
            <a:spLocks/>
          </p:cNvSpPr>
          <p:nvPr/>
        </p:nvSpPr>
        <p:spPr>
          <a:xfrm>
            <a:off x="510440" y="1053294"/>
            <a:ext cx="11171119" cy="4873449"/>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lnSpc>
                <a:spcPct val="150000"/>
              </a:lnSpc>
              <a:buFont typeface="Wingdings" panose="05000000000000000000" pitchFamily="2" charset="2"/>
              <a:buChar char="ü"/>
            </a:pPr>
            <a:r>
              <a:rPr lang="en-US" sz="1600" dirty="0"/>
              <a:t>GEOSA Hydrography Executive Directorate is dedicated to developing and maintaining the capacity to provide high-quality, standardized, and timely hydrographic data products and services. </a:t>
            </a:r>
          </a:p>
          <a:p>
            <a:pPr algn="just">
              <a:lnSpc>
                <a:spcPct val="150000"/>
              </a:lnSpc>
              <a:buFont typeface="Wingdings" panose="05000000000000000000" pitchFamily="2" charset="2"/>
              <a:buChar char="ü"/>
            </a:pPr>
            <a:r>
              <a:rPr lang="en-US" sz="1600" dirty="0"/>
              <a:t>GEOSA mission is to ensure the broadest possible use and distribution of these marine data products, facilitated through a structured framework of Governance, Regulation, and Operational functions.</a:t>
            </a:r>
            <a:endParaRPr lang="ar-SA" sz="1600" dirty="0"/>
          </a:p>
          <a:p>
            <a:pPr algn="just">
              <a:lnSpc>
                <a:spcPct val="150000"/>
              </a:lnSpc>
              <a:buFont typeface="Wingdings" panose="05000000000000000000" pitchFamily="2" charset="2"/>
              <a:buChar char="ü"/>
            </a:pPr>
            <a:r>
              <a:rPr lang="en-US" sz="1600" dirty="0"/>
              <a:t>The Hydrography Executive Directorate within GEOSA serves as the UN-GGIM Water Theme Regulator, overseeing Hydrography, Hydrology, Hydrogeology, and Internal Waters</a:t>
            </a:r>
          </a:p>
          <a:p>
            <a:pPr algn="just">
              <a:lnSpc>
                <a:spcPct val="150000"/>
              </a:lnSpc>
              <a:buFont typeface="Wingdings" panose="05000000000000000000" pitchFamily="2" charset="2"/>
              <a:buChar char="ü"/>
            </a:pPr>
            <a:r>
              <a:rPr lang="en-US" sz="1600" dirty="0"/>
              <a:t>Saudi Arabia is bordered to the west by the Red Sea and the Gulf of Aqaba and the east by the Arabian Gulf and GEOSA has been conducting hydrographic surveys to produce up-to-date charts. </a:t>
            </a:r>
          </a:p>
          <a:p>
            <a:pPr algn="just">
              <a:lnSpc>
                <a:spcPct val="150000"/>
              </a:lnSpc>
              <a:buFont typeface="Wingdings" panose="05000000000000000000" pitchFamily="2" charset="2"/>
              <a:buChar char="ü"/>
            </a:pPr>
            <a:r>
              <a:rPr lang="en-US" sz="1600" dirty="0"/>
              <a:t>The hydrographic surveys of the Kingdom waters in both the Red Sea and the Gulf of Aqaba have now been completed and work is in progress within the Arabian Gulf. </a:t>
            </a:r>
            <a:endParaRPr lang="ar-SA" sz="1600" dirty="0"/>
          </a:p>
        </p:txBody>
      </p:sp>
      <p:pic>
        <p:nvPicPr>
          <p:cNvPr id="7" name="Picture 6">
            <a:extLst>
              <a:ext uri="{FF2B5EF4-FFF2-40B4-BE49-F238E27FC236}">
                <a16:creationId xmlns:a16="http://schemas.microsoft.com/office/drawing/2014/main" id="{B4AAA0DD-6089-4CFE-BB71-6D9A43AB8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8" name="Footer Placeholder 8">
            <a:extLst>
              <a:ext uri="{FF2B5EF4-FFF2-40B4-BE49-F238E27FC236}">
                <a16:creationId xmlns:a16="http://schemas.microsoft.com/office/drawing/2014/main" id="{4A11434F-FC85-4420-9357-B9FAA7F6BB6C}"/>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9" name="Picture 8">
            <a:extLst>
              <a:ext uri="{FF2B5EF4-FFF2-40B4-BE49-F238E27FC236}">
                <a16:creationId xmlns:a16="http://schemas.microsoft.com/office/drawing/2014/main" id="{95B4DD78-CF8D-48E9-ACAD-83ACC109A222}"/>
              </a:ext>
            </a:extLst>
          </p:cNvPr>
          <p:cNvPicPr>
            <a:picLocks noChangeAspect="1"/>
          </p:cNvPicPr>
          <p:nvPr/>
        </p:nvPicPr>
        <p:blipFill>
          <a:blip r:embed="rId4"/>
          <a:stretch>
            <a:fillRect/>
          </a:stretch>
        </p:blipFill>
        <p:spPr>
          <a:xfrm>
            <a:off x="11291820" y="5926743"/>
            <a:ext cx="768163" cy="725487"/>
          </a:xfrm>
          <a:prstGeom prst="rect">
            <a:avLst/>
          </a:prstGeom>
        </p:spPr>
      </p:pic>
    </p:spTree>
    <p:extLst>
      <p:ext uri="{BB962C8B-B14F-4D97-AF65-F5344CB8AC3E}">
        <p14:creationId xmlns:p14="http://schemas.microsoft.com/office/powerpoint/2010/main" val="8623669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Hydrographic Surveys</a:t>
            </a:r>
            <a:endParaRPr lang="en-US" sz="3200"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44" name="Content Placeholder 2">
            <a:extLst>
              <a:ext uri="{FF2B5EF4-FFF2-40B4-BE49-F238E27FC236}">
                <a16:creationId xmlns:a16="http://schemas.microsoft.com/office/drawing/2014/main" id="{57041089-199C-4CB3-AEC5-1983501700D6}"/>
              </a:ext>
            </a:extLst>
          </p:cNvPr>
          <p:cNvSpPr txBox="1">
            <a:spLocks/>
          </p:cNvSpPr>
          <p:nvPr/>
        </p:nvSpPr>
        <p:spPr>
          <a:xfrm>
            <a:off x="471682" y="1072905"/>
            <a:ext cx="7857219" cy="3124699"/>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lnSpc>
                <a:spcPct val="150000"/>
              </a:lnSpc>
              <a:buFont typeface="Wingdings" panose="05000000000000000000" pitchFamily="2" charset="2"/>
              <a:buChar char="ü"/>
            </a:pPr>
            <a:r>
              <a:rPr lang="en-US" sz="1600" dirty="0"/>
              <a:t>GEOSA since its establishment has surveyed all the Saudi Marine Areas in Red Sea and the Gulf of Aqaba and produced ENCs, PNCs and CZMCs  at various scales.</a:t>
            </a:r>
          </a:p>
          <a:p>
            <a:pPr algn="just">
              <a:lnSpc>
                <a:spcPct val="150000"/>
              </a:lnSpc>
              <a:buFont typeface="Wingdings" panose="05000000000000000000" pitchFamily="2" charset="2"/>
              <a:buChar char="ü"/>
            </a:pPr>
            <a:r>
              <a:rPr lang="en-US" sz="1600" dirty="0"/>
              <a:t> GEOSA is planning to resurvey the coastal area in the Red Sea and Gulf of Aqaba for monitoring changes in the coastline and update nautical charts that are affected by development along the coast and in shallow water areas.</a:t>
            </a:r>
            <a:endParaRPr lang="ar-SA" sz="1600" dirty="0"/>
          </a:p>
        </p:txBody>
      </p:sp>
      <p:pic>
        <p:nvPicPr>
          <p:cNvPr id="7" name="Picture 6">
            <a:extLst>
              <a:ext uri="{FF2B5EF4-FFF2-40B4-BE49-F238E27FC236}">
                <a16:creationId xmlns:a16="http://schemas.microsoft.com/office/drawing/2014/main" id="{B4AAA0DD-6089-4CFE-BB71-6D9A43AB8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8" name="Footer Placeholder 8">
            <a:extLst>
              <a:ext uri="{FF2B5EF4-FFF2-40B4-BE49-F238E27FC236}">
                <a16:creationId xmlns:a16="http://schemas.microsoft.com/office/drawing/2014/main" id="{4A11434F-FC85-4420-9357-B9FAA7F6BB6C}"/>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9" name="Picture 8">
            <a:extLst>
              <a:ext uri="{FF2B5EF4-FFF2-40B4-BE49-F238E27FC236}">
                <a16:creationId xmlns:a16="http://schemas.microsoft.com/office/drawing/2014/main" id="{95B4DD78-CF8D-48E9-ACAD-83ACC109A222}"/>
              </a:ext>
            </a:extLst>
          </p:cNvPr>
          <p:cNvPicPr>
            <a:picLocks noChangeAspect="1"/>
          </p:cNvPicPr>
          <p:nvPr/>
        </p:nvPicPr>
        <p:blipFill>
          <a:blip r:embed="rId4"/>
          <a:stretch>
            <a:fillRect/>
          </a:stretch>
        </p:blipFill>
        <p:spPr>
          <a:xfrm>
            <a:off x="11291820" y="5926743"/>
            <a:ext cx="768163" cy="725487"/>
          </a:xfrm>
          <a:prstGeom prst="rect">
            <a:avLst/>
          </a:prstGeom>
        </p:spPr>
      </p:pic>
      <p:graphicFrame>
        <p:nvGraphicFramePr>
          <p:cNvPr id="10" name="Table 9">
            <a:extLst>
              <a:ext uri="{FF2B5EF4-FFF2-40B4-BE49-F238E27FC236}">
                <a16:creationId xmlns:a16="http://schemas.microsoft.com/office/drawing/2014/main" id="{3EE9852D-7F62-4F33-B13A-7671012B97E4}"/>
              </a:ext>
            </a:extLst>
          </p:cNvPr>
          <p:cNvGraphicFramePr>
            <a:graphicFrameLocks noGrp="1"/>
          </p:cNvGraphicFramePr>
          <p:nvPr>
            <p:extLst>
              <p:ext uri="{D42A27DB-BD31-4B8C-83A1-F6EECF244321}">
                <p14:modId xmlns:p14="http://schemas.microsoft.com/office/powerpoint/2010/main" val="3336761704"/>
              </p:ext>
            </p:extLst>
          </p:nvPr>
        </p:nvGraphicFramePr>
        <p:xfrm>
          <a:off x="674420" y="3904581"/>
          <a:ext cx="7608966" cy="1074420"/>
        </p:xfrm>
        <a:graphic>
          <a:graphicData uri="http://schemas.openxmlformats.org/drawingml/2006/table">
            <a:tbl>
              <a:tblPr firstRow="1" bandRow="1">
                <a:tableStyleId>{D7AC3CCA-C797-4891-BE02-D94E43425B78}</a:tableStyleId>
              </a:tblPr>
              <a:tblGrid>
                <a:gridCol w="3804483">
                  <a:extLst>
                    <a:ext uri="{9D8B030D-6E8A-4147-A177-3AD203B41FA5}">
                      <a16:colId xmlns:a16="http://schemas.microsoft.com/office/drawing/2014/main" val="879099145"/>
                    </a:ext>
                  </a:extLst>
                </a:gridCol>
                <a:gridCol w="3804483">
                  <a:extLst>
                    <a:ext uri="{9D8B030D-6E8A-4147-A177-3AD203B41FA5}">
                      <a16:colId xmlns:a16="http://schemas.microsoft.com/office/drawing/2014/main" val="4091742897"/>
                    </a:ext>
                  </a:extLst>
                </a:gridCol>
              </a:tblGrid>
              <a:tr h="537210">
                <a:tc>
                  <a:txBody>
                    <a:bodyPr/>
                    <a:lstStyle/>
                    <a:p>
                      <a:pPr algn="ctr"/>
                      <a:r>
                        <a:rPr lang="en-US" sz="1600" dirty="0"/>
                        <a:t>Region Coverage</a:t>
                      </a:r>
                    </a:p>
                  </a:txBody>
                  <a:tcPr>
                    <a:solidFill>
                      <a:srgbClr val="4E656C"/>
                    </a:solidFill>
                  </a:tcPr>
                </a:tc>
                <a:tc>
                  <a:txBody>
                    <a:bodyPr/>
                    <a:lstStyle/>
                    <a:p>
                      <a:pPr algn="ctr"/>
                      <a:r>
                        <a:rPr lang="en-US" sz="1600" dirty="0"/>
                        <a:t>Percentage</a:t>
                      </a:r>
                    </a:p>
                  </a:txBody>
                  <a:tcPr>
                    <a:solidFill>
                      <a:srgbClr val="4E656C"/>
                    </a:solidFill>
                  </a:tcPr>
                </a:tc>
                <a:extLst>
                  <a:ext uri="{0D108BD9-81ED-4DB2-BD59-A6C34878D82A}">
                    <a16:rowId xmlns:a16="http://schemas.microsoft.com/office/drawing/2014/main" val="2313154718"/>
                  </a:ext>
                </a:extLst>
              </a:tr>
              <a:tr h="537210">
                <a:tc>
                  <a:txBody>
                    <a:bodyPr/>
                    <a:lstStyle/>
                    <a:p>
                      <a:pPr algn="ctr"/>
                      <a:r>
                        <a:rPr lang="en-US" sz="1600" dirty="0"/>
                        <a:t>Red Sea and Gulf of Aqaba </a:t>
                      </a:r>
                    </a:p>
                  </a:txBody>
                  <a:tcPr/>
                </a:tc>
                <a:tc>
                  <a:txBody>
                    <a:bodyPr/>
                    <a:lstStyle/>
                    <a:p>
                      <a:pPr algn="ctr"/>
                      <a:r>
                        <a:rPr lang="en-US" sz="1600" dirty="0"/>
                        <a:t>100  %</a:t>
                      </a:r>
                    </a:p>
                  </a:txBody>
                  <a:tcPr/>
                </a:tc>
                <a:extLst>
                  <a:ext uri="{0D108BD9-81ED-4DB2-BD59-A6C34878D82A}">
                    <a16:rowId xmlns:a16="http://schemas.microsoft.com/office/drawing/2014/main" val="834333185"/>
                  </a:ext>
                </a:extLst>
              </a:tr>
            </a:tbl>
          </a:graphicData>
        </a:graphic>
      </p:graphicFrame>
      <p:pic>
        <p:nvPicPr>
          <p:cNvPr id="11" name="Picture 10">
            <a:extLst>
              <a:ext uri="{FF2B5EF4-FFF2-40B4-BE49-F238E27FC236}">
                <a16:creationId xmlns:a16="http://schemas.microsoft.com/office/drawing/2014/main" id="{1E14C94A-8511-4DE0-AD65-B1C6FC6E1809}"/>
              </a:ext>
            </a:extLst>
          </p:cNvPr>
          <p:cNvPicPr>
            <a:picLocks noChangeAspect="1"/>
          </p:cNvPicPr>
          <p:nvPr/>
        </p:nvPicPr>
        <p:blipFill>
          <a:blip r:embed="rId5"/>
          <a:stretch>
            <a:fillRect/>
          </a:stretch>
        </p:blipFill>
        <p:spPr>
          <a:xfrm>
            <a:off x="8419070" y="1000328"/>
            <a:ext cx="3256831" cy="5016506"/>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3964897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AAD99F-BF93-4E9B-B1D2-BBC4BE89F89F}"/>
              </a:ext>
            </a:extLst>
          </p:cNvPr>
          <p:cNvSpPr txBox="1">
            <a:spLocks/>
          </p:cNvSpPr>
          <p:nvPr/>
        </p:nvSpPr>
        <p:spPr>
          <a:xfrm>
            <a:off x="1040523" y="134027"/>
            <a:ext cx="12192001" cy="681925"/>
          </a:xfrm>
          <a:prstGeom prst="rect">
            <a:avLst/>
          </a:prstGeom>
        </p:spPr>
        <p:txBody>
          <a:bodyPr>
            <a:normAutofit fontScale="975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6D6E71"/>
                </a:solidFill>
                <a:uFillTx/>
                <a:latin typeface="+mn-lt"/>
                <a:ea typeface="+mn-ea"/>
                <a:cs typeface="+mn-cs"/>
                <a:sym typeface="Readex Pro Deca"/>
              </a:defRPr>
            </a:lvl9pPr>
          </a:lstStyle>
          <a:p>
            <a:pPr hangingPunct="1"/>
            <a:r>
              <a:rPr lang="en-US" dirty="0"/>
              <a:t>Hydrographic Survey Vessels</a:t>
            </a:r>
          </a:p>
        </p:txBody>
      </p:sp>
      <p:pic>
        <p:nvPicPr>
          <p:cNvPr id="13" name="Picture 12">
            <a:extLst>
              <a:ext uri="{FF2B5EF4-FFF2-40B4-BE49-F238E27FC236}">
                <a16:creationId xmlns:a16="http://schemas.microsoft.com/office/drawing/2014/main" id="{1A2F48B9-1B20-405E-BA35-522C8D72C73E}"/>
              </a:ext>
            </a:extLst>
          </p:cNvPr>
          <p:cNvPicPr>
            <a:picLocks noChangeAspect="1"/>
          </p:cNvPicPr>
          <p:nvPr/>
        </p:nvPicPr>
        <p:blipFill>
          <a:blip r:embed="rId2"/>
          <a:stretch>
            <a:fillRect/>
          </a:stretch>
        </p:blipFill>
        <p:spPr>
          <a:xfrm>
            <a:off x="11327069" y="5991562"/>
            <a:ext cx="768163" cy="725487"/>
          </a:xfrm>
          <a:prstGeom prst="rect">
            <a:avLst/>
          </a:prstGeom>
        </p:spPr>
      </p:pic>
      <p:pic>
        <p:nvPicPr>
          <p:cNvPr id="12" name="Picture 11">
            <a:extLst>
              <a:ext uri="{FF2B5EF4-FFF2-40B4-BE49-F238E27FC236}">
                <a16:creationId xmlns:a16="http://schemas.microsoft.com/office/drawing/2014/main" id="{A48FFEE5-3E90-49DC-9C4C-8C5121F60C62}"/>
              </a:ext>
            </a:extLst>
          </p:cNvPr>
          <p:cNvPicPr>
            <a:picLocks noChangeAspect="1"/>
          </p:cNvPicPr>
          <p:nvPr/>
        </p:nvPicPr>
        <p:blipFill>
          <a:blip r:embed="rId3"/>
          <a:stretch>
            <a:fillRect/>
          </a:stretch>
        </p:blipFill>
        <p:spPr>
          <a:xfrm>
            <a:off x="763472" y="1529524"/>
            <a:ext cx="3347105" cy="1899476"/>
          </a:xfrm>
          <a:prstGeom prst="rect">
            <a:avLst/>
          </a:prstGeom>
          <a:ln>
            <a:no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1F2B3105-7D95-4606-8318-6F72AC96A164}"/>
              </a:ext>
            </a:extLst>
          </p:cNvPr>
          <p:cNvPicPr>
            <a:picLocks noChangeAspect="1"/>
          </p:cNvPicPr>
          <p:nvPr/>
        </p:nvPicPr>
        <p:blipFill>
          <a:blip r:embed="rId4"/>
          <a:stretch>
            <a:fillRect/>
          </a:stretch>
        </p:blipFill>
        <p:spPr>
          <a:xfrm>
            <a:off x="8275850" y="1528408"/>
            <a:ext cx="3288865" cy="1871486"/>
          </a:xfrm>
          <a:prstGeom prst="rect">
            <a:avLst/>
          </a:prstGeom>
          <a:ln>
            <a:no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B0EB3586-A89E-43ED-A6EB-F3AF00C8CD86}"/>
              </a:ext>
            </a:extLst>
          </p:cNvPr>
          <p:cNvPicPr>
            <a:picLocks noChangeAspect="1"/>
          </p:cNvPicPr>
          <p:nvPr/>
        </p:nvPicPr>
        <p:blipFill rotWithShape="1">
          <a:blip r:embed="rId5"/>
          <a:srcRect l="3335" t="4395" r="2183" b="6753"/>
          <a:stretch/>
        </p:blipFill>
        <p:spPr>
          <a:xfrm>
            <a:off x="4519661" y="1529524"/>
            <a:ext cx="3347105" cy="1917428"/>
          </a:xfrm>
          <a:prstGeom prst="rect">
            <a:avLst/>
          </a:prstGeom>
          <a:ln>
            <a:noFill/>
          </a:ln>
          <a:effectLst>
            <a:outerShdw blurRad="292100" dist="139700" dir="2700000" algn="tl" rotWithShape="0">
              <a:srgbClr val="333333">
                <a:alpha val="65000"/>
              </a:srgbClr>
            </a:outerShdw>
          </a:effectLst>
        </p:spPr>
      </p:pic>
      <p:graphicFrame>
        <p:nvGraphicFramePr>
          <p:cNvPr id="16" name="Table 15">
            <a:extLst>
              <a:ext uri="{FF2B5EF4-FFF2-40B4-BE49-F238E27FC236}">
                <a16:creationId xmlns:a16="http://schemas.microsoft.com/office/drawing/2014/main" id="{95D691BB-0611-4C9C-AC21-17ACEA398C86}"/>
              </a:ext>
            </a:extLst>
          </p:cNvPr>
          <p:cNvGraphicFramePr>
            <a:graphicFrameLocks noGrp="1"/>
          </p:cNvGraphicFramePr>
          <p:nvPr>
            <p:extLst>
              <p:ext uri="{D42A27DB-BD31-4B8C-83A1-F6EECF244321}">
                <p14:modId xmlns:p14="http://schemas.microsoft.com/office/powerpoint/2010/main" val="2348123713"/>
              </p:ext>
            </p:extLst>
          </p:nvPr>
        </p:nvGraphicFramePr>
        <p:xfrm>
          <a:off x="8275850" y="3553774"/>
          <a:ext cx="3288865" cy="2307111"/>
        </p:xfrm>
        <a:graphic>
          <a:graphicData uri="http://schemas.openxmlformats.org/drawingml/2006/table">
            <a:tbl>
              <a:tblPr rtl="1" firstRow="1" firstCol="1" bandRow="1">
                <a:tableStyleId>{793D81CF-94F2-401A-BA57-92F5A7B2D0C5}</a:tableStyleId>
              </a:tblPr>
              <a:tblGrid>
                <a:gridCol w="3288865">
                  <a:extLst>
                    <a:ext uri="{9D8B030D-6E8A-4147-A177-3AD203B41FA5}">
                      <a16:colId xmlns:a16="http://schemas.microsoft.com/office/drawing/2014/main" val="56144585"/>
                    </a:ext>
                  </a:extLst>
                </a:gridCol>
              </a:tblGrid>
              <a:tr h="488622">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 ( ALMASH ALBAHRI 1 )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E656C"/>
                    </a:solidFill>
                  </a:tcPr>
                </a:tc>
                <a:extLst>
                  <a:ext uri="{0D108BD9-81ED-4DB2-BD59-A6C34878D82A}">
                    <a16:rowId xmlns:a16="http://schemas.microsoft.com/office/drawing/2014/main" val="2820325828"/>
                  </a:ext>
                </a:extLst>
              </a:tr>
              <a:tr h="348525">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Nautical Lines Marine LLC</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478533220"/>
                  </a:ext>
                </a:extLst>
              </a:tr>
              <a:tr h="244311">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16.00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502794"/>
                  </a:ext>
                </a:extLst>
              </a:tr>
              <a:tr h="305798">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5.95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3952286841"/>
                  </a:ext>
                </a:extLst>
              </a:tr>
              <a:tr h="279564">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1.00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1046790"/>
                  </a:ext>
                </a:extLst>
              </a:tr>
              <a:tr h="315636">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12 knots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4255100148"/>
                  </a:ext>
                </a:extLst>
              </a:tr>
              <a:tr h="324655">
                <a:tc>
                  <a:txBody>
                    <a:bodyPr/>
                    <a:lstStyle/>
                    <a:p>
                      <a:pPr algn="ctr" rtl="0">
                        <a:lnSpc>
                          <a:spcPct val="115000"/>
                        </a:lnSpc>
                        <a:spcAft>
                          <a:spcPts val="0"/>
                        </a:spcAft>
                      </a:pPr>
                      <a:r>
                        <a:rPr lang="en-US" sz="1000" dirty="0">
                          <a:ln>
                            <a:noFill/>
                          </a:ln>
                          <a:effectLst/>
                        </a:rPr>
                        <a:t>10</a:t>
                      </a:r>
                      <a:endParaRPr lang="en-US" sz="1000" dirty="0">
                        <a:ln>
                          <a:noFill/>
                        </a:ln>
                        <a:effectLst>
                          <a:outerShdw blurRad="69850" dist="43180" dir="5400000" sx="0" sy="0">
                            <a:srgbClr val="000000">
                              <a:alpha val="65000"/>
                            </a:srgbClr>
                          </a:outerShdw>
                        </a:effectLst>
                      </a:endParaRPr>
                    </a:p>
                  </a:txBody>
                  <a:tcPr marL="68580" marR="68580" marT="0" marB="0" anchor="ctr"/>
                </a:tc>
                <a:extLst>
                  <a:ext uri="{0D108BD9-81ED-4DB2-BD59-A6C34878D82A}">
                    <a16:rowId xmlns:a16="http://schemas.microsoft.com/office/drawing/2014/main" val="2967173416"/>
                  </a:ext>
                </a:extLst>
              </a:tr>
            </a:tbl>
          </a:graphicData>
        </a:graphic>
      </p:graphicFrame>
      <p:graphicFrame>
        <p:nvGraphicFramePr>
          <p:cNvPr id="17" name="Table 16">
            <a:extLst>
              <a:ext uri="{FF2B5EF4-FFF2-40B4-BE49-F238E27FC236}">
                <a16:creationId xmlns:a16="http://schemas.microsoft.com/office/drawing/2014/main" id="{881CB614-9BF4-4970-8EC6-AD54A6B73AB0}"/>
              </a:ext>
            </a:extLst>
          </p:cNvPr>
          <p:cNvGraphicFramePr>
            <a:graphicFrameLocks noGrp="1"/>
          </p:cNvGraphicFramePr>
          <p:nvPr>
            <p:extLst>
              <p:ext uri="{D42A27DB-BD31-4B8C-83A1-F6EECF244321}">
                <p14:modId xmlns:p14="http://schemas.microsoft.com/office/powerpoint/2010/main" val="2327090263"/>
              </p:ext>
            </p:extLst>
          </p:nvPr>
        </p:nvGraphicFramePr>
        <p:xfrm>
          <a:off x="763472" y="3522648"/>
          <a:ext cx="3347105" cy="2342507"/>
        </p:xfrm>
        <a:graphic>
          <a:graphicData uri="http://schemas.openxmlformats.org/drawingml/2006/table">
            <a:tbl>
              <a:tblPr rtl="1" firstRow="1" firstCol="1" bandRow="1">
                <a:tableStyleId>{7E9639D4-E3E2-4D34-9284-5A2195B3D0D7}</a:tableStyleId>
              </a:tblPr>
              <a:tblGrid>
                <a:gridCol w="1753762">
                  <a:extLst>
                    <a:ext uri="{9D8B030D-6E8A-4147-A177-3AD203B41FA5}">
                      <a16:colId xmlns:a16="http://schemas.microsoft.com/office/drawing/2014/main" val="56144585"/>
                    </a:ext>
                  </a:extLst>
                </a:gridCol>
                <a:gridCol w="1593343">
                  <a:extLst>
                    <a:ext uri="{9D8B030D-6E8A-4147-A177-3AD203B41FA5}">
                      <a16:colId xmlns:a16="http://schemas.microsoft.com/office/drawing/2014/main" val="1503085440"/>
                    </a:ext>
                  </a:extLst>
                </a:gridCol>
              </a:tblGrid>
              <a:tr h="408161">
                <a:tc gridSpan="2">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 ( ALMASH ALBAHRI SULTAN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E656C"/>
                    </a:solidFill>
                  </a:tcPr>
                </a:tc>
                <a:tc hMerge="1">
                  <a:txBody>
                    <a:bodyPr/>
                    <a:lstStyle/>
                    <a:p>
                      <a:pPr algn="ctr" rtl="0">
                        <a:lnSpc>
                          <a:spcPct val="115000"/>
                        </a:lnSpc>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0325828"/>
                  </a:ext>
                </a:extLst>
              </a:tr>
              <a:tr h="408161">
                <a:tc gridSpan="2">
                  <a:txBody>
                    <a:bodyPr/>
                    <a:lstStyle/>
                    <a:p>
                      <a:pPr algn="ctr" rtl="0">
                        <a:lnSpc>
                          <a:spcPct val="115000"/>
                        </a:lnSpc>
                        <a:spcAft>
                          <a:spcPts val="0"/>
                        </a:spcAft>
                      </a:pPr>
                      <a:r>
                        <a:rPr lang="en-US" sz="900" dirty="0">
                          <a:ln>
                            <a:noFill/>
                          </a:ln>
                          <a:effectLst>
                            <a:outerShdw blurRad="69850" dist="43180" dir="5400000" sx="0" sy="0">
                              <a:srgbClr val="000000">
                                <a:alpha val="65000"/>
                              </a:srgbClr>
                            </a:outerShdw>
                          </a:effectLst>
                        </a:rPr>
                        <a:t>FR. </a:t>
                      </a:r>
                      <a:r>
                        <a:rPr lang="en-US" sz="900" dirty="0" err="1">
                          <a:ln>
                            <a:noFill/>
                          </a:ln>
                          <a:effectLst>
                            <a:outerShdw blurRad="69850" dist="43180" dir="5400000" sx="0" sy="0">
                              <a:srgbClr val="000000">
                                <a:alpha val="65000"/>
                              </a:srgbClr>
                            </a:outerShdw>
                          </a:effectLst>
                        </a:rPr>
                        <a:t>Fassmer</a:t>
                      </a:r>
                      <a:r>
                        <a:rPr lang="en-US" sz="900" dirty="0">
                          <a:ln>
                            <a:noFill/>
                          </a:ln>
                          <a:effectLst>
                            <a:outerShdw blurRad="69850" dist="43180" dir="5400000" sx="0" sy="0">
                              <a:srgbClr val="000000">
                                <a:alpha val="65000"/>
                              </a:srgbClr>
                            </a:outerShdw>
                          </a:effectLst>
                        </a:rPr>
                        <a:t> GmbH &amp; Co. KG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tc hMerge="1">
                  <a:txBody>
                    <a:bodyPr/>
                    <a:lstStyle/>
                    <a:p>
                      <a:pPr algn="ctr" rtl="0">
                        <a:lnSpc>
                          <a:spcPct val="115000"/>
                        </a:lnSpc>
                        <a:spcAft>
                          <a:spcPts val="0"/>
                        </a:spcAft>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8533220"/>
                  </a:ext>
                </a:extLst>
              </a:tr>
              <a:tr h="269276">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43.72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000" dirty="0">
                          <a:effectLst/>
                        </a:rPr>
                        <a:t>Length Overall</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502794"/>
                  </a:ext>
                </a:extLst>
              </a:tr>
              <a:tr h="315636">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9.80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tc>
                  <a:txBody>
                    <a:bodyPr/>
                    <a:lstStyle/>
                    <a:p>
                      <a:pPr algn="ctr" rtl="0">
                        <a:lnSpc>
                          <a:spcPct val="115000"/>
                        </a:lnSpc>
                        <a:spcAft>
                          <a:spcPts val="0"/>
                        </a:spcAft>
                      </a:pPr>
                      <a:r>
                        <a:rPr lang="en-US" sz="1000" dirty="0">
                          <a:effectLst/>
                        </a:rPr>
                        <a:t>Molded Beam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3952286841"/>
                  </a:ext>
                </a:extLst>
              </a:tr>
              <a:tr h="310001">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2.80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000" dirty="0">
                          <a:effectLst/>
                        </a:rPr>
                        <a:t>Designed Draught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1046790"/>
                  </a:ext>
                </a:extLst>
              </a:tr>
              <a:tr h="309999">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11 knots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tc>
                  <a:txBody>
                    <a:bodyPr/>
                    <a:lstStyle/>
                    <a:p>
                      <a:pPr algn="ctr" rtl="0">
                        <a:lnSpc>
                          <a:spcPct val="115000"/>
                        </a:lnSpc>
                        <a:spcAft>
                          <a:spcPts val="0"/>
                        </a:spcAft>
                      </a:pPr>
                      <a:r>
                        <a:rPr lang="en-US" sz="1000" dirty="0">
                          <a:effectLst/>
                        </a:rPr>
                        <a:t>Maximum Speed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4255100148"/>
                  </a:ext>
                </a:extLst>
              </a:tr>
              <a:tr h="32127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kern="1200" dirty="0">
                          <a:ln>
                            <a:noFill/>
                          </a:ln>
                          <a:effectLst>
                            <a:outerShdw blurRad="69850" dist="43180" dir="5400000" sx="0" sy="0">
                              <a:srgbClr val="000000">
                                <a:alpha val="65000"/>
                              </a:srgbClr>
                            </a:outerShdw>
                          </a:effectLst>
                        </a:rPr>
                        <a:t>24</a:t>
                      </a:r>
                      <a:endParaRPr lang="en-US" sz="1000" b="1" kern="1200" dirty="0">
                        <a:ln>
                          <a:noFill/>
                        </a:ln>
                        <a:solidFill>
                          <a:schemeClr val="dk1"/>
                        </a:solidFill>
                        <a:effectLst>
                          <a:outerShdw blurRad="69850" dist="43180" dir="5400000" sx="0" sy="0">
                            <a:srgbClr val="000000">
                              <a:alpha val="65000"/>
                            </a:srgbClr>
                          </a:outerShdw>
                        </a:effectLst>
                        <a:latin typeface="+mn-lt"/>
                        <a:ea typeface="+mn-ea"/>
                        <a:cs typeface="+mn-cs"/>
                      </a:endParaRPr>
                    </a:p>
                  </a:txBody>
                  <a:tcPr marL="68580" marR="68580" marT="0" marB="0" anchor="ctr"/>
                </a:tc>
                <a:tc>
                  <a:txBody>
                    <a:bodyPr/>
                    <a:lstStyle/>
                    <a:p>
                      <a:pPr algn="ctr" rtl="0">
                        <a:lnSpc>
                          <a:spcPct val="115000"/>
                        </a:lnSpc>
                        <a:spcAft>
                          <a:spcPts val="0"/>
                        </a:spcAft>
                      </a:pPr>
                      <a:r>
                        <a:rPr lang="en-US" sz="1000" dirty="0">
                          <a:effectLst/>
                        </a:rPr>
                        <a:t>Crew</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17589765"/>
                  </a:ext>
                </a:extLst>
              </a:tr>
            </a:tbl>
          </a:graphicData>
        </a:graphic>
      </p:graphicFrame>
      <p:graphicFrame>
        <p:nvGraphicFramePr>
          <p:cNvPr id="18" name="Table 17">
            <a:extLst>
              <a:ext uri="{FF2B5EF4-FFF2-40B4-BE49-F238E27FC236}">
                <a16:creationId xmlns:a16="http://schemas.microsoft.com/office/drawing/2014/main" id="{F7102642-875F-4BD4-B57B-39710A983AA5}"/>
              </a:ext>
            </a:extLst>
          </p:cNvPr>
          <p:cNvGraphicFramePr>
            <a:graphicFrameLocks noGrp="1"/>
          </p:cNvGraphicFramePr>
          <p:nvPr>
            <p:extLst>
              <p:ext uri="{D42A27DB-BD31-4B8C-83A1-F6EECF244321}">
                <p14:modId xmlns:p14="http://schemas.microsoft.com/office/powerpoint/2010/main" val="2586555004"/>
              </p:ext>
            </p:extLst>
          </p:nvPr>
        </p:nvGraphicFramePr>
        <p:xfrm>
          <a:off x="4519660" y="3522648"/>
          <a:ext cx="3347105" cy="2338237"/>
        </p:xfrm>
        <a:graphic>
          <a:graphicData uri="http://schemas.openxmlformats.org/drawingml/2006/table">
            <a:tbl>
              <a:tblPr rtl="1" firstRow="1" firstCol="1" bandRow="1">
                <a:tableStyleId>{7E9639D4-E3E2-4D34-9284-5A2195B3D0D7}</a:tableStyleId>
              </a:tblPr>
              <a:tblGrid>
                <a:gridCol w="3347105">
                  <a:extLst>
                    <a:ext uri="{9D8B030D-6E8A-4147-A177-3AD203B41FA5}">
                      <a16:colId xmlns:a16="http://schemas.microsoft.com/office/drawing/2014/main" val="56144585"/>
                    </a:ext>
                  </a:extLst>
                </a:gridCol>
              </a:tblGrid>
              <a:tr h="428690">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 ALMASH ALBAHRI SULTAN 1 &amp; 2 )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E656C"/>
                    </a:solidFill>
                  </a:tcPr>
                </a:tc>
                <a:extLst>
                  <a:ext uri="{0D108BD9-81ED-4DB2-BD59-A6C34878D82A}">
                    <a16:rowId xmlns:a16="http://schemas.microsoft.com/office/drawing/2014/main" val="2820325828"/>
                  </a:ext>
                </a:extLst>
              </a:tr>
              <a:tr h="428690">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FR. </a:t>
                      </a:r>
                      <a:r>
                        <a:rPr lang="en-US" sz="1000" dirty="0" err="1">
                          <a:ln>
                            <a:noFill/>
                          </a:ln>
                          <a:effectLst>
                            <a:outerShdw blurRad="69850" dist="43180" dir="5400000" sx="0" sy="0">
                              <a:srgbClr val="000000">
                                <a:alpha val="65000"/>
                              </a:srgbClr>
                            </a:outerShdw>
                          </a:effectLst>
                        </a:rPr>
                        <a:t>Fassmer</a:t>
                      </a:r>
                      <a:r>
                        <a:rPr lang="en-US" sz="1000" dirty="0">
                          <a:ln>
                            <a:noFill/>
                          </a:ln>
                          <a:effectLst>
                            <a:outerShdw blurRad="69850" dist="43180" dir="5400000" sx="0" sy="0">
                              <a:srgbClr val="000000">
                                <a:alpha val="65000"/>
                              </a:srgbClr>
                            </a:outerShdw>
                          </a:effectLst>
                        </a:rPr>
                        <a:t> GmbH &amp; Co. KG</a:t>
                      </a:r>
                    </a:p>
                  </a:txBody>
                  <a:tcPr marL="68580" marR="68580" marT="0" marB="0" anchor="ctr">
                    <a:solidFill>
                      <a:srgbClr val="C2C5CA"/>
                    </a:solidFill>
                  </a:tcPr>
                </a:tc>
                <a:extLst>
                  <a:ext uri="{0D108BD9-81ED-4DB2-BD59-A6C34878D82A}">
                    <a16:rowId xmlns:a16="http://schemas.microsoft.com/office/drawing/2014/main" val="478533220"/>
                  </a:ext>
                </a:extLst>
              </a:tr>
              <a:tr h="214346">
                <a:tc>
                  <a:txBody>
                    <a:bodyPr/>
                    <a:lstStyle/>
                    <a:p>
                      <a:pPr algn="ctr" rtl="0">
                        <a:lnSpc>
                          <a:spcPct val="115000"/>
                        </a:lnSpc>
                        <a:spcAft>
                          <a:spcPts val="0"/>
                        </a:spcAft>
                      </a:pPr>
                      <a:r>
                        <a:rPr lang="en-US" sz="1000" dirty="0">
                          <a:effectLst/>
                        </a:rPr>
                        <a:t>8.40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502794"/>
                  </a:ext>
                </a:extLst>
              </a:tr>
              <a:tr h="335603">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2.70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3952286841"/>
                  </a:ext>
                </a:extLst>
              </a:tr>
              <a:tr h="279272">
                <a:tc>
                  <a:txBody>
                    <a:bodyPr/>
                    <a:lstStyle/>
                    <a:p>
                      <a:pPr algn="ctr" rtl="0">
                        <a:lnSpc>
                          <a:spcPct val="115000"/>
                        </a:lnSpc>
                        <a:spcAft>
                          <a:spcPts val="0"/>
                        </a:spcAft>
                      </a:pPr>
                      <a:r>
                        <a:rPr lang="en-US" sz="1000" dirty="0">
                          <a:ln>
                            <a:noFill/>
                          </a:ln>
                          <a:effectLst>
                            <a:outerShdw blurRad="69850" dist="43180" dir="5400000" sx="0" sy="0">
                              <a:srgbClr val="000000">
                                <a:alpha val="65000"/>
                              </a:srgbClr>
                            </a:outerShdw>
                          </a:effectLst>
                        </a:rPr>
                        <a:t>0.60 m</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1046790"/>
                  </a:ext>
                </a:extLst>
              </a:tr>
              <a:tr h="314182">
                <a:tc>
                  <a:txBody>
                    <a:bodyPr/>
                    <a:lstStyle/>
                    <a:p>
                      <a:pPr algn="ctr" rtl="0">
                        <a:lnSpc>
                          <a:spcPct val="115000"/>
                        </a:lnSpc>
                        <a:spcAft>
                          <a:spcPts val="0"/>
                        </a:spcAft>
                      </a:pPr>
                      <a:r>
                        <a:rPr lang="en-US" sz="1000" dirty="0">
                          <a:effectLst/>
                        </a:rPr>
                        <a:t>14 knots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C2C5CA"/>
                    </a:solidFill>
                  </a:tcPr>
                </a:tc>
                <a:extLst>
                  <a:ext uri="{0D108BD9-81ED-4DB2-BD59-A6C34878D82A}">
                    <a16:rowId xmlns:a16="http://schemas.microsoft.com/office/drawing/2014/main" val="4255100148"/>
                  </a:ext>
                </a:extLst>
              </a:tr>
              <a:tr h="337454">
                <a:tc>
                  <a:txBody>
                    <a:bodyPr/>
                    <a:lstStyle/>
                    <a:p>
                      <a:pPr algn="ctr" rtl="0">
                        <a:lnSpc>
                          <a:spcPct val="115000"/>
                        </a:lnSpc>
                        <a:spcAft>
                          <a:spcPts val="0"/>
                        </a:spcAft>
                      </a:pPr>
                      <a:r>
                        <a:rPr lang="en-US" sz="1000" dirty="0">
                          <a:ln>
                            <a:noFill/>
                          </a:ln>
                          <a:effectLst/>
                        </a:rPr>
                        <a:t>5</a:t>
                      </a:r>
                      <a:endParaRPr lang="en-US" sz="1000" dirty="0">
                        <a:ln>
                          <a:noFill/>
                        </a:ln>
                        <a:effectLst>
                          <a:outerShdw blurRad="69850" dist="43180" dir="5400000" sx="0" sy="0">
                            <a:srgbClr val="000000">
                              <a:alpha val="65000"/>
                            </a:srgbClr>
                          </a:outerShdw>
                        </a:effectLst>
                      </a:endParaRPr>
                    </a:p>
                  </a:txBody>
                  <a:tcPr marL="68580" marR="68580" marT="0" marB="0" anchor="ctr"/>
                </a:tc>
                <a:extLst>
                  <a:ext uri="{0D108BD9-81ED-4DB2-BD59-A6C34878D82A}">
                    <a16:rowId xmlns:a16="http://schemas.microsoft.com/office/drawing/2014/main" val="2967173416"/>
                  </a:ext>
                </a:extLst>
              </a:tr>
            </a:tbl>
          </a:graphicData>
        </a:graphic>
      </p:graphicFrame>
      <p:pic>
        <p:nvPicPr>
          <p:cNvPr id="20" name="Picture 19">
            <a:extLst>
              <a:ext uri="{FF2B5EF4-FFF2-40B4-BE49-F238E27FC236}">
                <a16:creationId xmlns:a16="http://schemas.microsoft.com/office/drawing/2014/main" id="{4DEA7DE5-CD8C-4BB2-B0B4-608F461B4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4746" y="70125"/>
            <a:ext cx="1576389" cy="521313"/>
          </a:xfrm>
          <a:prstGeom prst="rect">
            <a:avLst/>
          </a:prstGeom>
        </p:spPr>
      </p:pic>
      <p:sp>
        <p:nvSpPr>
          <p:cNvPr id="21" name="Rectangle 20">
            <a:extLst>
              <a:ext uri="{FF2B5EF4-FFF2-40B4-BE49-F238E27FC236}">
                <a16:creationId xmlns:a16="http://schemas.microsoft.com/office/drawing/2014/main" id="{E8B19D65-A52F-4187-87C2-EF4AA269237E}"/>
              </a:ext>
            </a:extLst>
          </p:cNvPr>
          <p:cNvSpPr/>
          <p:nvPr/>
        </p:nvSpPr>
        <p:spPr>
          <a:xfrm>
            <a:off x="1177127" y="1070408"/>
            <a:ext cx="6987810" cy="369332"/>
          </a:xfrm>
          <a:prstGeom prst="rect">
            <a:avLst/>
          </a:prstGeom>
        </p:spPr>
        <p:txBody>
          <a:bodyPr wrap="none">
            <a:spAutoFit/>
          </a:bodyPr>
          <a:lstStyle/>
          <a:p>
            <a:r>
              <a:rPr lang="en-US" dirty="0"/>
              <a:t>GEOSA’s Vessel fleet for hydrographic survey activities are the following: </a:t>
            </a:r>
          </a:p>
        </p:txBody>
      </p:sp>
    </p:spTree>
    <p:extLst>
      <p:ext uri="{BB962C8B-B14F-4D97-AF65-F5344CB8AC3E}">
        <p14:creationId xmlns:p14="http://schemas.microsoft.com/office/powerpoint/2010/main" val="28578491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sz="2000" dirty="0"/>
              <a:t>New Charts &amp; Updates:</a:t>
            </a:r>
            <a:endParaRPr sz="2000" dirty="0"/>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30" name="Content Placeholder 2">
            <a:extLst>
              <a:ext uri="{FF2B5EF4-FFF2-40B4-BE49-F238E27FC236}">
                <a16:creationId xmlns:a16="http://schemas.microsoft.com/office/drawing/2014/main" id="{05813F7F-16FE-4993-A6D4-5AD50D7E9AC7}"/>
              </a:ext>
            </a:extLst>
          </p:cNvPr>
          <p:cNvSpPr txBox="1">
            <a:spLocks/>
          </p:cNvSpPr>
          <p:nvPr/>
        </p:nvSpPr>
        <p:spPr>
          <a:xfrm>
            <a:off x="744176" y="2022346"/>
            <a:ext cx="994413" cy="533934"/>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50000"/>
              </a:lnSpc>
              <a:buNone/>
            </a:pPr>
            <a:r>
              <a:rPr lang="en-US" sz="1800" dirty="0">
                <a:solidFill>
                  <a:schemeClr val="bg1"/>
                </a:solidFill>
                <a:latin typeface="Readex Pro Regular" pitchFamily="2" charset="-78"/>
                <a:cs typeface="Readex Pro Regular" pitchFamily="2" charset="-78"/>
              </a:rPr>
              <a:t>HSP 16</a:t>
            </a:r>
            <a:endParaRPr lang="en-US" sz="1800" dirty="0">
              <a:solidFill>
                <a:schemeClr val="bg1"/>
              </a:solidFill>
              <a:latin typeface="Readex Pro" pitchFamily="2" charset="-78"/>
              <a:cs typeface="Readex Pro" pitchFamily="2" charset="-78"/>
            </a:endParaRPr>
          </a:p>
        </p:txBody>
      </p:sp>
      <p:pic>
        <p:nvPicPr>
          <p:cNvPr id="9" name="Picture 8">
            <a:extLst>
              <a:ext uri="{FF2B5EF4-FFF2-40B4-BE49-F238E27FC236}">
                <a16:creationId xmlns:a16="http://schemas.microsoft.com/office/drawing/2014/main" id="{B11E48EA-F2E4-4E80-A560-CF33ADD51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0" name="Footer Placeholder 8">
            <a:extLst>
              <a:ext uri="{FF2B5EF4-FFF2-40B4-BE49-F238E27FC236}">
                <a16:creationId xmlns:a16="http://schemas.microsoft.com/office/drawing/2014/main" id="{A2912BFA-2621-4B6F-B65A-5417A63FB1A8}"/>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1" name="Picture 10">
            <a:extLst>
              <a:ext uri="{FF2B5EF4-FFF2-40B4-BE49-F238E27FC236}">
                <a16:creationId xmlns:a16="http://schemas.microsoft.com/office/drawing/2014/main" id="{49E25582-4EDC-4251-B10C-DBA86E555678}"/>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13" name="Rectangle 12">
            <a:extLst>
              <a:ext uri="{FF2B5EF4-FFF2-40B4-BE49-F238E27FC236}">
                <a16:creationId xmlns:a16="http://schemas.microsoft.com/office/drawing/2014/main" id="{3DEE38C7-950F-498C-9982-8B70E67C7234}"/>
              </a:ext>
            </a:extLst>
          </p:cNvPr>
          <p:cNvSpPr/>
          <p:nvPr/>
        </p:nvSpPr>
        <p:spPr>
          <a:xfrm>
            <a:off x="430803" y="917450"/>
            <a:ext cx="7567093" cy="2727029"/>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1600" dirty="0"/>
              <a:t>In the Red Sea and Gulf of Aqaba, GEOSA-designed chart scheme includes 86 charts serving various navigation purposes.</a:t>
            </a:r>
          </a:p>
          <a:p>
            <a:pPr marL="285750" indent="-285750" algn="just">
              <a:lnSpc>
                <a:spcPct val="150000"/>
              </a:lnSpc>
              <a:buFont typeface="Wingdings" panose="05000000000000000000" pitchFamily="2" charset="2"/>
              <a:buChar char="ü"/>
            </a:pPr>
            <a:r>
              <a:rPr lang="en-US" sz="1600" dirty="0"/>
              <a:t>Recently, GEOSA has expanded this collection with an additional 15 large-scale charts, bringing the total to 101 PNC and ENC charts. these 15 new PNC and 15 ENC charts</a:t>
            </a:r>
            <a:r>
              <a:rPr lang="ar-SA" sz="1600" dirty="0"/>
              <a:t> </a:t>
            </a:r>
            <a:r>
              <a:rPr lang="en-US" sz="1600" dirty="0"/>
              <a:t>have been completed.</a:t>
            </a:r>
          </a:p>
          <a:p>
            <a:pPr marL="285750" indent="-285750" algn="just">
              <a:lnSpc>
                <a:spcPct val="150000"/>
              </a:lnSpc>
              <a:buFont typeface="Wingdings" panose="05000000000000000000" pitchFamily="2" charset="2"/>
              <a:buChar char="ü"/>
            </a:pPr>
            <a:r>
              <a:rPr lang="en-US" sz="1600" dirty="0"/>
              <a:t>GEOSA through its cooperation with IC-ENC, GEOSA has issued 49 out of 101 ENC charts for the region. </a:t>
            </a:r>
          </a:p>
        </p:txBody>
      </p:sp>
      <p:pic>
        <p:nvPicPr>
          <p:cNvPr id="14" name="Picture 13">
            <a:extLst>
              <a:ext uri="{FF2B5EF4-FFF2-40B4-BE49-F238E27FC236}">
                <a16:creationId xmlns:a16="http://schemas.microsoft.com/office/drawing/2014/main" id="{0A23DD37-282A-4160-8899-F667BDBE211C}"/>
              </a:ext>
            </a:extLst>
          </p:cNvPr>
          <p:cNvPicPr>
            <a:picLocks noChangeAspect="1"/>
          </p:cNvPicPr>
          <p:nvPr/>
        </p:nvPicPr>
        <p:blipFill>
          <a:blip r:embed="rId5"/>
          <a:stretch>
            <a:fillRect/>
          </a:stretch>
        </p:blipFill>
        <p:spPr>
          <a:xfrm>
            <a:off x="8077795" y="946441"/>
            <a:ext cx="3255233" cy="5160484"/>
          </a:xfrm>
          <a:prstGeom prst="rect">
            <a:avLst/>
          </a:prstGeom>
        </p:spPr>
      </p:pic>
      <p:graphicFrame>
        <p:nvGraphicFramePr>
          <p:cNvPr id="2" name="Table 1">
            <a:extLst>
              <a:ext uri="{FF2B5EF4-FFF2-40B4-BE49-F238E27FC236}">
                <a16:creationId xmlns:a16="http://schemas.microsoft.com/office/drawing/2014/main" id="{2394296C-74E5-4A95-ACC0-209AC341756F}"/>
              </a:ext>
            </a:extLst>
          </p:cNvPr>
          <p:cNvGraphicFramePr>
            <a:graphicFrameLocks noGrp="1"/>
          </p:cNvGraphicFramePr>
          <p:nvPr>
            <p:extLst>
              <p:ext uri="{D42A27DB-BD31-4B8C-83A1-F6EECF244321}">
                <p14:modId xmlns:p14="http://schemas.microsoft.com/office/powerpoint/2010/main" val="2997750672"/>
              </p:ext>
            </p:extLst>
          </p:nvPr>
        </p:nvGraphicFramePr>
        <p:xfrm>
          <a:off x="744176" y="3637732"/>
          <a:ext cx="7121319" cy="2223286"/>
        </p:xfrm>
        <a:graphic>
          <a:graphicData uri="http://schemas.openxmlformats.org/drawingml/2006/table">
            <a:tbl>
              <a:tblPr firstRow="1" firstCol="1" bandRow="1">
                <a:tableStyleId>{69C7853C-536D-4A76-A0AE-DD22124D55A5}</a:tableStyleId>
              </a:tblPr>
              <a:tblGrid>
                <a:gridCol w="1336229">
                  <a:extLst>
                    <a:ext uri="{9D8B030D-6E8A-4147-A177-3AD203B41FA5}">
                      <a16:colId xmlns:a16="http://schemas.microsoft.com/office/drawing/2014/main" val="1319097991"/>
                    </a:ext>
                  </a:extLst>
                </a:gridCol>
                <a:gridCol w="1964216">
                  <a:extLst>
                    <a:ext uri="{9D8B030D-6E8A-4147-A177-3AD203B41FA5}">
                      <a16:colId xmlns:a16="http://schemas.microsoft.com/office/drawing/2014/main" val="4108928039"/>
                    </a:ext>
                  </a:extLst>
                </a:gridCol>
                <a:gridCol w="1031752">
                  <a:extLst>
                    <a:ext uri="{9D8B030D-6E8A-4147-A177-3AD203B41FA5}">
                      <a16:colId xmlns:a16="http://schemas.microsoft.com/office/drawing/2014/main" val="1153177226"/>
                    </a:ext>
                  </a:extLst>
                </a:gridCol>
                <a:gridCol w="928329">
                  <a:extLst>
                    <a:ext uri="{9D8B030D-6E8A-4147-A177-3AD203B41FA5}">
                      <a16:colId xmlns:a16="http://schemas.microsoft.com/office/drawing/2014/main" val="1320216560"/>
                    </a:ext>
                  </a:extLst>
                </a:gridCol>
                <a:gridCol w="933291">
                  <a:extLst>
                    <a:ext uri="{9D8B030D-6E8A-4147-A177-3AD203B41FA5}">
                      <a16:colId xmlns:a16="http://schemas.microsoft.com/office/drawing/2014/main" val="3096935104"/>
                    </a:ext>
                  </a:extLst>
                </a:gridCol>
                <a:gridCol w="927502">
                  <a:extLst>
                    <a:ext uri="{9D8B030D-6E8A-4147-A177-3AD203B41FA5}">
                      <a16:colId xmlns:a16="http://schemas.microsoft.com/office/drawing/2014/main" val="3185006538"/>
                    </a:ext>
                  </a:extLst>
                </a:gridCol>
              </a:tblGrid>
              <a:tr h="494063">
                <a:tc gridSpan="5">
                  <a:txBody>
                    <a:bodyPr/>
                    <a:lstStyle/>
                    <a:p>
                      <a:pPr marL="0" marR="0" algn="ctr">
                        <a:spcBef>
                          <a:spcPts val="0"/>
                        </a:spcBef>
                        <a:spcAft>
                          <a:spcPts val="0"/>
                        </a:spcAft>
                      </a:pPr>
                      <a:r>
                        <a:rPr lang="en-US" sz="1400" dirty="0">
                          <a:effectLst/>
                        </a:rPr>
                        <a:t>Red Sea &amp; Gulf of Aqaba</a:t>
                      </a:r>
                    </a:p>
                    <a:p>
                      <a:pPr marL="0" marR="0" algn="ctr">
                        <a:spcBef>
                          <a:spcPts val="0"/>
                        </a:spcBef>
                        <a:spcAft>
                          <a:spcPts val="0"/>
                        </a:spcAft>
                      </a:pPr>
                      <a:r>
                        <a:rPr lang="en-US" sz="1400" dirty="0">
                          <a:effectLst/>
                        </a:rPr>
                        <a:t>PNC &amp; ENC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solidFill>
                      <a:srgbClr val="4E65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dirty="0">
                          <a:effectLst/>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solidFill>
                      <a:srgbClr val="4E656C"/>
                    </a:solidFill>
                  </a:tcPr>
                </a:tc>
                <a:extLst>
                  <a:ext uri="{0D108BD9-81ED-4DB2-BD59-A6C34878D82A}">
                    <a16:rowId xmlns:a16="http://schemas.microsoft.com/office/drawing/2014/main" val="2614026329"/>
                  </a:ext>
                </a:extLst>
              </a:tr>
              <a:tr h="494063">
                <a:tc>
                  <a:txBody>
                    <a:bodyPr/>
                    <a:lstStyle/>
                    <a:p>
                      <a:pPr marL="0" marR="0" algn="ctr">
                        <a:spcBef>
                          <a:spcPts val="0"/>
                        </a:spcBef>
                        <a:spcAft>
                          <a:spcPts val="0"/>
                        </a:spcAft>
                      </a:pPr>
                      <a:r>
                        <a:rPr lang="en-US" sz="1400">
                          <a:effectLst/>
                        </a:rPr>
                        <a:t>Navigational Purpose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dirty="0">
                          <a:effectLst/>
                        </a:rPr>
                        <a:t>Scale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dirty="0">
                          <a:effectLst/>
                        </a:rPr>
                        <a:t>Planned</a:t>
                      </a:r>
                    </a:p>
                    <a:p>
                      <a:pPr marL="0" marR="0" algn="ctr">
                        <a:spcBef>
                          <a:spcPts val="0"/>
                        </a:spcBef>
                        <a:spcAft>
                          <a:spcPts val="0"/>
                        </a:spcAft>
                      </a:pPr>
                      <a:r>
                        <a:rPr lang="en-US" sz="1400" dirty="0">
                          <a:effectLst/>
                        </a:rPr>
                        <a:t>PNC &amp; ENC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Produced</a:t>
                      </a:r>
                    </a:p>
                    <a:p>
                      <a:pPr marL="0" marR="0" algn="ctr">
                        <a:spcBef>
                          <a:spcPts val="0"/>
                        </a:spcBef>
                        <a:spcAft>
                          <a:spcPts val="0"/>
                        </a:spcAft>
                      </a:pPr>
                      <a:r>
                        <a:rPr lang="en-US" sz="1400">
                          <a:effectLst/>
                        </a:rPr>
                        <a:t>PNC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Produced</a:t>
                      </a:r>
                    </a:p>
                    <a:p>
                      <a:pPr marL="0" marR="0" algn="ctr">
                        <a:spcBef>
                          <a:spcPts val="0"/>
                        </a:spcBef>
                        <a:spcAft>
                          <a:spcPts val="0"/>
                        </a:spcAft>
                      </a:pPr>
                      <a:r>
                        <a:rPr lang="en-US" sz="1400">
                          <a:effectLst/>
                        </a:rPr>
                        <a:t>ENC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dirty="0">
                          <a:effectLst/>
                        </a:rPr>
                        <a:t>Issued</a:t>
                      </a:r>
                    </a:p>
                    <a:p>
                      <a:pPr marL="0" marR="0" algn="ctr">
                        <a:spcBef>
                          <a:spcPts val="0"/>
                        </a:spcBef>
                        <a:spcAft>
                          <a:spcPts val="0"/>
                        </a:spcAft>
                      </a:pPr>
                      <a:r>
                        <a:rPr lang="en-US" sz="1400" dirty="0">
                          <a:effectLst/>
                        </a:rPr>
                        <a:t>ENC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tc>
                <a:extLst>
                  <a:ext uri="{0D108BD9-81ED-4DB2-BD59-A6C34878D82A}">
                    <a16:rowId xmlns:a16="http://schemas.microsoft.com/office/drawing/2014/main" val="3433323172"/>
                  </a:ext>
                </a:extLst>
              </a:tr>
              <a:tr h="247032">
                <a:tc>
                  <a:txBody>
                    <a:bodyPr/>
                    <a:lstStyle/>
                    <a:p>
                      <a:pPr marL="0" marR="0" algn="ctr">
                        <a:spcBef>
                          <a:spcPts val="0"/>
                        </a:spcBef>
                        <a:spcAft>
                          <a:spcPts val="0"/>
                        </a:spcAft>
                      </a:pPr>
                      <a:r>
                        <a:rPr lang="en-US" sz="1400" dirty="0">
                          <a:effectLst/>
                        </a:rPr>
                        <a:t>General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1:500,000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solidFill>
                      <a:schemeClr val="bg1"/>
                    </a:solidFill>
                  </a:tcPr>
                </a:tc>
                <a:extLst>
                  <a:ext uri="{0D108BD9-81ED-4DB2-BD59-A6C34878D82A}">
                    <a16:rowId xmlns:a16="http://schemas.microsoft.com/office/drawing/2014/main" val="2842058444"/>
                  </a:ext>
                </a:extLst>
              </a:tr>
              <a:tr h="247032">
                <a:tc>
                  <a:txBody>
                    <a:bodyPr/>
                    <a:lstStyle/>
                    <a:p>
                      <a:pPr marL="0" marR="0" algn="ctr">
                        <a:spcBef>
                          <a:spcPts val="0"/>
                        </a:spcBef>
                        <a:spcAft>
                          <a:spcPts val="0"/>
                        </a:spcAft>
                      </a:pPr>
                      <a:r>
                        <a:rPr lang="en-US" sz="1400">
                          <a:effectLst/>
                        </a:rPr>
                        <a:t>Coastal</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dirty="0">
                          <a:effectLst/>
                        </a:rPr>
                        <a:t>1:150,000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17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17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17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tc>
                <a:extLst>
                  <a:ext uri="{0D108BD9-81ED-4DB2-BD59-A6C34878D82A}">
                    <a16:rowId xmlns:a16="http://schemas.microsoft.com/office/drawing/2014/main" val="1100263037"/>
                  </a:ext>
                </a:extLst>
              </a:tr>
              <a:tr h="247032">
                <a:tc>
                  <a:txBody>
                    <a:bodyPr/>
                    <a:lstStyle/>
                    <a:p>
                      <a:pPr marL="0" marR="0" algn="ctr">
                        <a:spcBef>
                          <a:spcPts val="0"/>
                        </a:spcBef>
                        <a:spcAft>
                          <a:spcPts val="0"/>
                        </a:spcAft>
                      </a:pPr>
                      <a:r>
                        <a:rPr lang="en-US" sz="1400" dirty="0">
                          <a:effectLst/>
                        </a:rPr>
                        <a:t>Approach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1:50,000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58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58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58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34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solidFill>
                      <a:schemeClr val="bg1"/>
                    </a:solidFill>
                  </a:tcPr>
                </a:tc>
                <a:extLst>
                  <a:ext uri="{0D108BD9-81ED-4DB2-BD59-A6C34878D82A}">
                    <a16:rowId xmlns:a16="http://schemas.microsoft.com/office/drawing/2014/main" val="792030713"/>
                  </a:ext>
                </a:extLst>
              </a:tr>
              <a:tr h="247032">
                <a:tc>
                  <a:txBody>
                    <a:bodyPr/>
                    <a:lstStyle/>
                    <a:p>
                      <a:pPr marL="0" marR="0" algn="ctr">
                        <a:spcBef>
                          <a:spcPts val="0"/>
                        </a:spcBef>
                        <a:spcAft>
                          <a:spcPts val="0"/>
                        </a:spcAft>
                      </a:pPr>
                      <a:r>
                        <a:rPr lang="en-US" sz="1400">
                          <a:effectLst/>
                        </a:rPr>
                        <a:t>Harbor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(1:10,000</a:t>
                      </a:r>
                      <a:r>
                        <a:rPr lang="ar-SA" sz="1400">
                          <a:effectLst/>
                        </a:rPr>
                        <a:t>، </a:t>
                      </a:r>
                      <a:r>
                        <a:rPr lang="en-US" sz="1400">
                          <a:effectLst/>
                        </a:rPr>
                        <a:t>1:15,000)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dirty="0">
                          <a:effectLst/>
                        </a:rPr>
                        <a:t>23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23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23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tc>
                <a:tc>
                  <a:txBody>
                    <a:bodyPr/>
                    <a:lstStyle/>
                    <a:p>
                      <a:pPr marL="0" marR="0" algn="ctr">
                        <a:spcBef>
                          <a:spcPts val="0"/>
                        </a:spcBef>
                        <a:spcAft>
                          <a:spcPts val="0"/>
                        </a:spcAft>
                      </a:pPr>
                      <a:r>
                        <a:rPr lang="en-US" sz="1400">
                          <a:effectLst/>
                        </a:rPr>
                        <a:t>15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tc>
                <a:extLst>
                  <a:ext uri="{0D108BD9-81ED-4DB2-BD59-A6C34878D82A}">
                    <a16:rowId xmlns:a16="http://schemas.microsoft.com/office/drawing/2014/main" val="1853293742"/>
                  </a:ext>
                </a:extLst>
              </a:tr>
              <a:tr h="247032">
                <a:tc gridSpan="2">
                  <a:txBody>
                    <a:bodyPr/>
                    <a:lstStyle/>
                    <a:p>
                      <a:pPr marL="0" marR="0" algn="ctr">
                        <a:spcBef>
                          <a:spcPts val="0"/>
                        </a:spcBef>
                        <a:spcAft>
                          <a:spcPts val="0"/>
                        </a:spcAft>
                        <a:tabLst>
                          <a:tab pos="1173480" algn="l"/>
                          <a:tab pos="1369695" algn="ctr"/>
                        </a:tabLst>
                      </a:pPr>
                      <a:r>
                        <a:rPr lang="en-US" sz="1400" dirty="0">
                          <a:effectLst/>
                        </a:rPr>
                        <a:t>Total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hMerge="1">
                  <a:txBody>
                    <a:bodyPr/>
                    <a:lstStyle/>
                    <a:p>
                      <a:endParaRPr lang="en-US"/>
                    </a:p>
                  </a:txBody>
                  <a:tcPr/>
                </a:tc>
                <a:tc>
                  <a:txBody>
                    <a:bodyPr/>
                    <a:lstStyle/>
                    <a:p>
                      <a:pPr marL="0" marR="0" algn="ctr">
                        <a:spcBef>
                          <a:spcPts val="0"/>
                        </a:spcBef>
                        <a:spcAft>
                          <a:spcPts val="0"/>
                        </a:spcAft>
                      </a:pPr>
                      <a:r>
                        <a:rPr lang="en-US" sz="1400" dirty="0">
                          <a:effectLst/>
                        </a:rPr>
                        <a:t>101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101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101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nchor="ctr">
                    <a:solidFill>
                      <a:schemeClr val="bg1"/>
                    </a:solidFill>
                  </a:tcPr>
                </a:tc>
                <a:tc>
                  <a:txBody>
                    <a:bodyPr/>
                    <a:lstStyle/>
                    <a:p>
                      <a:pPr marL="0" marR="0" algn="ctr">
                        <a:spcBef>
                          <a:spcPts val="0"/>
                        </a:spcBef>
                        <a:spcAft>
                          <a:spcPts val="0"/>
                        </a:spcAft>
                      </a:pPr>
                      <a:r>
                        <a:rPr lang="en-US" sz="1400" dirty="0">
                          <a:effectLst/>
                        </a:rPr>
                        <a:t>49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0" marB="0">
                    <a:solidFill>
                      <a:schemeClr val="bg1"/>
                    </a:solidFill>
                  </a:tcPr>
                </a:tc>
                <a:extLst>
                  <a:ext uri="{0D108BD9-81ED-4DB2-BD59-A6C34878D82A}">
                    <a16:rowId xmlns:a16="http://schemas.microsoft.com/office/drawing/2014/main" val="3597284585"/>
                  </a:ext>
                </a:extLst>
              </a:tr>
            </a:tbl>
          </a:graphicData>
        </a:graphic>
      </p:graphicFrame>
    </p:spTree>
    <p:extLst>
      <p:ext uri="{BB962C8B-B14F-4D97-AF65-F5344CB8AC3E}">
        <p14:creationId xmlns:p14="http://schemas.microsoft.com/office/powerpoint/2010/main" val="23403573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755703" y="240717"/>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sz="2000" dirty="0"/>
              <a:t>New Charts &amp; Updates:</a:t>
            </a:r>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21" name="Content Placeholder 2">
            <a:extLst>
              <a:ext uri="{FF2B5EF4-FFF2-40B4-BE49-F238E27FC236}">
                <a16:creationId xmlns:a16="http://schemas.microsoft.com/office/drawing/2014/main" id="{0AD3E6D9-35E2-4AB3-9B1E-DF0D9841E46C}"/>
              </a:ext>
            </a:extLst>
          </p:cNvPr>
          <p:cNvSpPr txBox="1">
            <a:spLocks/>
          </p:cNvSpPr>
          <p:nvPr/>
        </p:nvSpPr>
        <p:spPr>
          <a:xfrm>
            <a:off x="616992" y="1123650"/>
            <a:ext cx="6944110" cy="1095767"/>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8" name="Picture 7">
            <a:extLst>
              <a:ext uri="{FF2B5EF4-FFF2-40B4-BE49-F238E27FC236}">
                <a16:creationId xmlns:a16="http://schemas.microsoft.com/office/drawing/2014/main" id="{D7014259-AAB6-4D60-A8C7-119FF6991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9" name="Footer Placeholder 8">
            <a:extLst>
              <a:ext uri="{FF2B5EF4-FFF2-40B4-BE49-F238E27FC236}">
                <a16:creationId xmlns:a16="http://schemas.microsoft.com/office/drawing/2014/main" id="{53ADF266-B752-4DA4-AB2E-877B74EBDE50}"/>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0" name="Picture 9">
            <a:extLst>
              <a:ext uri="{FF2B5EF4-FFF2-40B4-BE49-F238E27FC236}">
                <a16:creationId xmlns:a16="http://schemas.microsoft.com/office/drawing/2014/main" id="{0171F572-FEE9-47BE-A712-2428B447208E}"/>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3F63D461-DF77-4536-8094-B3B3E8682DDE}"/>
              </a:ext>
            </a:extLst>
          </p:cNvPr>
          <p:cNvSpPr/>
          <p:nvPr/>
        </p:nvSpPr>
        <p:spPr>
          <a:xfrm>
            <a:off x="508920" y="1671533"/>
            <a:ext cx="7384652" cy="646331"/>
          </a:xfrm>
          <a:prstGeom prst="rect">
            <a:avLst/>
          </a:prstGeom>
        </p:spPr>
        <p:txBody>
          <a:bodyPr wrap="square">
            <a:spAutoFit/>
          </a:bodyPr>
          <a:lstStyle/>
          <a:p>
            <a:pPr algn="just"/>
            <a:r>
              <a:rPr lang="en-US" dirty="0"/>
              <a:t>GEOSA is also preparing customized products as per the requirement of its stakeholders.</a:t>
            </a:r>
          </a:p>
        </p:txBody>
      </p:sp>
      <p:graphicFrame>
        <p:nvGraphicFramePr>
          <p:cNvPr id="5" name="Table 4">
            <a:extLst>
              <a:ext uri="{FF2B5EF4-FFF2-40B4-BE49-F238E27FC236}">
                <a16:creationId xmlns:a16="http://schemas.microsoft.com/office/drawing/2014/main" id="{B909004A-4DE2-4A1A-B01F-3FF8C30D35B9}"/>
              </a:ext>
            </a:extLst>
          </p:cNvPr>
          <p:cNvGraphicFramePr>
            <a:graphicFrameLocks noGrp="1"/>
          </p:cNvGraphicFramePr>
          <p:nvPr>
            <p:extLst>
              <p:ext uri="{D42A27DB-BD31-4B8C-83A1-F6EECF244321}">
                <p14:modId xmlns:p14="http://schemas.microsoft.com/office/powerpoint/2010/main" val="3921563576"/>
              </p:ext>
            </p:extLst>
          </p:nvPr>
        </p:nvGraphicFramePr>
        <p:xfrm>
          <a:off x="585910" y="3252822"/>
          <a:ext cx="7196833" cy="1820697"/>
        </p:xfrm>
        <a:graphic>
          <a:graphicData uri="http://schemas.openxmlformats.org/drawingml/2006/table">
            <a:tbl>
              <a:tblPr firstRow="1" bandRow="1">
                <a:tableStyleId>{793D81CF-94F2-401A-BA57-92F5A7B2D0C5}</a:tableStyleId>
              </a:tblPr>
              <a:tblGrid>
                <a:gridCol w="2037654">
                  <a:extLst>
                    <a:ext uri="{9D8B030D-6E8A-4147-A177-3AD203B41FA5}">
                      <a16:colId xmlns:a16="http://schemas.microsoft.com/office/drawing/2014/main" val="1658406043"/>
                    </a:ext>
                  </a:extLst>
                </a:gridCol>
                <a:gridCol w="1990149">
                  <a:extLst>
                    <a:ext uri="{9D8B030D-6E8A-4147-A177-3AD203B41FA5}">
                      <a16:colId xmlns:a16="http://schemas.microsoft.com/office/drawing/2014/main" val="2866415474"/>
                    </a:ext>
                  </a:extLst>
                </a:gridCol>
                <a:gridCol w="1597060">
                  <a:extLst>
                    <a:ext uri="{9D8B030D-6E8A-4147-A177-3AD203B41FA5}">
                      <a16:colId xmlns:a16="http://schemas.microsoft.com/office/drawing/2014/main" val="494910702"/>
                    </a:ext>
                  </a:extLst>
                </a:gridCol>
                <a:gridCol w="1571970">
                  <a:extLst>
                    <a:ext uri="{9D8B030D-6E8A-4147-A177-3AD203B41FA5}">
                      <a16:colId xmlns:a16="http://schemas.microsoft.com/office/drawing/2014/main" val="4067727193"/>
                    </a:ext>
                  </a:extLst>
                </a:gridCol>
              </a:tblGrid>
              <a:tr h="437504">
                <a:tc gridSpan="4">
                  <a:txBody>
                    <a:bodyPr/>
                    <a:lstStyle/>
                    <a:p>
                      <a:pPr algn="ctr" rtl="1"/>
                      <a:r>
                        <a:rPr lang="en-US" sz="1600" baseline="0" dirty="0"/>
                        <a:t>CZMC in Red Sea &amp; Gulf of Aqaba</a:t>
                      </a:r>
                      <a:endParaRPr lang="ar-SA" sz="1600" dirty="0">
                        <a:solidFill>
                          <a:srgbClr val="FF0000"/>
                        </a:solidFill>
                      </a:endParaRPr>
                    </a:p>
                  </a:txBody>
                  <a:tcPr anchor="ctr">
                    <a:solidFill>
                      <a:srgbClr val="4E656C"/>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49632294"/>
                  </a:ext>
                </a:extLst>
              </a:tr>
              <a:tr h="508185">
                <a:tc>
                  <a:txBody>
                    <a:bodyPr/>
                    <a:lstStyle/>
                    <a:p>
                      <a:pPr marL="0" marR="0" indent="0" algn="ctr" defTabSz="308073" rtl="1" eaLnBrk="1" latinLnBrk="0" hangingPunct="1">
                        <a:lnSpc>
                          <a:spcPct val="100000"/>
                        </a:lnSpc>
                        <a:spcBef>
                          <a:spcPts val="0"/>
                        </a:spcBef>
                        <a:spcAft>
                          <a:spcPts val="0"/>
                        </a:spcAft>
                        <a:buClrTx/>
                        <a:buSzTx/>
                        <a:buFontTx/>
                        <a:buNone/>
                        <a:tabLst/>
                      </a:pPr>
                      <a:r>
                        <a:rPr lang="en-US" sz="1600" u="none" strike="noStrike" cap="none" spc="0" baseline="0" dirty="0">
                          <a:ln>
                            <a:noFill/>
                          </a:ln>
                          <a:uFillTx/>
                          <a:sym typeface="Helvetica Light"/>
                        </a:rPr>
                        <a:t>Type</a:t>
                      </a:r>
                      <a:endParaRPr lang="en-US" sz="1600" b="1" i="0" u="none" strike="noStrike" cap="none" spc="0" baseline="0" dirty="0">
                        <a:ln>
                          <a:noFill/>
                        </a:ln>
                        <a:solidFill>
                          <a:schemeClr val="lt1"/>
                        </a:solidFill>
                        <a:uFillTx/>
                        <a:latin typeface="+mn-lt"/>
                        <a:ea typeface="+mn-ea"/>
                        <a:cs typeface="+mn-cs"/>
                        <a:sym typeface="Helvetica Light"/>
                      </a:endParaRPr>
                    </a:p>
                  </a:txBody>
                  <a:tcPr anchor="ctr"/>
                </a:tc>
                <a:tc>
                  <a:txBody>
                    <a:bodyPr/>
                    <a:lstStyle/>
                    <a:p>
                      <a:pPr marL="0" marR="0" indent="0" algn="ctr" defTabSz="308073" rtl="1" eaLnBrk="1" latinLnBrk="0" hangingPunct="1">
                        <a:lnSpc>
                          <a:spcPct val="100000"/>
                        </a:lnSpc>
                        <a:spcBef>
                          <a:spcPts val="0"/>
                        </a:spcBef>
                        <a:spcAft>
                          <a:spcPts val="0"/>
                        </a:spcAft>
                        <a:buClrTx/>
                        <a:buSzTx/>
                        <a:buFontTx/>
                        <a:buNone/>
                        <a:tabLst/>
                      </a:pPr>
                      <a:r>
                        <a:rPr lang="en-US" sz="1600" u="none" strike="noStrike" cap="none" spc="0" baseline="0" dirty="0">
                          <a:ln>
                            <a:noFill/>
                          </a:ln>
                          <a:uFillTx/>
                          <a:sym typeface="Helvetica Light"/>
                        </a:rPr>
                        <a:t>Scale</a:t>
                      </a:r>
                      <a:endParaRPr lang="en-US" sz="1600" b="1" i="0" u="none" strike="noStrike" cap="none" spc="0" baseline="0" dirty="0">
                        <a:ln>
                          <a:noFill/>
                        </a:ln>
                        <a:solidFill>
                          <a:schemeClr val="lt1"/>
                        </a:solidFill>
                        <a:uFillTx/>
                        <a:latin typeface="+mn-lt"/>
                        <a:ea typeface="+mn-ea"/>
                        <a:cs typeface="+mn-cs"/>
                        <a:sym typeface="Helvetica Light"/>
                      </a:endParaRPr>
                    </a:p>
                  </a:txBody>
                  <a:tcPr anchor="ctr"/>
                </a:tc>
                <a:tc>
                  <a:txBody>
                    <a:bodyPr/>
                    <a:lstStyle/>
                    <a:p>
                      <a:pPr marL="0" marR="0" lvl="0" indent="0" algn="ctr" defTabSz="308073" rtl="1" eaLnBrk="1" fontAlgn="auto" latinLnBrk="0" hangingPunct="1">
                        <a:lnSpc>
                          <a:spcPct val="100000"/>
                        </a:lnSpc>
                        <a:spcBef>
                          <a:spcPts val="0"/>
                        </a:spcBef>
                        <a:spcAft>
                          <a:spcPts val="0"/>
                        </a:spcAft>
                        <a:buClrTx/>
                        <a:buSzTx/>
                        <a:buFontTx/>
                        <a:buNone/>
                        <a:tabLst/>
                        <a:defRPr/>
                      </a:pPr>
                      <a:r>
                        <a:rPr lang="en-US" sz="1600" u="none" strike="noStrike" cap="none" spc="0" baseline="0" dirty="0">
                          <a:ln>
                            <a:noFill/>
                          </a:ln>
                          <a:uFillTx/>
                          <a:sym typeface="Helvetica Light"/>
                        </a:rPr>
                        <a:t>Planned</a:t>
                      </a:r>
                      <a:endParaRPr lang="en-US" sz="1600" b="1" i="0" u="none" strike="noStrike" cap="none" spc="0" baseline="0" dirty="0">
                        <a:ln>
                          <a:noFill/>
                        </a:ln>
                        <a:solidFill>
                          <a:schemeClr val="lt1"/>
                        </a:solidFill>
                        <a:uFillTx/>
                        <a:latin typeface="+mn-lt"/>
                        <a:ea typeface="+mn-ea"/>
                        <a:cs typeface="+mn-cs"/>
                        <a:sym typeface="Helvetica Light"/>
                      </a:endParaRPr>
                    </a:p>
                  </a:txBody>
                  <a:tcPr anchor="ctr"/>
                </a:tc>
                <a:tc>
                  <a:txBody>
                    <a:bodyPr/>
                    <a:lstStyle/>
                    <a:p>
                      <a:pPr marL="0" marR="0" indent="0" algn="ctr" defTabSz="308073" rtl="1" latinLnBrk="0">
                        <a:lnSpc>
                          <a:spcPct val="100000"/>
                        </a:lnSpc>
                        <a:spcBef>
                          <a:spcPts val="0"/>
                        </a:spcBef>
                        <a:spcAft>
                          <a:spcPts val="0"/>
                        </a:spcAft>
                        <a:buClrTx/>
                        <a:buSzTx/>
                        <a:buFontTx/>
                        <a:buNone/>
                        <a:tabLst/>
                      </a:pPr>
                      <a:r>
                        <a:rPr lang="en-US" sz="1600" u="none" strike="noStrike" cap="none" spc="0" baseline="0" dirty="0">
                          <a:ln>
                            <a:noFill/>
                          </a:ln>
                          <a:uFillTx/>
                          <a:sym typeface="Helvetica Light"/>
                        </a:rPr>
                        <a:t>Completed</a:t>
                      </a:r>
                      <a:endParaRPr lang="en-US" sz="1600" b="1" i="0" u="none" strike="noStrike" cap="none" spc="0" baseline="0" dirty="0">
                        <a:ln>
                          <a:noFill/>
                        </a:ln>
                        <a:solidFill>
                          <a:schemeClr val="lt1"/>
                        </a:solidFill>
                        <a:uFillTx/>
                        <a:latin typeface="+mn-lt"/>
                        <a:ea typeface="+mn-ea"/>
                        <a:cs typeface="+mn-cs"/>
                        <a:sym typeface="Helvetica Light"/>
                      </a:endParaRPr>
                    </a:p>
                  </a:txBody>
                  <a:tcPr anchor="ctr"/>
                </a:tc>
                <a:extLst>
                  <a:ext uri="{0D108BD9-81ED-4DB2-BD59-A6C34878D82A}">
                    <a16:rowId xmlns:a16="http://schemas.microsoft.com/office/drawing/2014/main" val="1162643177"/>
                  </a:ext>
                </a:extLst>
              </a:tr>
              <a:tr h="437504">
                <a:tc>
                  <a:txBody>
                    <a:bodyPr/>
                    <a:lstStyle/>
                    <a:p>
                      <a:pPr algn="ctr" rtl="1"/>
                      <a:r>
                        <a:rPr lang="en-US" sz="1600" dirty="0"/>
                        <a:t>CZMC</a:t>
                      </a:r>
                      <a:endParaRPr lang="en-US" sz="1600" dirty="0">
                        <a:latin typeface="+mn-lt"/>
                      </a:endParaRPr>
                    </a:p>
                  </a:txBody>
                  <a:tcPr anchor="ctr"/>
                </a:tc>
                <a:tc>
                  <a:txBody>
                    <a:bodyPr/>
                    <a:lstStyle/>
                    <a:p>
                      <a:pPr marL="0" algn="ctr" defTabSz="822960" rtl="1" eaLnBrk="1" latinLnBrk="0" hangingPunct="1">
                        <a:lnSpc>
                          <a:spcPct val="100000"/>
                        </a:lnSpc>
                        <a:spcAft>
                          <a:spcPts val="1000"/>
                        </a:spcAft>
                        <a:buFont typeface="Wingdings" panose="05000000000000000000" pitchFamily="2" charset="2"/>
                        <a:buNone/>
                      </a:pPr>
                      <a:r>
                        <a:rPr lang="ar-SA" sz="1600" kern="1200" dirty="0"/>
                        <a:t>(1:25000)</a:t>
                      </a:r>
                      <a:endParaRPr lang="en-US" sz="1600" b="1" kern="1200" dirty="0">
                        <a:solidFill>
                          <a:schemeClr val="tx1"/>
                        </a:solidFill>
                        <a:latin typeface="+mn-lt"/>
                        <a:ea typeface="+mn-ea"/>
                        <a:cs typeface="Calibri" panose="020F0502020204030204" pitchFamily="34" charset="0"/>
                      </a:endParaRPr>
                    </a:p>
                  </a:txBody>
                  <a:tcPr marL="68580" marR="68580" marT="9525" marB="0" anchor="ctr"/>
                </a:tc>
                <a:tc>
                  <a:txBody>
                    <a:bodyPr/>
                    <a:lstStyle/>
                    <a:p>
                      <a:pPr algn="ctr"/>
                      <a:r>
                        <a:rPr lang="en-US" sz="1600" dirty="0"/>
                        <a:t>149</a:t>
                      </a:r>
                    </a:p>
                  </a:txBody>
                  <a:tcPr marL="68580" marR="68580" marT="9525" marB="0" anchor="ctr"/>
                </a:tc>
                <a:tc>
                  <a:txBody>
                    <a:bodyPr/>
                    <a:lstStyle/>
                    <a:p>
                      <a:pPr algn="ctr"/>
                      <a:r>
                        <a:rPr lang="en-US" sz="1600" dirty="0"/>
                        <a:t>147</a:t>
                      </a:r>
                    </a:p>
                  </a:txBody>
                  <a:tcPr anchor="ctr"/>
                </a:tc>
                <a:extLst>
                  <a:ext uri="{0D108BD9-81ED-4DB2-BD59-A6C34878D82A}">
                    <a16:rowId xmlns:a16="http://schemas.microsoft.com/office/drawing/2014/main" val="3220466871"/>
                  </a:ext>
                </a:extLst>
              </a:tr>
              <a:tr h="437504">
                <a:tc gridSpan="2">
                  <a:txBody>
                    <a:bodyPr/>
                    <a:lstStyle/>
                    <a:p>
                      <a:pPr marL="0" marR="0" indent="0" algn="ctr" defTabSz="308073" rtl="1" latinLnBrk="0">
                        <a:lnSpc>
                          <a:spcPct val="100000"/>
                        </a:lnSpc>
                        <a:spcBef>
                          <a:spcPts val="0"/>
                        </a:spcBef>
                        <a:spcAft>
                          <a:spcPts val="0"/>
                        </a:spcAft>
                        <a:buClrTx/>
                        <a:buSzTx/>
                        <a:buFontTx/>
                        <a:buNone/>
                        <a:tabLst/>
                      </a:pPr>
                      <a:r>
                        <a:rPr lang="en-US" sz="1600" u="none" strike="noStrike" cap="none" spc="0" baseline="0" dirty="0">
                          <a:ln>
                            <a:noFill/>
                          </a:ln>
                          <a:uFillTx/>
                          <a:sym typeface="Helvetica Light"/>
                        </a:rPr>
                        <a:t>Total</a:t>
                      </a:r>
                      <a:endParaRPr lang="en-US" sz="1600" b="0" i="0" u="none" strike="noStrike" cap="none" spc="0" baseline="0" dirty="0">
                        <a:ln>
                          <a:noFill/>
                        </a:ln>
                        <a:solidFill>
                          <a:schemeClr val="dk1"/>
                        </a:solidFill>
                        <a:uFillTx/>
                        <a:latin typeface="+mn-lt"/>
                        <a:ea typeface="+mn-ea"/>
                        <a:cs typeface="+mn-cs"/>
                        <a:sym typeface="Helvetica Light"/>
                      </a:endParaRPr>
                    </a:p>
                  </a:txBody>
                  <a:tcPr anchor="ctr"/>
                </a:tc>
                <a:tc hMerge="1">
                  <a:txBody>
                    <a:bodyPr/>
                    <a:lstStyle/>
                    <a:p>
                      <a:pPr rtl="1"/>
                      <a:endParaRPr lang="en-US" sz="600" dirty="0">
                        <a:solidFill>
                          <a:srgbClr val="FF0000"/>
                        </a:solidFill>
                        <a:latin typeface="+mn-lt"/>
                      </a:endParaRPr>
                    </a:p>
                  </a:txBody>
                  <a:tcPr anchor="ctr"/>
                </a:tc>
                <a:tc>
                  <a:txBody>
                    <a:bodyPr/>
                    <a:lstStyle/>
                    <a:p>
                      <a:pPr algn="ctr" rtl="1"/>
                      <a:r>
                        <a:rPr lang="en-US" sz="1600" dirty="0"/>
                        <a:t>149</a:t>
                      </a:r>
                      <a:endParaRPr lang="ar-SA" sz="1600" dirty="0">
                        <a:latin typeface="+mn-lt"/>
                      </a:endParaRPr>
                    </a:p>
                  </a:txBody>
                  <a:tcPr anchor="ctr"/>
                </a:tc>
                <a:tc>
                  <a:txBody>
                    <a:bodyPr/>
                    <a:lstStyle/>
                    <a:p>
                      <a:pPr algn="ctr"/>
                      <a:r>
                        <a:rPr lang="en-US" sz="1600" dirty="0"/>
                        <a:t>147</a:t>
                      </a:r>
                    </a:p>
                  </a:txBody>
                  <a:tcPr anchor="ctr"/>
                </a:tc>
                <a:extLst>
                  <a:ext uri="{0D108BD9-81ED-4DB2-BD59-A6C34878D82A}">
                    <a16:rowId xmlns:a16="http://schemas.microsoft.com/office/drawing/2014/main" val="1474377977"/>
                  </a:ext>
                </a:extLst>
              </a:tr>
            </a:tbl>
          </a:graphicData>
        </a:graphic>
      </p:graphicFrame>
      <p:pic>
        <p:nvPicPr>
          <p:cNvPr id="11" name="Picture 10">
            <a:extLst>
              <a:ext uri="{FF2B5EF4-FFF2-40B4-BE49-F238E27FC236}">
                <a16:creationId xmlns:a16="http://schemas.microsoft.com/office/drawing/2014/main" id="{7531ABDF-3358-405B-84FB-1F699FE1B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071" y="997150"/>
            <a:ext cx="3239250" cy="5138487"/>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716750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Placeholder 3"/>
          <p:cNvSpPr txBox="1">
            <a:spLocks noGrp="1"/>
          </p:cNvSpPr>
          <p:nvPr>
            <p:ph type="body" sz="quarter" idx="1"/>
          </p:nvPr>
        </p:nvSpPr>
        <p:spPr>
          <a:xfrm>
            <a:off x="534986" y="242004"/>
            <a:ext cx="11099803" cy="507430"/>
          </a:xfrm>
          <a:prstGeom prst="rect">
            <a:avLst/>
          </a:prstGeom>
        </p:spPr>
        <p:txBody>
          <a:bodyPr/>
          <a:lstStyle>
            <a:lvl1pPr marL="217306" indent="-217306" algn="r" defTabSz="869227">
              <a:spcBef>
                <a:spcPts val="800"/>
              </a:spcBef>
              <a:buFont typeface="Arial"/>
              <a:buChar char="•"/>
              <a:defRPr sz="2646">
                <a:solidFill>
                  <a:srgbClr val="6D6E71"/>
                </a:solidFill>
                <a:latin typeface="Readex Pro Regular"/>
                <a:ea typeface="Readex Pro Regular"/>
                <a:cs typeface="Readex Pro Regular"/>
                <a:sym typeface="Readex Pro Regular"/>
              </a:defRPr>
            </a:lvl1pPr>
          </a:lstStyle>
          <a:p>
            <a:pPr marL="0" indent="0" algn="l" rtl="0">
              <a:buNone/>
            </a:pPr>
            <a:r>
              <a:rPr lang="en-US" dirty="0"/>
              <a:t>New Publications/Updates</a:t>
            </a:r>
          </a:p>
        </p:txBody>
      </p:sp>
      <p:sp>
        <p:nvSpPr>
          <p:cNvPr id="22" name="مربع نص 10">
            <a:extLst>
              <a:ext uri="{FF2B5EF4-FFF2-40B4-BE49-F238E27FC236}">
                <a16:creationId xmlns:a16="http://schemas.microsoft.com/office/drawing/2014/main" id="{6DD98BF4-C333-4978-83CF-8AAC6AB2CAA1}"/>
              </a:ext>
            </a:extLst>
          </p:cNvPr>
          <p:cNvSpPr txBox="1"/>
          <p:nvPr/>
        </p:nvSpPr>
        <p:spPr>
          <a:xfrm>
            <a:off x="9330692" y="4816014"/>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MSI</a:t>
            </a:r>
            <a:endParaRPr dirty="0"/>
          </a:p>
        </p:txBody>
      </p:sp>
      <p:sp>
        <p:nvSpPr>
          <p:cNvPr id="25" name="مربع نص 10">
            <a:extLst>
              <a:ext uri="{FF2B5EF4-FFF2-40B4-BE49-F238E27FC236}">
                <a16:creationId xmlns:a16="http://schemas.microsoft.com/office/drawing/2014/main" id="{C1BD8E0D-1289-4B8F-B1B6-7D1D2C92EB00}"/>
              </a:ext>
            </a:extLst>
          </p:cNvPr>
          <p:cNvSpPr txBox="1"/>
          <p:nvPr/>
        </p:nvSpPr>
        <p:spPr>
          <a:xfrm>
            <a:off x="9330692" y="5543013"/>
            <a:ext cx="464248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r" rtl="1">
              <a:defRPr sz="2000">
                <a:solidFill>
                  <a:srgbClr val="FFFFFF"/>
                </a:solidFill>
                <a:latin typeface="Readex Pro Regular"/>
                <a:ea typeface="Readex Pro Regular"/>
                <a:cs typeface="Readex Pro Regular"/>
                <a:sym typeface="Readex Pro Regular"/>
              </a:defRPr>
            </a:lvl1pPr>
          </a:lstStyle>
          <a:p>
            <a:pPr algn="l"/>
            <a:r>
              <a:rPr lang="en-US" dirty="0"/>
              <a:t>Conclusion</a:t>
            </a:r>
            <a:endParaRPr dirty="0"/>
          </a:p>
        </p:txBody>
      </p:sp>
      <p:sp>
        <p:nvSpPr>
          <p:cNvPr id="13" name="Content Placeholder 2">
            <a:extLst>
              <a:ext uri="{FF2B5EF4-FFF2-40B4-BE49-F238E27FC236}">
                <a16:creationId xmlns:a16="http://schemas.microsoft.com/office/drawing/2014/main" id="{B5DCFF35-899B-4A79-B7E0-6D28F82B50B4}"/>
              </a:ext>
            </a:extLst>
          </p:cNvPr>
          <p:cNvSpPr txBox="1">
            <a:spLocks/>
          </p:cNvSpPr>
          <p:nvPr/>
        </p:nvSpPr>
        <p:spPr>
          <a:xfrm>
            <a:off x="534986" y="1206961"/>
            <a:ext cx="6614751" cy="4601656"/>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200000"/>
              </a:lnSpc>
              <a:buNone/>
            </a:pPr>
            <a:endParaRPr lang="en-US" sz="1600" dirty="0"/>
          </a:p>
        </p:txBody>
      </p:sp>
      <p:pic>
        <p:nvPicPr>
          <p:cNvPr id="14" name="Picture 13">
            <a:extLst>
              <a:ext uri="{FF2B5EF4-FFF2-40B4-BE49-F238E27FC236}">
                <a16:creationId xmlns:a16="http://schemas.microsoft.com/office/drawing/2014/main" id="{6B07B0A2-495A-4BA2-B5F3-85D1A8B63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181" y="73988"/>
            <a:ext cx="1576389" cy="521313"/>
          </a:xfrm>
          <a:prstGeom prst="rect">
            <a:avLst/>
          </a:prstGeom>
        </p:spPr>
      </p:pic>
      <p:sp>
        <p:nvSpPr>
          <p:cNvPr id="15" name="Footer Placeholder 8">
            <a:extLst>
              <a:ext uri="{FF2B5EF4-FFF2-40B4-BE49-F238E27FC236}">
                <a16:creationId xmlns:a16="http://schemas.microsoft.com/office/drawing/2014/main" id="{17AC5E26-28CB-49E3-9596-491FFC16C74D}"/>
              </a:ext>
            </a:extLst>
          </p:cNvPr>
          <p:cNvSpPr txBox="1">
            <a:spLocks/>
          </p:cNvSpPr>
          <p:nvPr/>
        </p:nvSpPr>
        <p:spPr>
          <a:xfrm>
            <a:off x="7561101" y="61069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North Indian Ocean Hydrographic Commission</a:t>
            </a:r>
            <a:endParaRPr lang="en-US" i="1" dirty="0">
              <a:solidFill>
                <a:schemeClr val="tx1"/>
              </a:solidFill>
            </a:endParaRPr>
          </a:p>
        </p:txBody>
      </p:sp>
      <p:pic>
        <p:nvPicPr>
          <p:cNvPr id="16" name="Picture 15">
            <a:extLst>
              <a:ext uri="{FF2B5EF4-FFF2-40B4-BE49-F238E27FC236}">
                <a16:creationId xmlns:a16="http://schemas.microsoft.com/office/drawing/2014/main" id="{A3BE7FC8-622F-4DEF-8178-360612488B29}"/>
              </a:ext>
            </a:extLst>
          </p:cNvPr>
          <p:cNvPicPr>
            <a:picLocks noChangeAspect="1"/>
          </p:cNvPicPr>
          <p:nvPr/>
        </p:nvPicPr>
        <p:blipFill>
          <a:blip r:embed="rId4"/>
          <a:stretch>
            <a:fillRect/>
          </a:stretch>
        </p:blipFill>
        <p:spPr>
          <a:xfrm>
            <a:off x="11291820" y="5926743"/>
            <a:ext cx="768163" cy="725487"/>
          </a:xfrm>
          <a:prstGeom prst="rect">
            <a:avLst/>
          </a:prstGeom>
        </p:spPr>
      </p:pic>
      <p:sp>
        <p:nvSpPr>
          <p:cNvPr id="2" name="Rectangle 1">
            <a:extLst>
              <a:ext uri="{FF2B5EF4-FFF2-40B4-BE49-F238E27FC236}">
                <a16:creationId xmlns:a16="http://schemas.microsoft.com/office/drawing/2014/main" id="{B272513D-5FD8-486A-BCF5-F0497D3BA9B1}"/>
              </a:ext>
            </a:extLst>
          </p:cNvPr>
          <p:cNvSpPr/>
          <p:nvPr/>
        </p:nvSpPr>
        <p:spPr>
          <a:xfrm>
            <a:off x="434212" y="1349103"/>
            <a:ext cx="7979592" cy="378885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dirty="0">
                <a:ea typeface="Times New Roman" panose="02020603050405020304" pitchFamily="18" charset="0"/>
              </a:rPr>
              <a:t>The National Tide Tables (NP-001) for 2025 have been published using validated tide data from the GEOSA National Tide Gauge Network and the Temporary Tide Stations established in the Red Sea, Gulf of Aqaba and Arabian Gulf during previous hydrographic surveying projects.</a:t>
            </a:r>
          </a:p>
          <a:p>
            <a:pPr marL="285750" indent="-285750" algn="just">
              <a:lnSpc>
                <a:spcPct val="150000"/>
              </a:lnSpc>
              <a:buFont typeface="Wingdings" panose="05000000000000000000" pitchFamily="2" charset="2"/>
              <a:buChar char="ü"/>
            </a:pPr>
            <a:r>
              <a:rPr lang="en-US" dirty="0">
                <a:ea typeface="Times New Roman" panose="02020603050405020304" pitchFamily="18" charset="0"/>
              </a:rPr>
              <a:t>The National Tidal Current Tables (NP-002) for 2025 have been published using ADCP data. </a:t>
            </a:r>
          </a:p>
          <a:p>
            <a:pPr marL="285750" indent="-285750" algn="just">
              <a:lnSpc>
                <a:spcPct val="150000"/>
              </a:lnSpc>
              <a:buFont typeface="Wingdings" panose="05000000000000000000" pitchFamily="2" charset="2"/>
              <a:buChar char="ü"/>
            </a:pPr>
            <a:r>
              <a:rPr lang="en-US" dirty="0">
                <a:ea typeface="Times New Roman" panose="02020603050405020304" pitchFamily="18" charset="0"/>
              </a:rPr>
              <a:t>Both publications are provided in soft and hard copies to Port Authorities, Government, and Private Agencies. They are also available upon request for Mariners on the GEOSA web portal (</a:t>
            </a:r>
            <a:r>
              <a:rPr lang="en-US" u="sng" dirty="0">
                <a:hlinkClick r:id="rId5"/>
              </a:rPr>
              <a:t>www.geosa.gov.sa</a:t>
            </a:r>
            <a:r>
              <a:rPr lang="en-US" dirty="0">
                <a:ea typeface="Times New Roman" panose="02020603050405020304" pitchFamily="18" charset="0"/>
              </a:rPr>
              <a:t>)</a:t>
            </a:r>
          </a:p>
        </p:txBody>
      </p:sp>
      <p:pic>
        <p:nvPicPr>
          <p:cNvPr id="6" name="Picture 5">
            <a:extLst>
              <a:ext uri="{FF2B5EF4-FFF2-40B4-BE49-F238E27FC236}">
                <a16:creationId xmlns:a16="http://schemas.microsoft.com/office/drawing/2014/main" id="{27B9C848-1334-4E1D-8301-C3F1FAD3E3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6982" y="1107650"/>
            <a:ext cx="1699328" cy="22205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a:extLst>
              <a:ext uri="{FF2B5EF4-FFF2-40B4-BE49-F238E27FC236}">
                <a16:creationId xmlns:a16="http://schemas.microsoft.com/office/drawing/2014/main" id="{43DFDE85-AF0E-4276-B847-3E54E9D28B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2235" y="1086341"/>
            <a:ext cx="1684747" cy="21978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7" name="Picture 16">
            <a:extLst>
              <a:ext uri="{FF2B5EF4-FFF2-40B4-BE49-F238E27FC236}">
                <a16:creationId xmlns:a16="http://schemas.microsoft.com/office/drawing/2014/main" id="{9B9D2597-85DF-41D9-9D45-98C3556A55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6177" y="3686371"/>
            <a:ext cx="1700469" cy="21978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62391019"/>
      </p:ext>
    </p:extLst>
  </p:cSld>
  <p:clrMapOvr>
    <a:masterClrMapping/>
  </p:clrMapOvr>
  <p:transition spd="med"/>
</p:sld>
</file>

<file path=ppt/theme/theme1.xml><?xml version="1.0" encoding="utf-8"?>
<a:theme xmlns:a="http://schemas.openxmlformats.org/drawingml/2006/main" name="Theme1">
  <a:themeElements>
    <a:clrScheme name="Them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eme1">
      <a:majorFont>
        <a:latin typeface="Helvetica"/>
        <a:ea typeface="Helvetica"/>
        <a:cs typeface="Helvetica"/>
      </a:majorFont>
      <a:minorFont>
        <a:latin typeface="Readex Pro Deca"/>
        <a:ea typeface="Readex Pro Deca"/>
        <a:cs typeface="Readex Pro De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me1">
  <a:themeElements>
    <a:clrScheme name="Them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eme1">
      <a:majorFont>
        <a:latin typeface="Helvetica"/>
        <a:ea typeface="Helvetica"/>
        <a:cs typeface="Helvetica"/>
      </a:majorFont>
      <a:minorFont>
        <a:latin typeface="Readex Pro Deca"/>
        <a:ea typeface="Readex Pro Deca"/>
        <a:cs typeface="Readex Pro De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Readex Pro De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84c06fb2-a98c-4e57-ae9c-7bc796a535d2" origin="userSelected">
  <element uid="2a62da15-d6ae-4c75-91c4-9c5dffb2d9d1" value=""/>
</sisl>
</file>

<file path=customXml/itemProps1.xml><?xml version="1.0" encoding="utf-8"?>
<ds:datastoreItem xmlns:ds="http://schemas.openxmlformats.org/officeDocument/2006/customXml" ds:itemID="{0B16ADD2-E969-4618-9268-951B86B764B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3609</TotalTime>
  <Words>1436</Words>
  <Application>Microsoft Office PowerPoint</Application>
  <PresentationFormat>Widescreen</PresentationFormat>
  <Paragraphs>238</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Helvetica Light</vt:lpstr>
      <vt:lpstr>Readex Pro</vt:lpstr>
      <vt:lpstr>Readex Pro Bold</vt:lpstr>
      <vt:lpstr>Readex Pro Deca</vt:lpstr>
      <vt:lpstr>Readex Pro Regular</vt:lpstr>
      <vt:lpstr>Times New Roman</vt:lpstr>
      <vt:lpstr>Wingdings</vt:lpstr>
      <vt:lpstr>Wingdings 3</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Ian Francis Philip</dc:creator>
  <cp:keywords>GEOSA  Public</cp:keywords>
  <cp:lastModifiedBy>AlGhamdi, Mohammed Ali Saleh</cp:lastModifiedBy>
  <cp:revision>179</cp:revision>
  <cp:lastPrinted>2025-01-02T14:08:31Z</cp:lastPrinted>
  <dcterms:modified xsi:type="dcterms:W3CDTF">2025-01-19T13:51:13Z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a164a64a-c752-43a4-ba89-5c441775a29a</vt:lpwstr>
  </property>
  <property fmtid="{D5CDD505-2E9C-101B-9397-08002B2CF9AE}" pid="3" name="bjSaver">
    <vt:lpwstr>8wjRMa6cz8SmFYkC1DTzVNeGc2y/8XHu</vt:lpwstr>
  </property>
  <property fmtid="{D5CDD505-2E9C-101B-9397-08002B2CF9AE}" pid="4" name="bjDocumentLabelXML">
    <vt:lpwstr>&lt;?xml version="1.0" encoding="us-ascii"?&gt;&lt;sisl xmlns:xsd="http://www.w3.org/2001/XMLSchema" xmlns:xsi="http://www.w3.org/2001/XMLSchema-instance" sislVersion="0" policy="84c06fb2-a98c-4e57-ae9c-7bc796a535d2" origin="userSelected" xmlns="http://www.boldonj</vt:lpwstr>
  </property>
  <property fmtid="{D5CDD505-2E9C-101B-9397-08002B2CF9AE}" pid="5" name="bjDocumentLabelXML-0">
    <vt:lpwstr>ames.com/2008/01/sie/internal/label"&gt;&lt;element uid="2a62da15-d6ae-4c75-91c4-9c5dffb2d9d1" value="" /&gt;&lt;/sisl&gt;</vt:lpwstr>
  </property>
  <property fmtid="{D5CDD505-2E9C-101B-9397-08002B2CF9AE}" pid="6" name="bjDocumentSecurityLabel">
    <vt:lpwstr>GEOSA  Public</vt:lpwstr>
  </property>
</Properties>
</file>