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</p:sldMasterIdLst>
  <p:notesMasterIdLst>
    <p:notesMasterId r:id="rId12"/>
  </p:notesMasterIdLst>
  <p:handoutMasterIdLst>
    <p:handoutMasterId r:id="rId13"/>
  </p:handoutMasterIdLst>
  <p:sldIdLst>
    <p:sldId id="677" r:id="rId3"/>
    <p:sldId id="663" r:id="rId4"/>
    <p:sldId id="664" r:id="rId5"/>
    <p:sldId id="673" r:id="rId6"/>
    <p:sldId id="676" r:id="rId7"/>
    <p:sldId id="665" r:id="rId8"/>
    <p:sldId id="669" r:id="rId9"/>
    <p:sldId id="667" r:id="rId10"/>
    <p:sldId id="67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FF"/>
    <a:srgbClr val="00FFCC"/>
    <a:srgbClr val="66FF33"/>
    <a:srgbClr val="00FF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1518" autoAdjust="0"/>
  </p:normalViewPr>
  <p:slideViewPr>
    <p:cSldViewPr>
      <p:cViewPr varScale="1">
        <p:scale>
          <a:sx n="77" d="100"/>
          <a:sy n="77" d="100"/>
        </p:scale>
        <p:origin x="-145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0522BE76-3B0A-4AB3-BAB6-48B87ABF7F45}" type="datetimeFigureOut">
              <a:rPr lang="en-US"/>
              <a:pPr>
                <a:defRPr/>
              </a:pPr>
              <a:t>11-Nov-22</a:t>
            </a:fld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6C5FE9DA-98AD-4214-9ADA-B63EAE1BF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13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AC7356-D687-49A2-8E2C-EA5341FBB86B}" type="datetimeFigureOut">
              <a:rPr lang="en-US"/>
              <a:pPr>
                <a:defRPr/>
              </a:pPr>
              <a:t>11-Nov-22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811E68-9769-4C99-AD19-7B2C6B91BA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1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888111-F326-4AEA-8139-88B69A76DF4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42" descr="Nordpfeil transparent grün.gif"/>
          <p:cNvPicPr>
            <a:picLocks noChangeAspect="1"/>
          </p:cNvPicPr>
          <p:nvPr userDrawn="1"/>
        </p:nvPicPr>
        <p:blipFill>
          <a:blip r:embed="rId2" cstate="print"/>
          <a:srcRect l="17271" t="62959"/>
          <a:stretch>
            <a:fillRect/>
          </a:stretch>
        </p:blipFill>
        <p:spPr>
          <a:xfrm>
            <a:off x="15875" y="12700"/>
            <a:ext cx="1187450" cy="7794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11125" y="6553200"/>
            <a:ext cx="1565275" cy="30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Helping Chart Our World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52400" y="6167735"/>
            <a:ext cx="1058303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PNHD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0738" y="1828800"/>
            <a:ext cx="7561262" cy="1165225"/>
          </a:xfrm>
        </p:spPr>
        <p:txBody>
          <a:bodyPr wrap="square"/>
          <a:lstStyle>
            <a:lvl1pPr marL="3175" algn="ctr" rtl="0" fontAlgn="base">
              <a:spcBef>
                <a:spcPct val="0"/>
              </a:spcBef>
              <a:spcAft>
                <a:spcPct val="0"/>
              </a:spcAft>
              <a:defRPr lang="en-US" sz="2800" b="1" dirty="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22625"/>
            <a:ext cx="7543800" cy="1447800"/>
          </a:xfrm>
          <a:ln algn="ctr"/>
        </p:spPr>
        <p:txBody>
          <a:bodyPr rIns="91440"/>
          <a:lstStyle>
            <a:lvl1pPr marL="0" indent="0" algn="ctr" rtl="0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None/>
              <a:defRPr lang="en-US" sz="2400" dirty="0">
                <a:solidFill>
                  <a:srgbClr val="66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21CC-B5D8-489B-BF73-110C4EA939BC}" type="datetimeFigureOut">
              <a:rPr lang="en-US" smtClean="0"/>
              <a:pPr/>
              <a:t>11-Nov-22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12DA-4628-448A-9C41-273183A5F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21CC-B5D8-489B-BF73-110C4EA939BC}" type="datetimeFigureOut">
              <a:rPr lang="en-US" smtClean="0"/>
              <a:pPr/>
              <a:t>11-Nov-22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12DA-4628-448A-9C41-273183A5F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21CC-B5D8-489B-BF73-110C4EA939BC}" type="datetimeFigureOut">
              <a:rPr lang="en-US" smtClean="0"/>
              <a:pPr/>
              <a:t>11-Nov-22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12DA-4628-448A-9C41-273183A5F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21CC-B5D8-489B-BF73-110C4EA939BC}" type="datetimeFigureOut">
              <a:rPr lang="en-US" smtClean="0"/>
              <a:pPr/>
              <a:t>11-Nov-22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12DA-4628-448A-9C41-273183A5F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21CC-B5D8-489B-BF73-110C4EA939BC}" type="datetimeFigureOut">
              <a:rPr lang="en-US" smtClean="0"/>
              <a:pPr/>
              <a:t>11-Nov-22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12DA-4628-448A-9C41-273183A5F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21CC-B5D8-489B-BF73-110C4EA939BC}" type="datetimeFigureOut">
              <a:rPr lang="en-US" smtClean="0"/>
              <a:pPr/>
              <a:t>11-Nov-22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12DA-4628-448A-9C41-273183A5F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21CC-B5D8-489B-BF73-110C4EA939BC}" type="datetimeFigureOut">
              <a:rPr lang="en-US" smtClean="0"/>
              <a:pPr/>
              <a:t>11-Nov-22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12DA-4628-448A-9C41-273183A5F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11125" y="6553200"/>
            <a:ext cx="1565275" cy="30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dirty="0">
                <a:solidFill>
                  <a:srgbClr val="FFFF00"/>
                </a:solidFill>
                <a:latin typeface="+mn-lt"/>
                <a:cs typeface="+mn-cs"/>
              </a:rPr>
              <a:t>  Helping Chart Our World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8006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–"/>
              <a:defRPr/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–"/>
              <a:defRPr/>
            </a:lvl4pPr>
            <a:lvl5pPr marL="2057400" marR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»"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86002-C2BA-4E4C-9B74-7FE73A13D73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42" descr="Nordpfeil transparent grün.gif"/>
          <p:cNvPicPr>
            <a:picLocks noChangeAspect="1"/>
          </p:cNvPicPr>
          <p:nvPr userDrawn="1"/>
        </p:nvPicPr>
        <p:blipFill>
          <a:blip r:embed="rId2" cstate="print">
            <a:lum bright="30000"/>
          </a:blip>
          <a:srcRect l="17271" t="62959"/>
          <a:stretch>
            <a:fillRect/>
          </a:stretch>
        </p:blipFill>
        <p:spPr>
          <a:xfrm>
            <a:off x="15875" y="12700"/>
            <a:ext cx="1187450" cy="7794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772400" cy="1362075"/>
          </a:xfrm>
        </p:spPr>
        <p:txBody>
          <a:bodyPr anchor="t"/>
          <a:lstStyle>
            <a:lvl1pPr algn="ctr">
              <a:defRPr sz="2800" b="1" cap="all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3C4D4-1265-43A8-BA59-E6B65A3302D9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B2E0-746D-4E95-A5F2-6FE07B64A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316FF-71D5-45AA-8291-553ED28B8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21CC-B5D8-489B-BF73-110C4EA939BC}" type="datetimeFigureOut">
              <a:rPr lang="en-US" smtClean="0"/>
              <a:pPr/>
              <a:t>11-Nov-22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12DA-4628-448A-9C41-273183A5F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21CC-B5D8-489B-BF73-110C4EA939BC}" type="datetimeFigureOut">
              <a:rPr lang="en-US" smtClean="0"/>
              <a:pPr/>
              <a:t>11-Nov-22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12DA-4628-448A-9C41-273183A5F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21CC-B5D8-489B-BF73-110C4EA939BC}" type="datetimeFigureOut">
              <a:rPr lang="en-US" smtClean="0"/>
              <a:pPr/>
              <a:t>11-Nov-22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12DA-4628-448A-9C41-273183A5F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21CC-B5D8-489B-BF73-110C4EA939BC}" type="datetimeFigureOut">
              <a:rPr lang="en-US" smtClean="0"/>
              <a:pPr/>
              <a:t>11-Nov-22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D12DA-4628-448A-9C41-273183A5F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B1643"/>
            </a:gs>
            <a:gs pos="50000">
              <a:srgbClr val="003399"/>
            </a:gs>
            <a:gs pos="100000">
              <a:srgbClr val="0B164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11125" y="6553200"/>
            <a:ext cx="1565275" cy="30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i="1" dirty="0">
                <a:solidFill>
                  <a:srgbClr val="FFFF00"/>
                </a:solidFill>
                <a:latin typeface="+mn-lt"/>
                <a:cs typeface="+mn-cs"/>
              </a:rPr>
              <a:t>  Helping Chart Our World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1066800" cy="381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GB" sz="1800" b="1" kern="120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7ED525B-DB35-4459-BC24-530E2DCF50D0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686800" cy="4800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0" bIns="45720" numCol="1" anchor="t" anchorCtr="0" compatLnSpc="1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  <a:p>
            <a:pPr lvl="0"/>
            <a:endParaRPr lang="en-US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8382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vert="horz" wrap="none" lIns="91440" tIns="45720" rIns="91440" bIns="45720" numCol="1" anchor="ctr" anchorCtr="0" compatLnSpc="1"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6977" y="6167735"/>
            <a:ext cx="869149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NHO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grpSp>
        <p:nvGrpSpPr>
          <p:cNvPr id="7" name="Group 2"/>
          <p:cNvGrpSpPr>
            <a:grpSpLocks noGrp="1"/>
          </p:cNvGrpSpPr>
          <p:nvPr userDrawn="1"/>
        </p:nvGrpSpPr>
        <p:grpSpPr bwMode="auto">
          <a:xfrm>
            <a:off x="8229600" y="68874"/>
            <a:ext cx="878708" cy="921725"/>
            <a:chOff x="1440" y="1949"/>
            <a:chExt cx="9159" cy="12960"/>
          </a:xfrm>
        </p:grpSpPr>
        <p:pic>
          <p:nvPicPr>
            <p:cNvPr id="8" name="Picture 3" descr="Hydro Mono High Resolution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440" y="1949"/>
              <a:ext cx="9159" cy="12960"/>
            </a:xfrm>
            <a:prstGeom prst="rect">
              <a:avLst/>
            </a:prstGeom>
            <a:noFill/>
          </p:spPr>
        </p:pic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4253" y="6041"/>
              <a:ext cx="3520" cy="4605"/>
              <a:chOff x="3773" y="1557"/>
              <a:chExt cx="3520" cy="4605"/>
            </a:xfrm>
          </p:grpSpPr>
          <p:sp>
            <p:nvSpPr>
              <p:cNvPr id="10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3773" y="1557"/>
                <a:ext cx="3520" cy="4504"/>
              </a:xfrm>
              <a:prstGeom prst="rect">
                <a:avLst/>
              </a:prstGeom>
            </p:spPr>
            <p:txBody>
              <a:bodyPr wrap="none" fromWordArt="1">
                <a:prstTxWarp prst="textArchUp">
                  <a:avLst>
                    <a:gd name="adj" fmla="val 10800000"/>
                  </a:avLst>
                </a:prstTxWarp>
              </a:bodyPr>
              <a:lstStyle/>
              <a:p>
                <a:pPr algn="ctr" rtl="0"/>
                <a:r>
                  <a:rPr lang="en-US" sz="2000" kern="10" spc="0" dirty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HYDROGRAPHIC  OFFICE  OF </a:t>
                </a:r>
                <a:endParaRPr lang="en-US" sz="2000" kern="10" spc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11" name="WordArt 6"/>
              <p:cNvSpPr>
                <a:spLocks noChangeArrowheads="1" noChangeShapeType="1" noTextEdit="1"/>
              </p:cNvSpPr>
              <p:nvPr/>
            </p:nvSpPr>
            <p:spPr bwMode="auto">
              <a:xfrm flipH="1" flipV="1">
                <a:off x="3773" y="2080"/>
                <a:ext cx="3520" cy="4082"/>
              </a:xfrm>
              <a:prstGeom prst="rect">
                <a:avLst/>
              </a:prstGeom>
            </p:spPr>
            <p:txBody>
              <a:bodyPr wrap="none" fromWordArt="1">
                <a:prstTxWarp prst="textArchUp">
                  <a:avLst>
                    <a:gd name="adj" fmla="val 10813835"/>
                  </a:avLst>
                </a:prstTxWarp>
              </a:bodyPr>
              <a:lstStyle/>
              <a:p>
                <a:pPr algn="ctr" rtl="0"/>
                <a:r>
                  <a:rPr lang="en-US" sz="20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PAKISTAN            NATIONAL</a:t>
                </a:r>
                <a:endParaRPr lang="en-US" sz="2000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113030" indent="-113030" algn="ctr" rtl="0" eaLnBrk="0" fontAlgn="base" hangingPunct="0">
        <a:spcBef>
          <a:spcPct val="0"/>
        </a:spcBef>
        <a:spcAft>
          <a:spcPct val="0"/>
        </a:spcAft>
        <a:defRPr sz="2800" b="1" cap="all">
          <a:solidFill>
            <a:srgbClr val="FFFF00"/>
          </a:solidFill>
          <a:latin typeface="+mj-lt"/>
          <a:ea typeface="+mj-ea"/>
          <a:cs typeface="+mj-cs"/>
        </a:defRPr>
      </a:lvl1pPr>
      <a:lvl2pPr marL="113030" indent="-11303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panose="020B0604020202020204" pitchFamily="34" charset="0"/>
        </a:defRPr>
      </a:lvl2pPr>
      <a:lvl3pPr marL="113030" indent="-11303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panose="020B0604020202020204" pitchFamily="34" charset="0"/>
        </a:defRPr>
      </a:lvl3pPr>
      <a:lvl4pPr marL="113030" indent="-11303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panose="020B0604020202020204" pitchFamily="34" charset="0"/>
        </a:defRPr>
      </a:lvl4pPr>
      <a:lvl5pPr marL="113030" indent="-11303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panose="020B0604020202020204" pitchFamily="34" charset="0"/>
        </a:defRPr>
      </a:lvl5pPr>
      <a:lvl6pPr marL="570230"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bg1"/>
          </a:solidFill>
          <a:latin typeface="Arial" panose="020B0604020202020204" pitchFamily="34" charset="0"/>
        </a:defRPr>
      </a:lvl6pPr>
      <a:lvl7pPr marL="1027430"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bg1"/>
          </a:solidFill>
          <a:latin typeface="Arial" panose="020B0604020202020204" pitchFamily="34" charset="0"/>
        </a:defRPr>
      </a:lvl7pPr>
      <a:lvl8pPr marL="1484630"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bg1"/>
          </a:solidFill>
          <a:latin typeface="Arial" panose="020B0604020202020204" pitchFamily="34" charset="0"/>
        </a:defRPr>
      </a:lvl8pPr>
      <a:lvl9pPr marL="1941830"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lang="en-US" sz="2400" dirty="0">
          <a:solidFill>
            <a:srgbClr val="66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har char="–"/>
        <a:defRPr lang="en-US" sz="2400" i="1" dirty="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har char="•"/>
        <a:defRPr lang="en-US" sz="2400" i="1" dirty="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har char="–"/>
        <a:defRPr lang="en-US" sz="2400" dirty="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har char="»"/>
        <a:defRPr lang="en-US" sz="2400" dirty="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2293D"/>
        </a:buClr>
        <a:buFont typeface="Wingdings" panose="05000000000000000000" pitchFamily="2" charset="2"/>
        <a:buChar char="§"/>
        <a:defRPr sz="2000">
          <a:solidFill>
            <a:srgbClr val="32293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2293D"/>
        </a:buClr>
        <a:buFont typeface="Wingdings" panose="05000000000000000000" pitchFamily="2" charset="2"/>
        <a:buChar char="§"/>
        <a:defRPr sz="2000">
          <a:solidFill>
            <a:srgbClr val="32293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2293D"/>
        </a:buClr>
        <a:buFont typeface="Wingdings" panose="05000000000000000000" pitchFamily="2" charset="2"/>
        <a:buChar char="§"/>
        <a:defRPr sz="2000">
          <a:solidFill>
            <a:srgbClr val="32293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2293D"/>
        </a:buClr>
        <a:buFont typeface="Wingdings" panose="05000000000000000000" pitchFamily="2" charset="2"/>
        <a:buChar char="§"/>
        <a:defRPr sz="2000">
          <a:solidFill>
            <a:srgbClr val="32293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21CC-B5D8-489B-BF73-110C4EA939BC}" type="datetimeFigureOut">
              <a:rPr lang="en-US" smtClean="0"/>
              <a:pPr/>
              <a:t>11-Nov-22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D12DA-4628-448A-9C41-273183A5F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01000" y="6400800"/>
            <a:ext cx="1066800" cy="381000"/>
          </a:xfrm>
        </p:spPr>
        <p:txBody>
          <a:bodyPr/>
          <a:lstStyle/>
          <a:p>
            <a:pPr>
              <a:defRPr/>
            </a:pPr>
            <a:fld id="{087C2C0F-D016-4BFC-A783-A3820B9298BB}" type="slidenum">
              <a:rPr/>
              <a:pPr>
                <a:defRPr/>
              </a:pPr>
              <a:t>1</a:t>
            </a:fld>
            <a:endParaRPr/>
          </a:p>
        </p:txBody>
      </p:sp>
      <p:sp>
        <p:nvSpPr>
          <p:cNvPr id="17" name="TextBox 16"/>
          <p:cNvSpPr txBox="1"/>
          <p:nvPr/>
        </p:nvSpPr>
        <p:spPr>
          <a:xfrm>
            <a:off x="2209800" y="3054350"/>
            <a:ext cx="5040313" cy="954107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Pakistan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National Report</a:t>
            </a:r>
          </a:p>
        </p:txBody>
      </p:sp>
      <p:sp>
        <p:nvSpPr>
          <p:cNvPr id="19" name="Title 7"/>
          <p:cNvSpPr txBox="1">
            <a:spLocks/>
          </p:cNvSpPr>
          <p:nvPr/>
        </p:nvSpPr>
        <p:spPr bwMode="auto">
          <a:xfrm>
            <a:off x="539552" y="4123944"/>
            <a:ext cx="7772400" cy="13624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112713" indent="-112713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0" cap="all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  <a:lvl2pPr marL="112713" indent="-112713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latin typeface="Arial" charset="0"/>
              </a:defRPr>
            </a:lvl2pPr>
            <a:lvl3pPr marL="112713" indent="-112713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latin typeface="Arial" charset="0"/>
              </a:defRPr>
            </a:lvl3pPr>
            <a:lvl4pPr marL="112713" indent="-112713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latin typeface="Arial" charset="0"/>
              </a:defRPr>
            </a:lvl4pPr>
            <a:lvl5pPr marL="112713" indent="-112713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latin typeface="Arial" charset="0"/>
              </a:defRPr>
            </a:lvl5pPr>
            <a:lvl6pPr marL="569913" algn="l" rtl="0" eaLnBrk="1" fontAlgn="base" hangingPunct="1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bg1"/>
                </a:solidFill>
                <a:latin typeface="Arial" charset="0"/>
              </a:defRPr>
            </a:lvl6pPr>
            <a:lvl7pPr marL="1027113" algn="l" rtl="0" eaLnBrk="1" fontAlgn="base" hangingPunct="1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bg1"/>
                </a:solidFill>
                <a:latin typeface="Arial" charset="0"/>
              </a:defRPr>
            </a:lvl7pPr>
            <a:lvl8pPr marL="1484313" algn="l" rtl="0" eaLnBrk="1" fontAlgn="base" hangingPunct="1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bg1"/>
                </a:solidFill>
                <a:latin typeface="Arial" charset="0"/>
              </a:defRPr>
            </a:lvl8pPr>
            <a:lvl9pPr marL="1941513" algn="l" rtl="0" eaLnBrk="1" fontAlgn="base" hangingPunct="1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dirty="0" err="1" smtClean="0"/>
              <a:t>Ropme</a:t>
            </a:r>
            <a:r>
              <a:rPr lang="en-US" dirty="0" smtClean="0"/>
              <a:t> sea area</a:t>
            </a:r>
          </a:p>
          <a:p>
            <a:pPr>
              <a:defRPr/>
            </a:pPr>
            <a:r>
              <a:rPr lang="en-US" dirty="0" smtClean="0"/>
              <a:t>HYDROGRAPHIC COMMISSION (</a:t>
            </a:r>
            <a:r>
              <a:rPr lang="en-US" dirty="0" err="1" smtClean="0"/>
              <a:t>rsaHC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Title 7"/>
          <p:cNvSpPr txBox="1">
            <a:spLocks/>
          </p:cNvSpPr>
          <p:nvPr/>
        </p:nvSpPr>
        <p:spPr>
          <a:xfrm>
            <a:off x="683568" y="5244497"/>
            <a:ext cx="7628384" cy="577814"/>
          </a:xfrm>
          <a:prstGeom prst="rect">
            <a:avLst/>
          </a:prstGeom>
          <a:ln>
            <a:noFill/>
          </a:ln>
        </p:spPr>
        <p:txBody>
          <a:bodyPr lIns="0" tIns="0" rIns="0" bIns="0" anchor="b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sz="2400" dirty="0" smtClean="0">
                <a:effectLst/>
              </a:rPr>
              <a:t>15 </a:t>
            </a:r>
            <a:r>
              <a:rPr sz="2400" dirty="0">
                <a:effectLst/>
              </a:rPr>
              <a:t>– </a:t>
            </a:r>
            <a:r>
              <a:rPr sz="2400" dirty="0" smtClean="0">
                <a:effectLst/>
              </a:rPr>
              <a:t>17 NOVEMBER 2022, </a:t>
            </a:r>
            <a:r>
              <a:rPr sz="2400" dirty="0" smtClean="0">
                <a:effectLst/>
              </a:rPr>
              <a:t>MUSCAT </a:t>
            </a:r>
            <a:r>
              <a:rPr sz="2400" dirty="0" smtClean="0">
                <a:effectLst/>
              </a:rPr>
              <a:t>, OMAN</a:t>
            </a:r>
            <a:endParaRPr sz="2400" b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1" name="Title 7"/>
          <p:cNvSpPr txBox="1">
            <a:spLocks/>
          </p:cNvSpPr>
          <p:nvPr/>
        </p:nvSpPr>
        <p:spPr>
          <a:xfrm>
            <a:off x="2114549" y="3330532"/>
            <a:ext cx="4826049" cy="635595"/>
          </a:xfrm>
          <a:prstGeom prst="rect">
            <a:avLst/>
          </a:prstGeom>
          <a:ln>
            <a:noFill/>
          </a:ln>
        </p:spPr>
        <p:txBody>
          <a:bodyPr lIns="0" tIns="0" rIns="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026" name="Group 2"/>
          <p:cNvGrpSpPr>
            <a:grpSpLocks noGrp="1"/>
          </p:cNvGrpSpPr>
          <p:nvPr/>
        </p:nvGrpSpPr>
        <p:grpSpPr bwMode="auto">
          <a:xfrm>
            <a:off x="3978275" y="1301750"/>
            <a:ext cx="1584325" cy="1822450"/>
            <a:chOff x="1440" y="1949"/>
            <a:chExt cx="9159" cy="12960"/>
          </a:xfrm>
        </p:grpSpPr>
        <p:pic>
          <p:nvPicPr>
            <p:cNvPr id="1027" name="Picture 3" descr="Hydro Mono High Resolu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1949"/>
              <a:ext cx="9159" cy="12960"/>
            </a:xfrm>
            <a:prstGeom prst="rect">
              <a:avLst/>
            </a:prstGeom>
            <a:noFill/>
          </p:spPr>
        </p:pic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4253" y="6041"/>
              <a:ext cx="3520" cy="4605"/>
              <a:chOff x="3773" y="1557"/>
              <a:chExt cx="3520" cy="4605"/>
            </a:xfrm>
          </p:grpSpPr>
          <p:sp>
            <p:nvSpPr>
              <p:cNvPr id="1029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3773" y="1557"/>
                <a:ext cx="3520" cy="4504"/>
              </a:xfrm>
              <a:prstGeom prst="rect">
                <a:avLst/>
              </a:prstGeom>
            </p:spPr>
            <p:txBody>
              <a:bodyPr wrap="none" fromWordArt="1">
                <a:prstTxWarp prst="textArchUp">
                  <a:avLst>
                    <a:gd name="adj" fmla="val 10800000"/>
                  </a:avLst>
                </a:prstTxWarp>
              </a:bodyPr>
              <a:lstStyle/>
              <a:p>
                <a:pPr algn="ctr" rtl="0"/>
                <a:r>
                  <a:rPr lang="en-US" sz="20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HYDROGRAPHIC  OFFICE  OF </a:t>
                </a:r>
                <a:endParaRPr lang="en-US" sz="2000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  <p:sp>
            <p:nvSpPr>
              <p:cNvPr id="1030" name="WordArt 6"/>
              <p:cNvSpPr>
                <a:spLocks noChangeArrowheads="1" noChangeShapeType="1" noTextEdit="1"/>
              </p:cNvSpPr>
              <p:nvPr/>
            </p:nvSpPr>
            <p:spPr bwMode="auto">
              <a:xfrm flipH="1" flipV="1">
                <a:off x="3773" y="2080"/>
                <a:ext cx="3520" cy="4082"/>
              </a:xfrm>
              <a:prstGeom prst="rect">
                <a:avLst/>
              </a:prstGeom>
            </p:spPr>
            <p:txBody>
              <a:bodyPr wrap="none" fromWordArt="1">
                <a:prstTxWarp prst="textArchUp">
                  <a:avLst>
                    <a:gd name="adj" fmla="val 10813835"/>
                  </a:avLst>
                </a:prstTxWarp>
              </a:bodyPr>
              <a:lstStyle/>
              <a:p>
                <a:pPr algn="ctr" rtl="0"/>
                <a:r>
                  <a:rPr lang="en-US" sz="20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"/>
                    <a:cs typeface="Arial"/>
                  </a:rPr>
                  <a:t>PAKISTAN            NATIONAL</a:t>
                </a:r>
                <a:endParaRPr lang="en-US" sz="2000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endParaRPr>
              </a:p>
            </p:txBody>
          </p:sp>
        </p:grp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411" y="29817"/>
            <a:ext cx="1009650" cy="96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899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3C4D4-1265-43A8-BA59-E6B65A3302D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228600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a typeface="Times New Roman" panose="02020603050405020304" pitchFamily="18" charset="0"/>
              </a:rPr>
              <a:t>NAVAREA IX COORDINATOR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7432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46075" algn="just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  <a:ea typeface="Times New Roman" panose="02020603050405020304" pitchFamily="18" charset="0"/>
              </a:rPr>
              <a:t> NAVAREA IX </a:t>
            </a:r>
            <a:r>
              <a:rPr lang="en-US" sz="24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Coordinator is Responsible for transmission of MSIs to NAVAREA IX Region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457200" y="15240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480" indent="-220980" algn="just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Hydrographer of Pakistan </a:t>
            </a:r>
            <a:r>
              <a:rPr lang="en-US" sz="24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(HoP) </a:t>
            </a:r>
            <a:r>
              <a:rPr lang="en-US" sz="24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Performs the duties of  NAVAREA IX Coordinator on behalf of </a:t>
            </a:r>
            <a:r>
              <a:rPr lang="en-US" sz="2400" b="1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Govt</a:t>
            </a:r>
            <a:r>
              <a:rPr lang="en-US" sz="24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of Pakistan</a:t>
            </a:r>
            <a:endParaRPr lang="en-US" sz="2400" b="1" dirty="0"/>
          </a:p>
        </p:txBody>
      </p:sp>
      <p:pic>
        <p:nvPicPr>
          <p:cNvPr id="9" name="Picture 2" descr="C:\Users\Ali Murtaza Khan\Desktop\navy\pakistan-flag-300x203.gif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81000" y="1257300"/>
            <a:ext cx="83820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485900" y="3733800"/>
            <a:ext cx="6248400" cy="2667000"/>
            <a:chOff x="1485900" y="3733800"/>
            <a:chExt cx="6248400" cy="2667000"/>
          </a:xfrm>
        </p:grpSpPr>
        <p:graphicFrame>
          <p:nvGraphicFramePr>
            <p:cNvPr id="921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8203101"/>
                </p:ext>
              </p:extLst>
            </p:nvPr>
          </p:nvGraphicFramePr>
          <p:xfrm>
            <a:off x="1485900" y="3733800"/>
            <a:ext cx="6248400" cy="2667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Bitmap Image" r:id="rId4" imgW="4676329" imgH="3181622" progId="Paint.Picture">
                    <p:embed/>
                  </p:oleObj>
                </mc:Choice>
                <mc:Fallback>
                  <p:oleObj name="Bitmap Image" r:id="rId4" imgW="4676329" imgH="3181622" progId="Paint.Picture">
                    <p:embed/>
                    <p:pic>
                      <p:nvPicPr>
                        <p:cNvPr id="0" name="Picture 12" descr="image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-1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5900" y="3733800"/>
                          <a:ext cx="6248400" cy="2667000"/>
                        </a:xfrm>
                        <a:prstGeom prst="rect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Freeform 10"/>
            <p:cNvSpPr/>
            <p:nvPr/>
          </p:nvSpPr>
          <p:spPr>
            <a:xfrm>
              <a:off x="4648200" y="4991100"/>
              <a:ext cx="2571750" cy="1181100"/>
            </a:xfrm>
            <a:custGeom>
              <a:avLst/>
              <a:gdLst>
                <a:gd name="connsiteX0" fmla="*/ 2571750 w 2571750"/>
                <a:gd name="connsiteY0" fmla="*/ 0 h 1181100"/>
                <a:gd name="connsiteX1" fmla="*/ 1847850 w 2571750"/>
                <a:gd name="connsiteY1" fmla="*/ 1171575 h 1181100"/>
                <a:gd name="connsiteX2" fmla="*/ 0 w 2571750"/>
                <a:gd name="connsiteY2" fmla="*/ 118110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71750" h="1181100">
                  <a:moveTo>
                    <a:pt x="2571750" y="0"/>
                  </a:moveTo>
                  <a:lnTo>
                    <a:pt x="1847850" y="1171575"/>
                  </a:lnTo>
                  <a:lnTo>
                    <a:pt x="0" y="118110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0070C0"/>
                  </a:solidFill>
                </a:ln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3C4D4-1265-43A8-BA59-E6B65A3302D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77675" y="228600"/>
            <a:ext cx="6318525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OPERATION AND BROADCAST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41283" y="1752600"/>
            <a:ext cx="82296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indent="0" algn="just">
              <a:buFont typeface="Wingdings" panose="05000000000000000000" pitchFamily="2" charset="2"/>
              <a:buChar char="Ø"/>
            </a:pPr>
            <a:r>
              <a:rPr lang="en-US" sz="2400" cap="none" dirty="0" smtClean="0">
                <a:solidFill>
                  <a:schemeClr val="bg1"/>
                </a:solidFill>
              </a:rPr>
              <a:t> </a:t>
            </a:r>
            <a:r>
              <a:rPr lang="en-US" sz="2400" cap="none" dirty="0" smtClean="0">
                <a:solidFill>
                  <a:schemeClr val="bg1"/>
                </a:solidFill>
              </a:rPr>
              <a:t> NAVAREA </a:t>
            </a:r>
            <a:r>
              <a:rPr lang="en-US" sz="2400" cap="none" dirty="0" smtClean="0">
                <a:solidFill>
                  <a:schemeClr val="bg1"/>
                </a:solidFill>
              </a:rPr>
              <a:t>IX HQ at Karachi, Pakistan is Capable  of </a:t>
            </a:r>
            <a:r>
              <a:rPr lang="en-US" sz="2400" cap="none" dirty="0" smtClean="0">
                <a:solidFill>
                  <a:schemeClr val="bg1"/>
                </a:solidFill>
              </a:rPr>
              <a:t>handling </a:t>
            </a:r>
            <a:r>
              <a:rPr lang="en-US" sz="2400" cap="none" dirty="0" smtClean="0">
                <a:solidFill>
                  <a:schemeClr val="bg1"/>
                </a:solidFill>
              </a:rPr>
              <a:t>all kinds of MSIs </a:t>
            </a:r>
            <a:endParaRPr lang="en-US" sz="2400" cap="none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8069" y="47244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 Urgent message are transmitted on </a:t>
            </a:r>
            <a:r>
              <a:rPr lang="en-US" sz="2400" b="1" dirty="0" smtClean="0">
                <a:solidFill>
                  <a:schemeClr val="bg1"/>
                </a:solidFill>
              </a:rPr>
              <a:t>priority </a:t>
            </a:r>
            <a:r>
              <a:rPr lang="en-US" sz="2400" b="1" dirty="0" smtClean="0">
                <a:solidFill>
                  <a:schemeClr val="bg1"/>
                </a:solidFill>
              </a:rPr>
              <a:t>as and when required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46538" y="3741003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 MSIs </a:t>
            </a:r>
            <a:r>
              <a:rPr lang="en-US" sz="2400" b="1" dirty="0" smtClean="0">
                <a:solidFill>
                  <a:schemeClr val="bg1"/>
                </a:solidFill>
              </a:rPr>
              <a:t>are transmitted through INMARSAT &amp; IRIDIUM  daily at 0300 &amp; 1500 UTC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/>
          </a:p>
        </p:txBody>
      </p:sp>
      <p:pic>
        <p:nvPicPr>
          <p:cNvPr id="9" name="Picture 2" descr="C:\Users\Ali Murtaza Khan\Desktop\navy\pakistan-flag-300x203.g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81000" y="1257300"/>
            <a:ext cx="83820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597986" y="2693700"/>
            <a:ext cx="8229600" cy="83099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sz="24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</a:t>
            </a:r>
            <a:r>
              <a:rPr lang="en-US" sz="2400" b="1" kern="0" noProof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greement</a:t>
            </a:r>
            <a:r>
              <a:rPr lang="en-US" sz="2400" b="1" kern="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with IRIDIUM has been signed for Transmission of </a:t>
            </a:r>
            <a:r>
              <a:rPr lang="en-US" sz="2400" b="1" kern="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MSIs in 2020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3C4D4-1265-43A8-BA59-E6B65A3302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600200" y="228600"/>
            <a:ext cx="56388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STATISTICS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1900535"/>
            <a:ext cx="87630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MSIs received from member states during last 03 years 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95400" y="2743200"/>
          <a:ext cx="5638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Ali Murtaza Khan\Desktop\navy\pakistan-flag-300x203.g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3C4D4-1265-43A8-BA59-E6B65A3302D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95400" y="27802"/>
            <a:ext cx="6705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1" i="0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INFORMATION RECEIVED FROM COASTAL STATES</a:t>
            </a:r>
            <a:endParaRPr kumimoji="0" lang="en-US" altLang="ja-JP" sz="2800" b="0" i="0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609600" y="1066800"/>
          <a:ext cx="8229597" cy="4841036"/>
        </p:xfrm>
        <a:graphic>
          <a:graphicData uri="http://schemas.openxmlformats.org/drawingml/2006/table">
            <a:tbl>
              <a:tblPr/>
              <a:tblGrid>
                <a:gridCol w="1828799"/>
                <a:gridCol w="762000"/>
                <a:gridCol w="609600"/>
                <a:gridCol w="838200"/>
                <a:gridCol w="762000"/>
                <a:gridCol w="533400"/>
                <a:gridCol w="838200"/>
                <a:gridCol w="762000"/>
                <a:gridCol w="501696"/>
                <a:gridCol w="793702"/>
              </a:tblGrid>
              <a:tr h="27519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Coastal State / Country 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2020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2021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2022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5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E-mails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Fax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Courier</a:t>
                      </a:r>
                      <a:endParaRPr lang="en-US" sz="20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E-mails</a:t>
                      </a:r>
                      <a:endParaRPr lang="en-US" sz="20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Fax</a:t>
                      </a:r>
                      <a:endParaRPr lang="en-US" sz="20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Courier</a:t>
                      </a:r>
                      <a:endParaRPr lang="en-US" sz="20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E-mails</a:t>
                      </a:r>
                      <a:endParaRPr lang="en-US" sz="20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Fax</a:t>
                      </a:r>
                      <a:endParaRPr lang="en-US" sz="20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Courier</a:t>
                      </a:r>
                      <a:endParaRPr lang="en-US" sz="20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Pakistan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11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10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62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08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05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70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27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44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7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Bahrain (MENAS) 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(Qatar, UAE, Kuwait, 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and Iraq )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306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347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319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Dubai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08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10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Saudi Arabia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13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20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22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Oman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09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08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09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Egypt 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03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02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Iran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01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03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05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01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12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05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01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05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Yemen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03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01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Information’s received from various sources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10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15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04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-</a:t>
                      </a:r>
                      <a:endParaRPr lang="en-US" sz="24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Total</a:t>
                      </a:r>
                      <a:endParaRPr lang="en-US" sz="20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imes New Roman"/>
                          <a:ea typeface="MS Mincho"/>
                        </a:rPr>
                        <a:t>352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11</a:t>
                      </a:r>
                      <a:endParaRPr lang="en-US" sz="16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65</a:t>
                      </a:r>
                      <a:endParaRPr lang="en-US" sz="16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416</a:t>
                      </a:r>
                      <a:endParaRPr lang="en-US" sz="16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06</a:t>
                      </a:r>
                      <a:endParaRPr lang="en-US" sz="16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82</a:t>
                      </a:r>
                      <a:endParaRPr lang="en-US" sz="16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397</a:t>
                      </a:r>
                      <a:endParaRPr lang="en-US" sz="16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FFFF"/>
                          </a:solidFill>
                          <a:latin typeface="Arial"/>
                          <a:ea typeface="MS Mincho"/>
                        </a:rPr>
                        <a:t>01</a:t>
                      </a:r>
                      <a:endParaRPr lang="en-US" sz="1600" dirty="0"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imes New Roman"/>
                          <a:ea typeface="MS Mincho"/>
                        </a:rPr>
                        <a:t>49</a:t>
                      </a: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2292" marR="62292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" y="6032212"/>
            <a:ext cx="9372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Note:  No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information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received  from Somalia, Djibouti, Eritrea, Sudan and Jordan in last three years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Ali Murtaza Khan\Desktop\navy\pakistan-flag-300x203.g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3C4D4-1265-43A8-BA59-E6B65A3302D9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371600" y="228600"/>
            <a:ext cx="58674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STATISTICS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1519535"/>
            <a:ext cx="87630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MSIs issued during last 03 years 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05000" y="2318841"/>
          <a:ext cx="51054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350"/>
                <a:gridCol w="1276350"/>
                <a:gridCol w="1104900"/>
                <a:gridCol w="1447800"/>
              </a:tblGrid>
              <a:tr h="3376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9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456</a:t>
                      </a:r>
                    </a:p>
                    <a:p>
                      <a:pPr algn="ctr"/>
                      <a:r>
                        <a:rPr lang="en-US" dirty="0" smtClean="0"/>
                        <a:t>(Till to date)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99684" y="3664803"/>
            <a:ext cx="87630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Additional Information provided to Mariners during last 03 years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81200" y="4604841"/>
          <a:ext cx="4572000" cy="805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376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95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C:\Users\Ali Murtaza Khan\Desktop\navy\pakistan-flag-300x203.g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81000" y="1257300"/>
            <a:ext cx="83820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3C4D4-1265-43A8-BA59-E6B65A3302D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1" y="1914704"/>
            <a:ext cx="8839199" cy="37240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514350" lvl="0" indent="-51435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Well rehearsed secondary NAVAREA IX HQ established</a:t>
            </a:r>
          </a:p>
          <a:p>
            <a:pPr marL="514350" lvl="0" indent="-514350"/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  Agreement with </a:t>
            </a:r>
            <a:r>
              <a:rPr lang="en-US" sz="2800" dirty="0">
                <a:solidFill>
                  <a:schemeClr val="bg1"/>
                </a:solidFill>
              </a:rPr>
              <a:t>NAVAREA VII (South Africa</a:t>
            </a:r>
            <a:r>
              <a:rPr lang="en-US" sz="2800" dirty="0" smtClean="0">
                <a:solidFill>
                  <a:schemeClr val="bg1"/>
                </a:solidFill>
              </a:rPr>
              <a:t>) held as External Contingency arrangement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lvl="0"/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428284" y="228600"/>
            <a:ext cx="83058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CONTIGENCY ARRANGEMENTS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pic>
        <p:nvPicPr>
          <p:cNvPr id="7" name="Picture 2" descr="C:\Users\Ali Murtaza Khan\Desktop\navy\pakistan-flag-300x203.g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81000" y="1257300"/>
            <a:ext cx="83820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3C4D4-1265-43A8-BA59-E6B65A3302D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19200" y="777766"/>
            <a:ext cx="5867400" cy="4282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>
              <a:defRPr/>
            </a:pP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91203" y="4876800"/>
            <a:ext cx="8048285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Note: Information on the website (www.paknavy.gov.pk/hydro) 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updated on daily basis for mariners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5750" y="1981200"/>
            <a:ext cx="6800850" cy="2819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lvl="0" indent="457200" algn="just" eaLnBrk="0" hangingPunct="0"/>
            <a:r>
              <a:rPr lang="en-US" sz="20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Rear Admiral </a:t>
            </a:r>
            <a:r>
              <a:rPr lang="en-US" sz="2000" b="1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Mian</a:t>
            </a:r>
            <a:r>
              <a:rPr lang="en-US" sz="20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ea typeface="Times New Roman" panose="02020603050405020304" pitchFamily="18" charset="0"/>
              </a:rPr>
              <a:t>Zakirullah</a:t>
            </a:r>
            <a:r>
              <a:rPr lang="en-US" sz="2000" b="1" dirty="0" smtClean="0">
                <a:solidFill>
                  <a:schemeClr val="bg1"/>
                </a:solidFill>
                <a:ea typeface="Times New Roman" panose="02020603050405020304" pitchFamily="18" charset="0"/>
              </a:rPr>
              <a:t> Jan</a:t>
            </a:r>
            <a:endParaRPr lang="en-US" sz="20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indent="457200" algn="just" eaLnBrk="0" hangingPunct="0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Hydrographer of Pakistan</a:t>
            </a:r>
            <a:endParaRPr lang="en-US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57200" algn="just" eaLnBrk="0" hangingPunct="0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National Hydrographic Office</a:t>
            </a:r>
            <a:endParaRPr lang="en-US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57200" algn="just" eaLnBrk="0" hangingPunct="0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11,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Liaquat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Barracks</a:t>
            </a:r>
            <a:endParaRPr lang="en-US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57200" algn="just" eaLnBrk="0" hangingPunct="0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Karachi – 75530</a:t>
            </a:r>
            <a:endParaRPr lang="en-US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57200" algn="just" eaLnBrk="0" hangingPunct="0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PAKISTAN</a:t>
            </a:r>
          </a:p>
          <a:p>
            <a:pPr lvl="0" indent="457200" algn="just" eaLnBrk="0" hangingPunct="0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Fax – 009299201623</a:t>
            </a:r>
          </a:p>
          <a:p>
            <a:pPr lvl="0" indent="457200" algn="just" eaLnBrk="0" hangingPunct="0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Phone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009248506821/819/151</a:t>
            </a:r>
          </a:p>
          <a:p>
            <a:pPr lvl="0" indent="457200" algn="just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Email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hydropk@paknavy.gov.com</a:t>
            </a:r>
          </a:p>
          <a:p>
            <a:pPr indent="457200" algn="just" eaLnBrk="0" hangingPunct="0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       hydrpk@gmail.com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indent="457200" algn="just" eaLnBrk="0" hangingPunct="0"/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600200" y="228600"/>
            <a:ext cx="61722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FF00"/>
                </a:solidFill>
              </a:rPr>
              <a:t>CONTACT INFORMATION </a:t>
            </a:r>
          </a:p>
        </p:txBody>
      </p:sp>
      <p:pic>
        <p:nvPicPr>
          <p:cNvPr id="7" name="Picture 2" descr="C:\Users\Ali Murtaza Khan\Desktop\navy\pakistan-flag-300x203.g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81000" y="1257300"/>
            <a:ext cx="83820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3C4D4-1265-43A8-BA59-E6B65A3302D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52"/>
          <p:cNvSpPr txBox="1"/>
          <p:nvPr/>
        </p:nvSpPr>
        <p:spPr bwMode="auto">
          <a:xfrm>
            <a:off x="0" y="3048000"/>
            <a:ext cx="9144000" cy="8382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vert="horz" wrap="none" lIns="91440" tIns="45720" rIns="91440" bIns="45720" numCol="1" anchor="t" anchorCtr="0" compatLnSpc="1"/>
          <a:lstStyle/>
          <a:p>
            <a:pPr marL="113030" marR="0" lvl="0" indent="-11303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  <a:endParaRPr kumimoji="0" lang="en-US" sz="4400" b="1" i="0" u="none" strike="noStrike" kern="0" cap="all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Users\Ali Murtaza Khan\Desktop\navy\pakistan-flag-300x203.g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91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ydro">
  <a:themeElements>
    <a:clrScheme name="IIC 2007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FF3300"/>
      </a:folHlink>
    </a:clrScheme>
    <a:fontScheme name="IIC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 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 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 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 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 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 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 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 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 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 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 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 2007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0000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hydro</Template>
  <TotalTime>91</TotalTime>
  <Words>426</Words>
  <Application>Microsoft Office PowerPoint</Application>
  <PresentationFormat>On-screen Show (4:3)</PresentationFormat>
  <Paragraphs>203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hydro</vt:lpstr>
      <vt:lpstr>Custom Design</vt:lpstr>
      <vt:lpstr>Paintbrush Picture</vt:lpstr>
      <vt:lpstr>PowerPoint Presentation</vt:lpstr>
      <vt:lpstr>PowerPoint Presentation</vt:lpstr>
      <vt:lpstr>  NAVAREA IX HQ at Karachi, Pakistan is Capable  of handling all kinds of MSIs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</dc:title>
  <dc:creator>haroon</dc:creator>
  <cp:lastModifiedBy>HP</cp:lastModifiedBy>
  <cp:revision>1306</cp:revision>
  <dcterms:created xsi:type="dcterms:W3CDTF">2009-05-13T02:19:00Z</dcterms:created>
  <dcterms:modified xsi:type="dcterms:W3CDTF">2022-11-11T11:10:22Z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8CC6A9D9DB6145CE9BAEDF620D86B090</vt:lpwstr>
  </property>
  <property fmtid="{D5CDD505-2E9C-101B-9397-08002B2CF9AE}" pid="3" name="KSOProductBuildVer">
    <vt:lpwstr>1033-11.2.0.11380</vt:lpwstr>
  </property>
</Properties>
</file>