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8" r:id="rId4"/>
    <p:sldId id="292" r:id="rId5"/>
    <p:sldId id="291" r:id="rId6"/>
    <p:sldId id="293" r:id="rId7"/>
    <p:sldId id="294" r:id="rId8"/>
    <p:sldId id="272" r:id="rId9"/>
    <p:sldId id="295" r:id="rId10"/>
    <p:sldId id="268" r:id="rId11"/>
    <p:sldId id="287" r:id="rId12"/>
    <p:sldId id="296" r:id="rId13"/>
    <p:sldId id="297" r:id="rId14"/>
    <p:sldId id="288" r:id="rId15"/>
    <p:sldId id="277" r:id="rId16"/>
    <p:sldId id="298" r:id="rId17"/>
    <p:sldId id="289" r:id="rId18"/>
    <p:sldId id="279" r:id="rId19"/>
    <p:sldId id="299" r:id="rId20"/>
    <p:sldId id="300" r:id="rId21"/>
    <p:sldId id="301" r:id="rId22"/>
    <p:sldId id="273" r:id="rId23"/>
    <p:sldId id="275" r:id="rId24"/>
    <p:sldId id="283"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54C"/>
    <a:srgbClr val="00A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p:scale>
          <a:sx n="60" d="100"/>
          <a:sy n="60" d="100"/>
        </p:scale>
        <p:origin x="84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smtClean="0"/>
              <a:t>Click to edit Master title style</a:t>
            </a:r>
            <a:endParaRPr lang="fr-FR"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72BEDD24-6168-4C6E-B4D2-E6B466BDF756}" type="datetimeFigureOut">
              <a:rPr lang="fr-FR" smtClean="0"/>
              <a:t>13/11/2022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6D0E966-1BD1-4C85-866E-DF3AF3395196}" type="slidenum">
              <a:rPr lang="fr-FR" smtClean="0"/>
              <a:t>‹#›</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319" y="0"/>
            <a:ext cx="3437937" cy="1145979"/>
          </a:xfrm>
          <a:prstGeom prst="rect">
            <a:avLst/>
          </a:prstGeom>
        </p:spPr>
      </p:pic>
    </p:spTree>
    <p:extLst>
      <p:ext uri="{BB962C8B-B14F-4D97-AF65-F5344CB8AC3E}">
        <p14:creationId xmlns:p14="http://schemas.microsoft.com/office/powerpoint/2010/main" val="253754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2BEDD24-6168-4C6E-B4D2-E6B466BDF756}" type="datetimeFigureOut">
              <a:rPr lang="fr-FR" smtClean="0"/>
              <a:t>13/11/2022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373382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4" name="Date Placeholder 3"/>
          <p:cNvSpPr>
            <a:spLocks noGrp="1"/>
          </p:cNvSpPr>
          <p:nvPr>
            <p:ph type="dt" sz="half" idx="10"/>
          </p:nvPr>
        </p:nvSpPr>
        <p:spPr/>
        <p:txBody>
          <a:bodyPr/>
          <a:lstStyle/>
          <a:p>
            <a:fld id="{72BEDD24-6168-4C6E-B4D2-E6B466BDF756}" type="datetimeFigureOut">
              <a:rPr lang="fr-FR" smtClean="0"/>
              <a:t>13/11/2022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6D0E966-1BD1-4C85-866E-DF3AF3395196}" type="slidenum">
              <a:rPr lang="fr-FR" smtClean="0"/>
              <a:t>‹#›</a:t>
            </a:fld>
            <a:endParaRPr lang="fr-FR"/>
          </a:p>
        </p:txBody>
      </p:sp>
      <p:grpSp>
        <p:nvGrpSpPr>
          <p:cNvPr id="7" name="Group 6"/>
          <p:cNvGrpSpPr/>
          <p:nvPr/>
        </p:nvGrpSpPr>
        <p:grpSpPr>
          <a:xfrm>
            <a:off x="-2" y="0"/>
            <a:ext cx="1884105" cy="1887824"/>
            <a:chOff x="-2" y="0"/>
            <a:chExt cx="1884105" cy="1887824"/>
          </a:xfrm>
        </p:grpSpPr>
        <p:grpSp>
          <p:nvGrpSpPr>
            <p:cNvPr id="8" name="Group 7"/>
            <p:cNvGrpSpPr/>
            <p:nvPr/>
          </p:nvGrpSpPr>
          <p:grpSpPr>
            <a:xfrm>
              <a:off x="-2" y="818"/>
              <a:ext cx="1884105" cy="1887006"/>
              <a:chOff x="-2" y="818"/>
              <a:chExt cx="1884105" cy="1887006"/>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566" y="818"/>
                <a:ext cx="944537" cy="94164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942458"/>
                <a:ext cx="939567" cy="945366"/>
              </a:xfrm>
              <a:prstGeom prst="rect">
                <a:avLst/>
              </a:prstGeom>
            </p:spPr>
          </p:pic>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39567" cy="942458"/>
            </a:xfrm>
            <a:prstGeom prst="rect">
              <a:avLst/>
            </a:prstGeom>
          </p:spPr>
        </p:pic>
      </p:grpSp>
      <p:sp>
        <p:nvSpPr>
          <p:cNvPr id="13" name="Title 1"/>
          <p:cNvSpPr>
            <a:spLocks noGrp="1"/>
          </p:cNvSpPr>
          <p:nvPr>
            <p:ph type="title"/>
          </p:nvPr>
        </p:nvSpPr>
        <p:spPr>
          <a:xfrm>
            <a:off x="1879132" y="0"/>
            <a:ext cx="10312867" cy="883167"/>
          </a:xfrm>
        </p:spPr>
        <p:txBody>
          <a:bodyPr>
            <a:normAutofit/>
          </a:bodyPr>
          <a:lstStyle>
            <a:lvl1pPr>
              <a:defRPr sz="2400" cap="all" baseline="0">
                <a:latin typeface="Arial Black" panose="020B0A04020102020204" pitchFamily="34" charset="0"/>
                <a:cs typeface="Adobe Naskh Medium" panose="01010101010101010101" pitchFamily="50" charset="-78"/>
              </a:defRPr>
            </a:lvl1pPr>
          </a:lstStyle>
          <a:p>
            <a:r>
              <a:rPr lang="en-US" smtClean="0"/>
              <a:t>Click to edit Master title style</a:t>
            </a:r>
            <a:endParaRPr lang="fr-FR" dirty="0"/>
          </a:p>
        </p:txBody>
      </p:sp>
    </p:spTree>
    <p:extLst>
      <p:ext uri="{BB962C8B-B14F-4D97-AF65-F5344CB8AC3E}">
        <p14:creationId xmlns:p14="http://schemas.microsoft.com/office/powerpoint/2010/main" val="58510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72BEDD24-6168-4C6E-B4D2-E6B466BDF756}" type="datetimeFigureOut">
              <a:rPr lang="fr-FR" smtClean="0"/>
              <a:t>13/11/2022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224687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72BEDD24-6168-4C6E-B4D2-E6B466BDF756}" type="datetimeFigureOut">
              <a:rPr lang="fr-FR" smtClean="0"/>
              <a:t>13/11/2022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148794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72BEDD24-6168-4C6E-B4D2-E6B466BDF756}" type="datetimeFigureOut">
              <a:rPr lang="fr-FR" smtClean="0"/>
              <a:t>13/11/2022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354980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EDD24-6168-4C6E-B4D2-E6B466BDF756}" type="datetimeFigureOut">
              <a:rPr lang="fr-FR" smtClean="0"/>
              <a:t>13/11/2022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1920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EDD24-6168-4C6E-B4D2-E6B466BDF756}" type="datetimeFigureOut">
              <a:rPr lang="fr-FR" smtClean="0"/>
              <a:t>13/11/2022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222331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BEDD24-6168-4C6E-B4D2-E6B466BDF756}" type="datetimeFigureOut">
              <a:rPr lang="fr-FR" smtClean="0"/>
              <a:t>13/11/2022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401433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2BEDD24-6168-4C6E-B4D2-E6B466BDF756}" type="datetimeFigureOut">
              <a:rPr lang="fr-FR" smtClean="0"/>
              <a:t>13/11/2022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6D0E966-1BD1-4C85-866E-DF3AF3395196}" type="slidenum">
              <a:rPr lang="fr-FR" smtClean="0"/>
              <a:t>‹#›</a:t>
            </a:fld>
            <a:endParaRPr lang="fr-FR"/>
          </a:p>
        </p:txBody>
      </p:sp>
    </p:spTree>
    <p:extLst>
      <p:ext uri="{BB962C8B-B14F-4D97-AF65-F5344CB8AC3E}">
        <p14:creationId xmlns:p14="http://schemas.microsoft.com/office/powerpoint/2010/main" val="218875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EDD24-6168-4C6E-B4D2-E6B466BDF756}" type="datetimeFigureOut">
              <a:rPr lang="fr-FR" smtClean="0"/>
              <a:t>13/11/2022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0E966-1BD1-4C85-866E-DF3AF3395196}" type="slidenum">
              <a:rPr lang="fr-FR" smtClean="0"/>
              <a:t>‹#›</a:t>
            </a:fld>
            <a:endParaRPr lang="fr-FR"/>
          </a:p>
        </p:txBody>
      </p:sp>
    </p:spTree>
    <p:extLst>
      <p:ext uri="{BB962C8B-B14F-4D97-AF65-F5344CB8AC3E}">
        <p14:creationId xmlns:p14="http://schemas.microsoft.com/office/powerpoint/2010/main" val="156750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journals.lib.unb.ca/index.php/ih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975" y="1168493"/>
            <a:ext cx="11544300" cy="2387600"/>
          </a:xfrm>
        </p:spPr>
        <p:txBody>
          <a:bodyPr>
            <a:noAutofit/>
          </a:bodyPr>
          <a:lstStyle/>
          <a:p>
            <a:r>
              <a:rPr lang="en-US" sz="5400" dirty="0" smtClean="0"/>
              <a:t/>
            </a:r>
            <a:br>
              <a:rPr lang="en-US" sz="5400" dirty="0" smtClean="0"/>
            </a:br>
            <a:r>
              <a:rPr lang="en-US" sz="5400" dirty="0"/>
              <a:t/>
            </a:r>
            <a:br>
              <a:rPr lang="en-US" sz="5400" dirty="0"/>
            </a:br>
            <a:r>
              <a:rPr lang="en-US" sz="4800" dirty="0" smtClean="0"/>
              <a:t>RSAHC9</a:t>
            </a:r>
            <a:br>
              <a:rPr lang="en-US" sz="4800" dirty="0" smtClean="0"/>
            </a:br>
            <a:r>
              <a:rPr lang="en-US" sz="4800" dirty="0" smtClean="0"/>
              <a:t/>
            </a:r>
            <a:br>
              <a:rPr lang="en-US" sz="4800" dirty="0" smtClean="0"/>
            </a:br>
            <a:r>
              <a:rPr lang="en-US" sz="4800" dirty="0" smtClean="0"/>
              <a:t>IHO Secretariat Report</a:t>
            </a:r>
            <a:endParaRPr lang="fr-FR" sz="5400" dirty="0">
              <a:solidFill>
                <a:srgbClr val="00154C"/>
              </a:solidFill>
            </a:endParaRPr>
          </a:p>
        </p:txBody>
      </p:sp>
      <p:sp>
        <p:nvSpPr>
          <p:cNvPr id="3" name="Subtitle 2"/>
          <p:cNvSpPr>
            <a:spLocks noGrp="1"/>
          </p:cNvSpPr>
          <p:nvPr>
            <p:ph type="subTitle" idx="1"/>
          </p:nvPr>
        </p:nvSpPr>
        <p:spPr>
          <a:xfrm>
            <a:off x="1762125" y="4003853"/>
            <a:ext cx="9144000" cy="1655762"/>
          </a:xfrm>
        </p:spPr>
        <p:txBody>
          <a:bodyPr>
            <a:normAutofit/>
          </a:bodyPr>
          <a:lstStyle/>
          <a:p>
            <a:r>
              <a:rPr lang="fr-FR" sz="2000" b="1" dirty="0" err="1" smtClean="0">
                <a:solidFill>
                  <a:srgbClr val="00154C"/>
                </a:solidFill>
                <a:latin typeface="Arial" panose="020B0604020202020204" pitchFamily="34" charset="0"/>
                <a:cs typeface="Arial" panose="020B0604020202020204" pitchFamily="34" charset="0"/>
              </a:rPr>
              <a:t>Rear</a:t>
            </a:r>
            <a:r>
              <a:rPr lang="fr-FR" sz="2000" b="1" dirty="0" smtClean="0">
                <a:solidFill>
                  <a:srgbClr val="00154C"/>
                </a:solidFill>
                <a:latin typeface="Arial" panose="020B0604020202020204" pitchFamily="34" charset="0"/>
                <a:cs typeface="Arial" panose="020B0604020202020204" pitchFamily="34" charset="0"/>
              </a:rPr>
              <a:t> </a:t>
            </a:r>
            <a:r>
              <a:rPr lang="fr-FR" sz="2000" b="1" dirty="0" err="1" smtClean="0">
                <a:solidFill>
                  <a:srgbClr val="00154C"/>
                </a:solidFill>
                <a:latin typeface="Arial" panose="020B0604020202020204" pitchFamily="34" charset="0"/>
                <a:cs typeface="Arial" panose="020B0604020202020204" pitchFamily="34" charset="0"/>
              </a:rPr>
              <a:t>Admiral</a:t>
            </a:r>
            <a:r>
              <a:rPr lang="fr-FR" sz="2000" b="1" dirty="0" smtClean="0">
                <a:solidFill>
                  <a:srgbClr val="00154C"/>
                </a:solidFill>
                <a:latin typeface="Arial" panose="020B0604020202020204" pitchFamily="34" charset="0"/>
                <a:cs typeface="Arial" panose="020B0604020202020204" pitchFamily="34" charset="0"/>
              </a:rPr>
              <a:t> Luigi SINAPI</a:t>
            </a:r>
          </a:p>
          <a:p>
            <a:r>
              <a:rPr lang="fr-FR" sz="2000" b="1" dirty="0" smtClean="0">
                <a:solidFill>
                  <a:srgbClr val="00154C"/>
                </a:solidFill>
                <a:latin typeface="Arial" panose="020B0604020202020204" pitchFamily="34" charset="0"/>
                <a:cs typeface="Arial" panose="020B0604020202020204" pitchFamily="34" charset="0"/>
              </a:rPr>
              <a:t>IHO </a:t>
            </a:r>
            <a:r>
              <a:rPr lang="fr-FR" sz="2000" b="1" dirty="0" err="1" smtClean="0">
                <a:solidFill>
                  <a:srgbClr val="00154C"/>
                </a:solidFill>
                <a:latin typeface="Arial" panose="020B0604020202020204" pitchFamily="34" charset="0"/>
                <a:cs typeface="Arial" panose="020B0604020202020204" pitchFamily="34" charset="0"/>
              </a:rPr>
              <a:t>Director</a:t>
            </a:r>
            <a:r>
              <a:rPr lang="fr-FR" sz="2000" b="1" dirty="0" smtClean="0">
                <a:solidFill>
                  <a:srgbClr val="00154C"/>
                </a:solidFill>
                <a:latin typeface="Arial" panose="020B0604020202020204" pitchFamily="34" charset="0"/>
                <a:cs typeface="Arial" panose="020B0604020202020204" pitchFamily="34" charset="0"/>
              </a:rPr>
              <a:t> </a:t>
            </a:r>
            <a:endParaRPr lang="fr-FR" sz="2000" b="1" dirty="0">
              <a:solidFill>
                <a:srgbClr val="00154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11149" t="23564" r="56265" b="62950"/>
          <a:stretch/>
        </p:blipFill>
        <p:spPr>
          <a:xfrm>
            <a:off x="268012" y="5524048"/>
            <a:ext cx="4550651" cy="1059411"/>
          </a:xfrm>
          <a:prstGeom prst="rect">
            <a:avLst/>
          </a:prstGeom>
        </p:spPr>
      </p:pic>
      <p:pic>
        <p:nvPicPr>
          <p:cNvPr id="5" name="Picture 4"/>
          <p:cNvPicPr>
            <a:picLocks noChangeAspect="1"/>
          </p:cNvPicPr>
          <p:nvPr/>
        </p:nvPicPr>
        <p:blipFill>
          <a:blip r:embed="rId3"/>
          <a:stretch>
            <a:fillRect/>
          </a:stretch>
        </p:blipFill>
        <p:spPr>
          <a:xfrm>
            <a:off x="7558265" y="5524048"/>
            <a:ext cx="4548010" cy="1060796"/>
          </a:xfrm>
          <a:prstGeom prst="rect">
            <a:avLst/>
          </a:prstGeom>
        </p:spPr>
      </p:pic>
    </p:spTree>
    <p:extLst>
      <p:ext uri="{BB962C8B-B14F-4D97-AF65-F5344CB8AC3E}">
        <p14:creationId xmlns:p14="http://schemas.microsoft.com/office/powerpoint/2010/main" val="3914586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smtClean="0">
                <a:solidFill>
                  <a:srgbClr val="00A9A9"/>
                </a:solidFill>
              </a:rPr>
              <a:t>Capacity</a:t>
            </a:r>
            <a:r>
              <a:rPr lang="fr-FR" dirty="0" smtClean="0">
                <a:solidFill>
                  <a:srgbClr val="00A9A9"/>
                </a:solidFill>
              </a:rPr>
              <a:t> Building programme</a:t>
            </a:r>
            <a:endParaRPr lang="fr-FR" dirty="0">
              <a:solidFill>
                <a:srgbClr val="00A9A9"/>
              </a:solidFill>
            </a:endParaRPr>
          </a:p>
        </p:txBody>
      </p:sp>
      <p:sp>
        <p:nvSpPr>
          <p:cNvPr id="5" name="TextBox 4"/>
          <p:cNvSpPr txBox="1"/>
          <p:nvPr/>
        </p:nvSpPr>
        <p:spPr>
          <a:xfrm>
            <a:off x="1049080" y="1116589"/>
            <a:ext cx="11142920" cy="646331"/>
          </a:xfrm>
          <a:prstGeom prst="rect">
            <a:avLst/>
          </a:prstGeom>
          <a:noFill/>
        </p:spPr>
        <p:txBody>
          <a:bodyPr wrap="square" rtlCol="0">
            <a:spAutoFit/>
          </a:bodyPr>
          <a:lstStyle/>
          <a:p>
            <a:pPr marL="285750" indent="-285750">
              <a:buFont typeface="Arial" panose="020B0604020202020204" pitchFamily="34" charset="0"/>
              <a:buChar char="•"/>
            </a:pPr>
            <a:endParaRPr lang="en-AU" sz="3600" b="1" dirty="0" smtClean="0"/>
          </a:p>
        </p:txBody>
      </p:sp>
      <p:sp>
        <p:nvSpPr>
          <p:cNvPr id="6" name="TextBox 5"/>
          <p:cNvSpPr txBox="1"/>
          <p:nvPr/>
        </p:nvSpPr>
        <p:spPr>
          <a:xfrm>
            <a:off x="942750" y="994856"/>
            <a:ext cx="11249249" cy="5863144"/>
          </a:xfrm>
          <a:prstGeom prst="rect">
            <a:avLst/>
          </a:prstGeom>
          <a:noFill/>
        </p:spPr>
        <p:txBody>
          <a:bodyPr wrap="square" rtlCol="0">
            <a:spAutoFit/>
          </a:bodyPr>
          <a:lstStyle/>
          <a:p>
            <a:pPr marL="285750" indent="-285750">
              <a:buFont typeface="Arial" panose="020B0604020202020204" pitchFamily="34" charset="0"/>
              <a:buChar char="•"/>
            </a:pPr>
            <a:r>
              <a:rPr lang="en-US" sz="2900" dirty="0"/>
              <a:t>The level of activity of the IHO Capacity Building (CB) </a:t>
            </a:r>
            <a:r>
              <a:rPr lang="en-US" sz="2900" dirty="0" err="1"/>
              <a:t>Programme</a:t>
            </a:r>
            <a:r>
              <a:rPr lang="en-US" sz="2900" dirty="0"/>
              <a:t> was clearly affected in 2020 and 2021 by the COVID 19 </a:t>
            </a:r>
            <a:r>
              <a:rPr lang="en-US" sz="2900" dirty="0" smtClean="0"/>
              <a:t>pandemic</a:t>
            </a:r>
          </a:p>
          <a:p>
            <a:pPr marL="285750" indent="-285750">
              <a:buFont typeface="Arial" panose="020B0604020202020204" pitchFamily="34" charset="0"/>
              <a:buChar char="•"/>
            </a:pPr>
            <a:r>
              <a:rPr lang="en-US" sz="2900" dirty="0" smtClean="0"/>
              <a:t>The 2021-2022CBWP </a:t>
            </a:r>
            <a:r>
              <a:rPr lang="en-US" sz="2900" dirty="0"/>
              <a:t>funded activities not executed in </a:t>
            </a:r>
            <a:r>
              <a:rPr lang="en-US" sz="2900" dirty="0" smtClean="0"/>
              <a:t>2021-2022 </a:t>
            </a:r>
            <a:r>
              <a:rPr lang="en-US" sz="2900" dirty="0"/>
              <a:t>can be moved to the </a:t>
            </a:r>
            <a:r>
              <a:rPr lang="en-US" sz="2900" dirty="0" smtClean="0"/>
              <a:t>2022-2023CBWP</a:t>
            </a:r>
          </a:p>
          <a:p>
            <a:pPr marL="285750" indent="-285750">
              <a:buFont typeface="Arial" panose="020B0604020202020204" pitchFamily="34" charset="0"/>
              <a:buChar char="•"/>
            </a:pPr>
            <a:r>
              <a:rPr lang="en-US" sz="2900" dirty="0"/>
              <a:t>The CB finance situation will be more difficult in 2023 with the expected reduction of the non-earmarked </a:t>
            </a:r>
            <a:r>
              <a:rPr lang="en-US" sz="2900" dirty="0" smtClean="0"/>
              <a:t>funds</a:t>
            </a:r>
          </a:p>
          <a:p>
            <a:pPr marL="285750" indent="-285750">
              <a:buFont typeface="Arial" panose="020B0604020202020204" pitchFamily="34" charset="0"/>
              <a:buChar char="•"/>
            </a:pPr>
            <a:r>
              <a:rPr lang="en-US" sz="2900" dirty="0" smtClean="0"/>
              <a:t>RSAHC has </a:t>
            </a:r>
            <a:r>
              <a:rPr lang="en-US" sz="2900" dirty="0" smtClean="0"/>
              <a:t>one </a:t>
            </a:r>
            <a:r>
              <a:rPr lang="en-US" sz="2900" dirty="0"/>
              <a:t>funded CB project in </a:t>
            </a:r>
            <a:r>
              <a:rPr lang="en-US" sz="2900" dirty="0" smtClean="0"/>
              <a:t>2022CBWP </a:t>
            </a:r>
            <a:r>
              <a:rPr lang="en-US" sz="2900" dirty="0"/>
              <a:t>and one in </a:t>
            </a:r>
            <a:r>
              <a:rPr lang="en-US" sz="2900" dirty="0" smtClean="0"/>
              <a:t>2023CBWP</a:t>
            </a:r>
            <a:r>
              <a:rPr lang="en-US" sz="2900" dirty="0"/>
              <a:t>:</a:t>
            </a:r>
          </a:p>
          <a:p>
            <a:pPr marL="571500" indent="-571500" algn="ctr">
              <a:buFont typeface="Wingdings" panose="05000000000000000000" pitchFamily="2" charset="2"/>
              <a:buChar char="Ø"/>
            </a:pPr>
            <a:r>
              <a:rPr lang="en-US" sz="2800" b="1" dirty="0" smtClean="0"/>
              <a:t>2022</a:t>
            </a:r>
            <a:r>
              <a:rPr lang="en-US" sz="2800" b="1" dirty="0"/>
              <a:t>: </a:t>
            </a:r>
            <a:r>
              <a:rPr lang="en-US" sz="2800" b="1" i="1" dirty="0"/>
              <a:t>A-17 Technical Visit to Iran (former </a:t>
            </a:r>
            <a:r>
              <a:rPr lang="en-US" sz="2800" b="1" i="1" dirty="0" smtClean="0"/>
              <a:t>2021 </a:t>
            </a:r>
            <a:r>
              <a:rPr lang="en-US" sz="2800" b="1" i="1" dirty="0"/>
              <a:t>A-14)</a:t>
            </a:r>
          </a:p>
          <a:p>
            <a:pPr marL="457200" indent="-457200" algn="ctr">
              <a:buFont typeface="Wingdings" panose="05000000000000000000" pitchFamily="2" charset="2"/>
              <a:buChar char="Ø"/>
            </a:pPr>
            <a:r>
              <a:rPr lang="en-US" sz="2800" b="1" dirty="0" smtClean="0"/>
              <a:t>2023</a:t>
            </a:r>
            <a:r>
              <a:rPr lang="en-US" sz="2800" b="1" dirty="0"/>
              <a:t>: </a:t>
            </a:r>
            <a:r>
              <a:rPr lang="en-US" sz="2800" b="1" i="1" dirty="0"/>
              <a:t>A-04 High Level Technical Visit to </a:t>
            </a:r>
            <a:r>
              <a:rPr lang="en-US" sz="2800" b="1" i="1" dirty="0" smtClean="0"/>
              <a:t>Iraq</a:t>
            </a:r>
          </a:p>
          <a:p>
            <a:pPr algn="ctr"/>
            <a:endParaRPr lang="en-US" sz="700" b="1" i="1" dirty="0"/>
          </a:p>
          <a:p>
            <a:r>
              <a:rPr lang="en-US" sz="3600" dirty="0"/>
              <a:t> </a:t>
            </a:r>
            <a:r>
              <a:rPr lang="en-US" sz="2900" dirty="0"/>
              <a:t>and two planned CB projects in the </a:t>
            </a:r>
            <a:r>
              <a:rPr lang="en-US" sz="2900" dirty="0" smtClean="0"/>
              <a:t>2023CBWP:</a:t>
            </a:r>
          </a:p>
          <a:p>
            <a:endParaRPr lang="en-US" sz="1000" dirty="0"/>
          </a:p>
          <a:p>
            <a:pPr marL="571500" indent="-571500" algn="ctr">
              <a:buFont typeface="Wingdings" panose="05000000000000000000" pitchFamily="2" charset="2"/>
              <a:buChar char="Ø"/>
            </a:pPr>
            <a:r>
              <a:rPr lang="en-US" sz="2800" b="1" dirty="0" smtClean="0"/>
              <a:t>P-26 </a:t>
            </a:r>
            <a:r>
              <a:rPr lang="en-US" sz="2800" b="1" dirty="0"/>
              <a:t>MSDI and Database Management (5 days) </a:t>
            </a:r>
          </a:p>
          <a:p>
            <a:pPr marL="457200" lvl="0" indent="-457200" algn="ctr">
              <a:buFont typeface="Wingdings" panose="05000000000000000000" pitchFamily="2" charset="2"/>
              <a:buChar char="Ø"/>
            </a:pPr>
            <a:r>
              <a:rPr lang="en-US" sz="2800" b="1" dirty="0"/>
              <a:t>P-28 Basic ENC Production </a:t>
            </a:r>
            <a:r>
              <a:rPr lang="en-US" sz="2800" b="1" dirty="0" smtClean="0"/>
              <a:t>Training</a:t>
            </a:r>
            <a:endParaRPr lang="en-US" sz="2800" b="1" dirty="0"/>
          </a:p>
        </p:txBody>
      </p:sp>
    </p:spTree>
    <p:extLst>
      <p:ext uri="{BB962C8B-B14F-4D97-AF65-F5344CB8AC3E}">
        <p14:creationId xmlns:p14="http://schemas.microsoft.com/office/powerpoint/2010/main" val="3808766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smtClean="0">
                <a:solidFill>
                  <a:srgbClr val="00A9A9"/>
                </a:solidFill>
              </a:rPr>
              <a:t>Capacity</a:t>
            </a:r>
            <a:r>
              <a:rPr lang="fr-FR" dirty="0" smtClean="0">
                <a:solidFill>
                  <a:srgbClr val="00A9A9"/>
                </a:solidFill>
              </a:rPr>
              <a:t> Building programme - courses</a:t>
            </a:r>
            <a:endParaRPr lang="fr-FR" dirty="0">
              <a:solidFill>
                <a:srgbClr val="00A9A9"/>
              </a:solidFill>
            </a:endParaRPr>
          </a:p>
        </p:txBody>
      </p:sp>
      <p:sp>
        <p:nvSpPr>
          <p:cNvPr id="5" name="TextBox 4"/>
          <p:cNvSpPr txBox="1"/>
          <p:nvPr/>
        </p:nvSpPr>
        <p:spPr>
          <a:xfrm>
            <a:off x="1049080" y="1116589"/>
            <a:ext cx="11142920" cy="646331"/>
          </a:xfrm>
          <a:prstGeom prst="rect">
            <a:avLst/>
          </a:prstGeom>
          <a:noFill/>
        </p:spPr>
        <p:txBody>
          <a:bodyPr wrap="square" rtlCol="0">
            <a:spAutoFit/>
          </a:bodyPr>
          <a:lstStyle/>
          <a:p>
            <a:pPr marL="285750" indent="-285750">
              <a:buFont typeface="Arial" panose="020B0604020202020204" pitchFamily="34" charset="0"/>
              <a:buChar char="•"/>
            </a:pPr>
            <a:endParaRPr lang="en-AU" sz="3600" b="1" dirty="0" smtClean="0"/>
          </a:p>
        </p:txBody>
      </p:sp>
      <p:sp>
        <p:nvSpPr>
          <p:cNvPr id="6" name="TextBox 5"/>
          <p:cNvSpPr txBox="1"/>
          <p:nvPr/>
        </p:nvSpPr>
        <p:spPr>
          <a:xfrm>
            <a:off x="1049080" y="883832"/>
            <a:ext cx="10990520" cy="600164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2 </a:t>
            </a:r>
            <a:r>
              <a:rPr lang="en-US" sz="3200" dirty="0"/>
              <a:t>candidates were selected for 2022/2023 Master of Science </a:t>
            </a:r>
            <a:r>
              <a:rPr lang="en-US" sz="3200" dirty="0" err="1"/>
              <a:t>Programme</a:t>
            </a:r>
            <a:r>
              <a:rPr lang="en-US" sz="3200" dirty="0"/>
              <a:t> in Hydrographic Science at the University of Southern Mississippi (USA), sponsored by the Republic of Korea, 14 candidates were selected to participate in the 13th and 14th GEOMAC courses in Cartography Cat B (see IHO CL 19/2022) sponsored by Nippon Foundation, and 10 candidates for 2022 Cat B Hydrographic Survey </a:t>
            </a:r>
            <a:r>
              <a:rPr lang="en-US" sz="3200" dirty="0" err="1"/>
              <a:t>Programme</a:t>
            </a:r>
            <a:r>
              <a:rPr lang="en-US" sz="3200" dirty="0"/>
              <a:t> sponsored by the Republic of Korea were selected (see IHO CL 22/2022). For 2023/2024, the Master of Science </a:t>
            </a:r>
            <a:r>
              <a:rPr lang="en-US" sz="3200" dirty="0" err="1"/>
              <a:t>Programme</a:t>
            </a:r>
            <a:r>
              <a:rPr lang="en-US" sz="3200" dirty="0"/>
              <a:t> in Hydrographic Science at the University of Southern Mississippi (USA), sponsored by the Republic of Korea, was announced with IHO CL </a:t>
            </a:r>
            <a:r>
              <a:rPr lang="en-US" sz="3200" dirty="0" smtClean="0"/>
              <a:t>34/2022</a:t>
            </a:r>
            <a:endParaRPr lang="en-GB" sz="1050" dirty="0" smtClean="0"/>
          </a:p>
        </p:txBody>
      </p:sp>
    </p:spTree>
    <p:extLst>
      <p:ext uri="{BB962C8B-B14F-4D97-AF65-F5344CB8AC3E}">
        <p14:creationId xmlns:p14="http://schemas.microsoft.com/office/powerpoint/2010/main" val="478243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4858" y="66427"/>
            <a:ext cx="10312867" cy="883167"/>
          </a:xfrm>
        </p:spPr>
        <p:txBody>
          <a:bodyPr>
            <a:normAutofit/>
          </a:bodyPr>
          <a:lstStyle/>
          <a:p>
            <a:r>
              <a:rPr lang="en-US" dirty="0" smtClean="0">
                <a:solidFill>
                  <a:srgbClr val="00A9A9"/>
                </a:solidFill>
              </a:rPr>
              <a:t>Empowering women in hydrography (</a:t>
            </a:r>
            <a:r>
              <a:rPr lang="en-US" dirty="0" err="1" smtClean="0">
                <a:solidFill>
                  <a:srgbClr val="00A9A9"/>
                </a:solidFill>
              </a:rPr>
              <a:t>ewh</a:t>
            </a:r>
            <a:r>
              <a:rPr lang="en-US" dirty="0" smtClean="0">
                <a:solidFill>
                  <a:srgbClr val="00A9A9"/>
                </a:solidFill>
              </a:rPr>
              <a:t>) project</a:t>
            </a:r>
            <a:endParaRPr lang="en-US" dirty="0">
              <a:solidFill>
                <a:srgbClr val="00A9A9"/>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84" y="4149350"/>
            <a:ext cx="11106021" cy="2632495"/>
          </a:xfrm>
          <a:prstGeom prst="rect">
            <a:avLst/>
          </a:prstGeom>
        </p:spPr>
      </p:pic>
      <p:sp>
        <p:nvSpPr>
          <p:cNvPr id="4" name="TextBox 3"/>
          <p:cNvSpPr txBox="1"/>
          <p:nvPr/>
        </p:nvSpPr>
        <p:spPr>
          <a:xfrm>
            <a:off x="967599" y="998853"/>
            <a:ext cx="5580728" cy="2492990"/>
          </a:xfrm>
          <a:prstGeom prst="rect">
            <a:avLst/>
          </a:prstGeom>
          <a:noFill/>
        </p:spPr>
        <p:txBody>
          <a:bodyPr wrap="square" rtlCol="0">
            <a:spAutoFit/>
          </a:bodyPr>
          <a:lstStyle/>
          <a:p>
            <a:pPr marL="285750" indent="-285750" algn="just">
              <a:buFont typeface="Arial" panose="020B0604020202020204" pitchFamily="34" charset="0"/>
              <a:buChar char="•"/>
            </a:pPr>
            <a:r>
              <a:rPr lang="en-US" sz="2600" dirty="0" smtClean="0"/>
              <a:t>IHO </a:t>
            </a:r>
            <a:r>
              <a:rPr lang="en-US" sz="2600" dirty="0"/>
              <a:t>CL </a:t>
            </a:r>
            <a:r>
              <a:rPr lang="en-US" sz="2600" dirty="0" smtClean="0"/>
              <a:t>26/2022: survey </a:t>
            </a:r>
            <a:r>
              <a:rPr lang="en-US" sz="2600" dirty="0"/>
              <a:t>to determine the percentage of female employees in Hydrographic Offices and in leadership </a:t>
            </a:r>
            <a:r>
              <a:rPr lang="en-US" sz="2600" dirty="0" smtClean="0"/>
              <a:t>roles (Questionnaire - the </a:t>
            </a:r>
            <a:r>
              <a:rPr lang="en-US" sz="2600" dirty="0"/>
              <a:t>deadline </a:t>
            </a:r>
            <a:r>
              <a:rPr lang="en-US" sz="2600" dirty="0" smtClean="0"/>
              <a:t>has </a:t>
            </a:r>
            <a:r>
              <a:rPr lang="en-US" sz="2600" dirty="0"/>
              <a:t>been extended till 30 November 2022</a:t>
            </a:r>
            <a:r>
              <a:rPr lang="en-US" sz="2600" dirty="0" smtClean="0"/>
              <a:t>)</a:t>
            </a:r>
          </a:p>
        </p:txBody>
      </p:sp>
      <p:grpSp>
        <p:nvGrpSpPr>
          <p:cNvPr id="7" name="Group 6"/>
          <p:cNvGrpSpPr/>
          <p:nvPr/>
        </p:nvGrpSpPr>
        <p:grpSpPr>
          <a:xfrm>
            <a:off x="6548327" y="1058552"/>
            <a:ext cx="5493435" cy="2410096"/>
            <a:chOff x="6632917" y="1058633"/>
            <a:chExt cx="5212081" cy="1564992"/>
          </a:xfrm>
        </p:grpSpPr>
        <p:pic>
          <p:nvPicPr>
            <p:cNvPr id="5" name="Picture 4"/>
            <p:cNvPicPr>
              <a:picLocks noChangeAspect="1"/>
            </p:cNvPicPr>
            <p:nvPr/>
          </p:nvPicPr>
          <p:blipFill rotWithShape="1">
            <a:blip r:embed="rId3"/>
            <a:srcRect l="34160" t="36181" r="32164" b="25786"/>
            <a:stretch/>
          </p:blipFill>
          <p:spPr>
            <a:xfrm>
              <a:off x="6632917" y="1081999"/>
              <a:ext cx="2426677" cy="1541626"/>
            </a:xfrm>
            <a:prstGeom prst="rect">
              <a:avLst/>
            </a:prstGeom>
          </p:spPr>
        </p:pic>
        <p:pic>
          <p:nvPicPr>
            <p:cNvPr id="6" name="Picture 5"/>
            <p:cNvPicPr>
              <a:picLocks noChangeAspect="1"/>
            </p:cNvPicPr>
            <p:nvPr/>
          </p:nvPicPr>
          <p:blipFill rotWithShape="1">
            <a:blip r:embed="rId4"/>
            <a:srcRect l="34547" t="29993" r="31389" b="32839"/>
            <a:stretch/>
          </p:blipFill>
          <p:spPr>
            <a:xfrm>
              <a:off x="9340948" y="1058633"/>
              <a:ext cx="2504050" cy="1536856"/>
            </a:xfrm>
            <a:prstGeom prst="rect">
              <a:avLst/>
            </a:prstGeom>
          </p:spPr>
        </p:pic>
      </p:grpSp>
      <p:sp>
        <p:nvSpPr>
          <p:cNvPr id="9" name="TextBox 8"/>
          <p:cNvSpPr txBox="1"/>
          <p:nvPr/>
        </p:nvSpPr>
        <p:spPr>
          <a:xfrm>
            <a:off x="434566" y="3468648"/>
            <a:ext cx="9839032" cy="1569660"/>
          </a:xfrm>
          <a:prstGeom prst="rect">
            <a:avLst/>
          </a:prstGeom>
          <a:noFill/>
        </p:spPr>
        <p:txBody>
          <a:bodyPr wrap="square" rtlCol="0">
            <a:spAutoFit/>
          </a:bodyPr>
          <a:lstStyle/>
          <a:p>
            <a:pPr algn="just"/>
            <a:r>
              <a:rPr lang="en-US" sz="2400" dirty="0"/>
              <a:t>With Letter IOC/VR/22.377/JB/AC/</a:t>
            </a:r>
            <a:r>
              <a:rPr lang="en-US" sz="2400" dirty="0" err="1"/>
              <a:t>mb</a:t>
            </a:r>
            <a:r>
              <a:rPr lang="en-US" sz="2400" dirty="0"/>
              <a:t> dated 9 September 2022, IOC endorsed the project entitled “</a:t>
            </a:r>
            <a:r>
              <a:rPr lang="en-US" sz="2400" b="1" i="1" dirty="0"/>
              <a:t>No. 62.2 - Empowering Women in Hydrography” as a project forming part of the UN Decade of Ocean Science for Sustainable Development 2021-2030</a:t>
            </a:r>
            <a:r>
              <a:rPr lang="en-US" sz="2400" dirty="0"/>
              <a:t>. </a:t>
            </a:r>
            <a:endParaRPr lang="en-US" sz="2400" dirty="0" smtClean="0"/>
          </a:p>
        </p:txBody>
      </p:sp>
    </p:spTree>
    <p:extLst>
      <p:ext uri="{BB962C8B-B14F-4D97-AF65-F5344CB8AC3E}">
        <p14:creationId xmlns:p14="http://schemas.microsoft.com/office/powerpoint/2010/main" val="215403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smtClean="0">
                <a:solidFill>
                  <a:srgbClr val="00A9A9"/>
                </a:solidFill>
              </a:rPr>
              <a:t>Capacity</a:t>
            </a:r>
            <a:r>
              <a:rPr lang="fr-FR" dirty="0" smtClean="0">
                <a:solidFill>
                  <a:srgbClr val="00A9A9"/>
                </a:solidFill>
              </a:rPr>
              <a:t> Building programme - courses</a:t>
            </a:r>
            <a:endParaRPr lang="fr-FR" dirty="0">
              <a:solidFill>
                <a:srgbClr val="00A9A9"/>
              </a:solidFill>
            </a:endParaRPr>
          </a:p>
        </p:txBody>
      </p:sp>
      <p:sp>
        <p:nvSpPr>
          <p:cNvPr id="5" name="TextBox 4"/>
          <p:cNvSpPr txBox="1"/>
          <p:nvPr/>
        </p:nvSpPr>
        <p:spPr>
          <a:xfrm>
            <a:off x="1049080" y="1116589"/>
            <a:ext cx="11142920" cy="646331"/>
          </a:xfrm>
          <a:prstGeom prst="rect">
            <a:avLst/>
          </a:prstGeom>
          <a:noFill/>
        </p:spPr>
        <p:txBody>
          <a:bodyPr wrap="square" rtlCol="0">
            <a:spAutoFit/>
          </a:bodyPr>
          <a:lstStyle/>
          <a:p>
            <a:pPr marL="285750" indent="-285750">
              <a:buFont typeface="Arial" panose="020B0604020202020204" pitchFamily="34" charset="0"/>
              <a:buChar char="•"/>
            </a:pPr>
            <a:endParaRPr lang="en-AU" sz="3600" b="1" dirty="0" smtClean="0"/>
          </a:p>
        </p:txBody>
      </p:sp>
      <p:sp>
        <p:nvSpPr>
          <p:cNvPr id="6" name="TextBox 5"/>
          <p:cNvSpPr txBox="1"/>
          <p:nvPr/>
        </p:nvSpPr>
        <p:spPr>
          <a:xfrm>
            <a:off x="1221096" y="1018969"/>
            <a:ext cx="10336495" cy="5509200"/>
          </a:xfrm>
          <a:prstGeom prst="rect">
            <a:avLst/>
          </a:prstGeom>
          <a:noFill/>
        </p:spPr>
        <p:txBody>
          <a:bodyPr wrap="square" rtlCol="0">
            <a:spAutoFit/>
          </a:bodyPr>
          <a:lstStyle/>
          <a:p>
            <a:r>
              <a:rPr lang="en-US" sz="3200" b="1" i="1" dirty="0">
                <a:latin typeface="Calibri" panose="020F0502020204030204" pitchFamily="34" charset="0"/>
                <a:ea typeface="Calibri" panose="020F0502020204030204" pitchFamily="34" charset="0"/>
              </a:rPr>
              <a:t>Recommendations</a:t>
            </a:r>
            <a:r>
              <a:rPr lang="en-US" sz="3200" dirty="0">
                <a:latin typeface="Calibri" panose="020F0502020204030204" pitchFamily="34" charset="0"/>
                <a:ea typeface="Calibri" panose="020F0502020204030204" pitchFamily="34" charset="0"/>
              </a:rPr>
              <a:t>: RSAHC is invited to:</a:t>
            </a:r>
          </a:p>
          <a:p>
            <a:pPr marL="285750" indent="-285750">
              <a:buFont typeface="Arial" panose="020B0604020202020204" pitchFamily="34" charset="0"/>
              <a:buChar char="•"/>
            </a:pPr>
            <a:r>
              <a:rPr lang="en-US" sz="3200" dirty="0" smtClean="0"/>
              <a:t>Continue follow </a:t>
            </a:r>
            <a:r>
              <a:rPr lang="en-US" sz="3200" dirty="0"/>
              <a:t>and evaluate the possibility to </a:t>
            </a:r>
            <a:r>
              <a:rPr lang="en-US" sz="3200" b="1" i="1" dirty="0"/>
              <a:t>contribute to the CB </a:t>
            </a:r>
            <a:r>
              <a:rPr lang="en-US" sz="3200" b="1" i="1" dirty="0" err="1" smtClean="0"/>
              <a:t>Programme</a:t>
            </a:r>
            <a:endParaRPr lang="en-US" sz="3200" b="1" i="1" dirty="0"/>
          </a:p>
          <a:p>
            <a:pPr marL="285750" indent="-285750">
              <a:buFont typeface="Arial" panose="020B0604020202020204" pitchFamily="34" charset="0"/>
              <a:buChar char="•"/>
            </a:pPr>
            <a:r>
              <a:rPr lang="en-US" sz="3200" b="1" i="1" dirty="0" smtClean="0"/>
              <a:t>Participate </a:t>
            </a:r>
            <a:r>
              <a:rPr lang="en-US" sz="3200" b="1" i="1" dirty="0"/>
              <a:t>at the EWH project </a:t>
            </a:r>
            <a:r>
              <a:rPr lang="en-US" sz="3200" dirty="0"/>
              <a:t>and provide proposals via the specific webpage (https://iho.int/en/basic-cbsc-ewh) set up under the Capacity Building Sub-Committee (CBSC) for this project, and answer to the Questionnaire issued with IHO CL </a:t>
            </a:r>
            <a:r>
              <a:rPr lang="en-US" sz="3200" dirty="0" smtClean="0"/>
              <a:t>26/2022</a:t>
            </a:r>
            <a:endParaRPr lang="en-US" sz="3200" dirty="0"/>
          </a:p>
          <a:p>
            <a:pPr marL="285750" indent="-285750">
              <a:buFont typeface="Arial" panose="020B0604020202020204" pitchFamily="34" charset="0"/>
              <a:buChar char="•"/>
            </a:pPr>
            <a:r>
              <a:rPr lang="en-US" sz="3200" b="1" i="1" dirty="0" smtClean="0"/>
              <a:t>Provide </a:t>
            </a:r>
            <a:r>
              <a:rPr lang="en-US" sz="3200" b="1" i="1" dirty="0"/>
              <a:t>contributions </a:t>
            </a:r>
            <a:r>
              <a:rPr lang="en-US" sz="3200" dirty="0"/>
              <a:t>of online learning material </a:t>
            </a:r>
            <a:r>
              <a:rPr lang="en-US" sz="3200" b="1" i="1" dirty="0"/>
              <a:t>to</a:t>
            </a:r>
            <a:r>
              <a:rPr lang="en-US" sz="3200" dirty="0"/>
              <a:t> the Project Team established for </a:t>
            </a:r>
            <a:r>
              <a:rPr lang="en-US" sz="3200" b="1" i="1" dirty="0"/>
              <a:t>the IHO e-Learning Center at KHOA</a:t>
            </a:r>
            <a:r>
              <a:rPr lang="en-US" sz="3200" dirty="0" smtClean="0"/>
              <a:t>.</a:t>
            </a:r>
            <a:endParaRPr lang="en-GB" sz="1050" dirty="0" smtClean="0"/>
          </a:p>
        </p:txBody>
      </p:sp>
    </p:spTree>
    <p:extLst>
      <p:ext uri="{BB962C8B-B14F-4D97-AF65-F5344CB8AC3E}">
        <p14:creationId xmlns:p14="http://schemas.microsoft.com/office/powerpoint/2010/main" val="2599804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rgbClr val="00A9A9"/>
                </a:solidFill>
              </a:rPr>
              <a:t>Maritime safety information services</a:t>
            </a:r>
            <a:endParaRPr lang="en-US" dirty="0">
              <a:solidFill>
                <a:srgbClr val="00A9A9"/>
              </a:solidFill>
            </a:endParaRPr>
          </a:p>
        </p:txBody>
      </p:sp>
      <p:sp>
        <p:nvSpPr>
          <p:cNvPr id="4" name="TextBox 3"/>
          <p:cNvSpPr txBox="1"/>
          <p:nvPr/>
        </p:nvSpPr>
        <p:spPr>
          <a:xfrm>
            <a:off x="1135842" y="883167"/>
            <a:ext cx="10823786" cy="5855449"/>
          </a:xfrm>
          <a:prstGeom prst="rect">
            <a:avLst/>
          </a:prstGeom>
          <a:noFill/>
        </p:spPr>
        <p:txBody>
          <a:bodyPr wrap="square" rtlCol="0">
            <a:spAutoFit/>
          </a:bodyPr>
          <a:lstStyle/>
          <a:p>
            <a:pPr marL="285750" indent="-285750">
              <a:buFont typeface="Arial" panose="020B0604020202020204" pitchFamily="34" charset="0"/>
              <a:buChar char="•"/>
            </a:pPr>
            <a:endParaRPr lang="en-GB" sz="1050" dirty="0" smtClean="0"/>
          </a:p>
          <a:p>
            <a:r>
              <a:rPr lang="en-US" sz="2800" b="1" i="1" dirty="0">
                <a:ea typeface="Calibri" panose="020F0502020204030204" pitchFamily="34" charset="0"/>
              </a:rPr>
              <a:t>Recommendations</a:t>
            </a:r>
            <a:r>
              <a:rPr lang="en-US" sz="2800" dirty="0">
                <a:ea typeface="Calibri" panose="020F0502020204030204" pitchFamily="34" charset="0"/>
              </a:rPr>
              <a:t>: RSAHC is invited to:</a:t>
            </a:r>
          </a:p>
          <a:p>
            <a:pPr marL="457200" indent="-457200">
              <a:buFont typeface="Arial" panose="020B0604020202020204" pitchFamily="34" charset="0"/>
              <a:buChar char="•"/>
            </a:pPr>
            <a:r>
              <a:rPr lang="en-US" sz="2800" dirty="0" smtClean="0"/>
              <a:t>Encourage </a:t>
            </a:r>
            <a:r>
              <a:rPr lang="en-US" sz="2800" dirty="0"/>
              <a:t>all information providers (NAV and MET Area Coordinators and RCCs) </a:t>
            </a:r>
            <a:r>
              <a:rPr lang="en-US" sz="2800" b="1" i="1" dirty="0"/>
              <a:t>to complete agreements with all RMSS and commence the necessary testing of the </a:t>
            </a:r>
            <a:r>
              <a:rPr lang="en-US" sz="2800" b="1" i="1" dirty="0" err="1"/>
              <a:t>SafetyCast</a:t>
            </a:r>
            <a:r>
              <a:rPr lang="en-US" sz="2800" b="1" i="1" dirty="0"/>
              <a:t> system </a:t>
            </a:r>
            <a:r>
              <a:rPr lang="en-US" sz="2800" dirty="0"/>
              <a:t>to progress towards declaring full operational </a:t>
            </a:r>
            <a:r>
              <a:rPr lang="en-US" sz="2800" dirty="0" smtClean="0"/>
              <a:t>status</a:t>
            </a:r>
          </a:p>
          <a:p>
            <a:pPr marL="457200" indent="-457200">
              <a:buFont typeface="Arial" panose="020B0604020202020204" pitchFamily="34" charset="0"/>
              <a:buChar char="•"/>
            </a:pPr>
            <a:r>
              <a:rPr lang="en-US" sz="2800" b="1" i="1" dirty="0" smtClean="0"/>
              <a:t>Establish </a:t>
            </a:r>
            <a:r>
              <a:rPr lang="en-US" sz="2800" b="1" i="1" dirty="0"/>
              <a:t>and maintain effective communications with the relevant NAV and MET Area Coordinators </a:t>
            </a:r>
            <a:r>
              <a:rPr lang="en-US" sz="2800" dirty="0"/>
              <a:t>to ensure the timely provision of </a:t>
            </a:r>
            <a:r>
              <a:rPr lang="en-US" sz="2800" dirty="0" smtClean="0"/>
              <a:t>MSI</a:t>
            </a:r>
          </a:p>
          <a:p>
            <a:pPr marL="457200" indent="-457200">
              <a:buFont typeface="Arial" panose="020B0604020202020204" pitchFamily="34" charset="0"/>
              <a:buChar char="•"/>
            </a:pPr>
            <a:r>
              <a:rPr lang="en-US" sz="2800" b="1" i="1" dirty="0" smtClean="0"/>
              <a:t>Use </a:t>
            </a:r>
            <a:r>
              <a:rPr lang="en-US" sz="2800" b="1" i="1" dirty="0"/>
              <a:t>and follow the guidance provided in S-53 – Joint IMO/IHO/WMO Manual on Maritime Safety Information </a:t>
            </a:r>
            <a:r>
              <a:rPr lang="en-US" sz="2800" dirty="0"/>
              <a:t>– to ensure the necessary facilities and capabilities are provided and maintained for the gathering and communication of MSI within their area of national responsibility.</a:t>
            </a:r>
          </a:p>
        </p:txBody>
      </p:sp>
    </p:spTree>
    <p:extLst>
      <p:ext uri="{BB962C8B-B14F-4D97-AF65-F5344CB8AC3E}">
        <p14:creationId xmlns:p14="http://schemas.microsoft.com/office/powerpoint/2010/main" val="594893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9133" y="117695"/>
            <a:ext cx="10312867" cy="883167"/>
          </a:xfrm>
        </p:spPr>
        <p:txBody>
          <a:bodyPr>
            <a:normAutofit/>
          </a:bodyPr>
          <a:lstStyle/>
          <a:p>
            <a:r>
              <a:rPr lang="en-US" dirty="0" err="1">
                <a:solidFill>
                  <a:srgbClr val="00A9A9"/>
                </a:solidFill>
              </a:rPr>
              <a:t>Crowdsourced</a:t>
            </a:r>
            <a:r>
              <a:rPr lang="en-US" dirty="0">
                <a:solidFill>
                  <a:srgbClr val="00A9A9"/>
                </a:solidFill>
              </a:rPr>
              <a:t> bathymetry - GEBCO - seabed 2030</a:t>
            </a:r>
            <a:endParaRPr lang="fr-FR" dirty="0">
              <a:solidFill>
                <a:srgbClr val="00A9A9"/>
              </a:solidFill>
            </a:endParaRPr>
          </a:p>
        </p:txBody>
      </p:sp>
      <p:sp>
        <p:nvSpPr>
          <p:cNvPr id="4" name="TextBox 3"/>
          <p:cNvSpPr txBox="1"/>
          <p:nvPr/>
        </p:nvSpPr>
        <p:spPr>
          <a:xfrm>
            <a:off x="1026670" y="1136664"/>
            <a:ext cx="5328863" cy="5447645"/>
          </a:xfrm>
          <a:prstGeom prst="rect">
            <a:avLst/>
          </a:prstGeom>
          <a:noFill/>
        </p:spPr>
        <p:txBody>
          <a:bodyPr wrap="square" rtlCol="0">
            <a:spAutoFit/>
          </a:bodyPr>
          <a:lstStyle/>
          <a:p>
            <a:pPr marL="344488" indent="-344488" algn="just">
              <a:buFont typeface="Arial" panose="020B0604020202020204" pitchFamily="34" charset="0"/>
              <a:buChar char="•"/>
            </a:pPr>
            <a:r>
              <a:rPr lang="en-US" sz="2900" dirty="0"/>
              <a:t>With IHO CL 41/2022 </a:t>
            </a:r>
            <a:r>
              <a:rPr lang="en-US" sz="2900" b="1" i="1" dirty="0" smtClean="0"/>
              <a:t>new</a:t>
            </a:r>
            <a:r>
              <a:rPr lang="en-US" sz="2900" dirty="0" smtClean="0"/>
              <a:t> </a:t>
            </a:r>
            <a:r>
              <a:rPr lang="en-US" sz="2900" b="1" i="1" dirty="0" smtClean="0"/>
              <a:t>Edition </a:t>
            </a:r>
            <a:r>
              <a:rPr lang="en-US" sz="2900" b="1" i="1" dirty="0"/>
              <a:t>3.0.0 of B-12 was approved </a:t>
            </a:r>
            <a:r>
              <a:rPr lang="en-US" sz="2900" dirty="0"/>
              <a:t>by 37 Member </a:t>
            </a:r>
            <a:r>
              <a:rPr lang="en-US" sz="2900" dirty="0" smtClean="0"/>
              <a:t>States. Updates </a:t>
            </a:r>
            <a:r>
              <a:rPr lang="en-US" sz="2900" dirty="0"/>
              <a:t>include: incorporating feedback from operational use and experience, making the document more "equipment agnostic”, simplifying the document and making it more accessible to ALL readers (data collectors, providers and users</a:t>
            </a:r>
            <a:r>
              <a:rPr lang="en-US" sz="2900" dirty="0" smtClean="0"/>
              <a:t>)</a:t>
            </a:r>
            <a:endParaRPr lang="en-US" sz="2900" dirty="0"/>
          </a:p>
        </p:txBody>
      </p:sp>
      <p:pic>
        <p:nvPicPr>
          <p:cNvPr id="2" name="Picture 1"/>
          <p:cNvPicPr>
            <a:picLocks noChangeAspect="1"/>
          </p:cNvPicPr>
          <p:nvPr/>
        </p:nvPicPr>
        <p:blipFill>
          <a:blip r:embed="rId2"/>
          <a:stretch>
            <a:fillRect/>
          </a:stretch>
        </p:blipFill>
        <p:spPr>
          <a:xfrm>
            <a:off x="7242773" y="1242709"/>
            <a:ext cx="4079279" cy="5235553"/>
          </a:xfrm>
          <a:prstGeom prst="rect">
            <a:avLst/>
          </a:prstGeom>
        </p:spPr>
      </p:pic>
    </p:spTree>
    <p:extLst>
      <p:ext uri="{BB962C8B-B14F-4D97-AF65-F5344CB8AC3E}">
        <p14:creationId xmlns:p14="http://schemas.microsoft.com/office/powerpoint/2010/main" val="3572563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9133" y="114174"/>
            <a:ext cx="10312867" cy="883167"/>
          </a:xfrm>
        </p:spPr>
        <p:txBody>
          <a:bodyPr>
            <a:normAutofit/>
          </a:bodyPr>
          <a:lstStyle/>
          <a:p>
            <a:r>
              <a:rPr lang="en-US" dirty="0" err="1">
                <a:solidFill>
                  <a:srgbClr val="00A9A9"/>
                </a:solidFill>
              </a:rPr>
              <a:t>Crowdsourced</a:t>
            </a:r>
            <a:r>
              <a:rPr lang="en-US" dirty="0">
                <a:solidFill>
                  <a:srgbClr val="00A9A9"/>
                </a:solidFill>
              </a:rPr>
              <a:t> bathymetry - GEBCO - seabed 2030</a:t>
            </a:r>
            <a:endParaRPr lang="fr-FR" dirty="0">
              <a:solidFill>
                <a:srgbClr val="00A9A9"/>
              </a:solidFill>
            </a:endParaRPr>
          </a:p>
        </p:txBody>
      </p:sp>
      <p:sp>
        <p:nvSpPr>
          <p:cNvPr id="4" name="TextBox 3"/>
          <p:cNvSpPr txBox="1"/>
          <p:nvPr/>
        </p:nvSpPr>
        <p:spPr>
          <a:xfrm>
            <a:off x="1089751" y="897315"/>
            <a:ext cx="4007350" cy="1785104"/>
          </a:xfrm>
          <a:prstGeom prst="rect">
            <a:avLst/>
          </a:prstGeom>
          <a:noFill/>
        </p:spPr>
        <p:txBody>
          <a:bodyPr wrap="square" rtlCol="0">
            <a:spAutoFit/>
          </a:bodyPr>
          <a:lstStyle/>
          <a:p>
            <a:pPr marL="227013" indent="-227013" algn="just">
              <a:buFont typeface="Arial" panose="020B0604020202020204" pitchFamily="34" charset="0"/>
              <a:buChar char="•"/>
            </a:pPr>
            <a:r>
              <a:rPr lang="en-GB" sz="2200" dirty="0" smtClean="0"/>
              <a:t>The </a:t>
            </a:r>
            <a:r>
              <a:rPr lang="en-GB" sz="2200" dirty="0"/>
              <a:t>Circular Letters (IHO CL 21/2020 and IRCC CL 1/2020) to request MS to indicate their positions on the provision of CSB data received </a:t>
            </a:r>
            <a:r>
              <a:rPr lang="en-GB" sz="2200" dirty="0" smtClean="0"/>
              <a:t>32 replies</a:t>
            </a:r>
          </a:p>
        </p:txBody>
      </p:sp>
      <p:pic>
        <p:nvPicPr>
          <p:cNvPr id="2" name="Picture 1"/>
          <p:cNvPicPr>
            <a:picLocks noChangeAspect="1"/>
          </p:cNvPicPr>
          <p:nvPr/>
        </p:nvPicPr>
        <p:blipFill>
          <a:blip r:embed="rId2"/>
          <a:stretch>
            <a:fillRect/>
          </a:stretch>
        </p:blipFill>
        <p:spPr>
          <a:xfrm>
            <a:off x="135802" y="3979529"/>
            <a:ext cx="5305970" cy="2795935"/>
          </a:xfrm>
          <a:prstGeom prst="rect">
            <a:avLst/>
          </a:prstGeom>
        </p:spPr>
      </p:pic>
      <p:sp>
        <p:nvSpPr>
          <p:cNvPr id="6" name="Google Shape;253;p41"/>
          <p:cNvSpPr txBox="1"/>
          <p:nvPr/>
        </p:nvSpPr>
        <p:spPr>
          <a:xfrm>
            <a:off x="1252085" y="2737304"/>
            <a:ext cx="3682682" cy="1132454"/>
          </a:xfrm>
          <a:prstGeom prst="rect">
            <a:avLst/>
          </a:prstGeom>
          <a:solidFill>
            <a:srgbClr val="BDC4D0"/>
          </a:solidFill>
          <a:ln>
            <a:noFill/>
          </a:ln>
        </p:spPr>
        <p:txBody>
          <a:bodyPr spcFirstLastPara="1" wrap="square" lIns="71100" tIns="35550" rIns="71100" bIns="35550" anchor="ctr" anchorCtr="0">
            <a:noAutofit/>
          </a:bodyPr>
          <a:lstStyle/>
          <a:p>
            <a:pPr marL="0" marR="0" lvl="1" indent="0" algn="ctr" rtl="0">
              <a:lnSpc>
                <a:spcPct val="100000"/>
              </a:lnSpc>
              <a:spcBef>
                <a:spcPts val="1000"/>
              </a:spcBef>
              <a:spcAft>
                <a:spcPts val="0"/>
              </a:spcAft>
              <a:buClr>
                <a:srgbClr val="000000"/>
              </a:buClr>
              <a:buSzPts val="1500"/>
              <a:buFont typeface="Arial"/>
              <a:buNone/>
            </a:pPr>
            <a:r>
              <a:rPr lang="en" sz="1400" b="1" dirty="0" smtClean="0">
                <a:latin typeface="Proxima Nova"/>
                <a:ea typeface="Proxima Nova"/>
                <a:cs typeface="Proxima Nova"/>
                <a:sym typeface="Proxima Nova"/>
              </a:rPr>
              <a:t>RSA</a:t>
            </a:r>
            <a:r>
              <a:rPr lang="en" sz="1400" b="1" i="0" u="none" strike="noStrike" cap="none" dirty="0" smtClean="0">
                <a:solidFill>
                  <a:srgbClr val="000000"/>
                </a:solidFill>
                <a:latin typeface="Proxima Nova"/>
                <a:ea typeface="Proxima Nova"/>
                <a:cs typeface="Proxima Nova"/>
                <a:sym typeface="Proxima Nova"/>
              </a:rPr>
              <a:t>HC </a:t>
            </a:r>
            <a:r>
              <a:rPr lang="en" sz="1400" b="1" i="0" u="none" strike="noStrike" cap="none" dirty="0">
                <a:solidFill>
                  <a:srgbClr val="000000"/>
                </a:solidFill>
                <a:latin typeface="Proxima Nova"/>
                <a:ea typeface="Proxima Nova"/>
                <a:cs typeface="Proxima Nova"/>
                <a:sym typeface="Proxima Nova"/>
              </a:rPr>
              <a:t>IHO Member States:</a:t>
            </a:r>
            <a:endParaRPr sz="1400" b="1" i="0" u="none" strike="noStrike" cap="none" dirty="0">
              <a:solidFill>
                <a:srgbClr val="000000"/>
              </a:solidFill>
              <a:latin typeface="Proxima Nova"/>
              <a:ea typeface="Proxima Nova"/>
              <a:cs typeface="Proxima Nova"/>
              <a:sym typeface="Proxima Nova"/>
            </a:endParaRPr>
          </a:p>
          <a:p>
            <a:pPr marL="0" marR="0" lvl="1" indent="0" algn="l" rtl="0">
              <a:lnSpc>
                <a:spcPct val="100000"/>
              </a:lnSpc>
              <a:spcBef>
                <a:spcPts val="1000"/>
              </a:spcBef>
              <a:spcAft>
                <a:spcPts val="0"/>
              </a:spcAft>
              <a:buClr>
                <a:srgbClr val="000000"/>
              </a:buClr>
              <a:buSzPts val="1500"/>
              <a:buFont typeface="Arial"/>
              <a:buNone/>
            </a:pPr>
            <a:r>
              <a:rPr lang="en" sz="1400" dirty="0">
                <a:solidFill>
                  <a:schemeClr val="dk1"/>
                </a:solidFill>
                <a:latin typeface="Proxima Nova"/>
                <a:ea typeface="Proxima Nova"/>
                <a:cs typeface="Proxima Nova"/>
                <a:sym typeface="Proxima Nova"/>
              </a:rPr>
              <a:t>Bahrain, IR of Iran, </a:t>
            </a:r>
            <a:r>
              <a:rPr lang="en" sz="1400" dirty="0" smtClean="0">
                <a:solidFill>
                  <a:schemeClr val="dk1"/>
                </a:solidFill>
                <a:latin typeface="Proxima Nova"/>
                <a:ea typeface="Proxima Nova"/>
                <a:cs typeface="Proxima Nova"/>
                <a:sym typeface="Proxima Nova"/>
              </a:rPr>
              <a:t>Iraq, Kuwait</a:t>
            </a:r>
            <a:r>
              <a:rPr lang="en" sz="1400" dirty="0">
                <a:solidFill>
                  <a:schemeClr val="dk1"/>
                </a:solidFill>
                <a:latin typeface="Proxima Nova"/>
                <a:ea typeface="Proxima Nova"/>
                <a:cs typeface="Proxima Nova"/>
                <a:sym typeface="Proxima Nova"/>
              </a:rPr>
              <a:t>, Oman, Pakistan, Qatar, </a:t>
            </a:r>
            <a:r>
              <a:rPr lang="en" sz="1400" dirty="0">
                <a:solidFill>
                  <a:srgbClr val="FF0000"/>
                </a:solidFill>
                <a:latin typeface="Proxima Nova"/>
                <a:ea typeface="Proxima Nova"/>
                <a:cs typeface="Proxima Nova"/>
                <a:sym typeface="Proxima Nova"/>
              </a:rPr>
              <a:t>Saudi Arabia,</a:t>
            </a:r>
            <a:r>
              <a:rPr lang="en" sz="1400" dirty="0">
                <a:solidFill>
                  <a:schemeClr val="dk1"/>
                </a:solidFill>
                <a:latin typeface="Proxima Nova"/>
                <a:ea typeface="Proxima Nova"/>
                <a:cs typeface="Proxima Nova"/>
                <a:sym typeface="Proxima Nova"/>
              </a:rPr>
              <a:t> United Arab </a:t>
            </a:r>
            <a:r>
              <a:rPr lang="en" sz="1400" dirty="0" smtClean="0">
                <a:solidFill>
                  <a:schemeClr val="dk1"/>
                </a:solidFill>
                <a:latin typeface="Proxima Nova"/>
                <a:ea typeface="Proxima Nova"/>
                <a:cs typeface="Proxima Nova"/>
                <a:sym typeface="Proxima Nova"/>
              </a:rPr>
              <a:t>Emirates</a:t>
            </a:r>
            <a:endParaRPr sz="1400" dirty="0">
              <a:solidFill>
                <a:schemeClr val="dk1"/>
              </a:solidFill>
              <a:latin typeface="Proxima Nova"/>
              <a:ea typeface="Proxima Nova"/>
              <a:cs typeface="Proxima Nova"/>
              <a:sym typeface="Proxima Nova"/>
            </a:endParaRPr>
          </a:p>
        </p:txBody>
      </p:sp>
      <p:pic>
        <p:nvPicPr>
          <p:cNvPr id="7" name="Picture 6"/>
          <p:cNvPicPr>
            <a:picLocks noChangeAspect="1"/>
          </p:cNvPicPr>
          <p:nvPr/>
        </p:nvPicPr>
        <p:blipFill>
          <a:blip r:embed="rId3"/>
          <a:stretch>
            <a:fillRect/>
          </a:stretch>
        </p:blipFill>
        <p:spPr>
          <a:xfrm>
            <a:off x="5441772" y="1548650"/>
            <a:ext cx="6683514" cy="3828846"/>
          </a:xfrm>
          <a:prstGeom prst="rect">
            <a:avLst/>
          </a:prstGeom>
        </p:spPr>
      </p:pic>
      <p:sp>
        <p:nvSpPr>
          <p:cNvPr id="9" name="Google Shape;262;p42"/>
          <p:cNvSpPr txBox="1"/>
          <p:nvPr/>
        </p:nvSpPr>
        <p:spPr>
          <a:xfrm>
            <a:off x="7765562" y="810017"/>
            <a:ext cx="4359724" cy="738633"/>
          </a:xfrm>
          <a:prstGeom prst="rect">
            <a:avLst/>
          </a:prstGeom>
          <a:noFill/>
          <a:ln>
            <a:noFill/>
          </a:ln>
        </p:spPr>
        <p:txBody>
          <a:bodyPr spcFirstLastPara="1" wrap="square" lIns="91425" tIns="91425" rIns="91425" bIns="91425" anchor="t" anchorCtr="0">
            <a:spAutoFit/>
          </a:bodyPr>
          <a:lstStyle/>
          <a:p>
            <a:pPr marL="0" lvl="0" indent="0" algn="r" rtl="0">
              <a:spcAft>
                <a:spcPts val="0"/>
              </a:spcAft>
              <a:buNone/>
            </a:pPr>
            <a:r>
              <a:rPr lang="en" b="1" dirty="0"/>
              <a:t>Green = Positive Response</a:t>
            </a:r>
            <a:endParaRPr b="1" dirty="0"/>
          </a:p>
          <a:p>
            <a:pPr marL="0" lvl="0" indent="0" algn="r" rtl="0">
              <a:spcAft>
                <a:spcPts val="0"/>
              </a:spcAft>
              <a:buNone/>
            </a:pPr>
            <a:r>
              <a:rPr lang="en" b="1" dirty="0"/>
              <a:t>Red = Negative Response, No Response</a:t>
            </a:r>
            <a:endParaRPr b="1" dirty="0"/>
          </a:p>
        </p:txBody>
      </p:sp>
      <p:sp>
        <p:nvSpPr>
          <p:cNvPr id="10" name="Google Shape;254;p41"/>
          <p:cNvSpPr txBox="1"/>
          <p:nvPr/>
        </p:nvSpPr>
        <p:spPr>
          <a:xfrm>
            <a:off x="5441772" y="5498026"/>
            <a:ext cx="6683514" cy="1223984"/>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rtl="0">
              <a:lnSpc>
                <a:spcPct val="100000"/>
              </a:lnSpc>
              <a:spcBef>
                <a:spcPts val="1000"/>
              </a:spcBef>
              <a:spcAft>
                <a:spcPts val="0"/>
              </a:spcAft>
              <a:buClr>
                <a:srgbClr val="000000"/>
              </a:buClr>
              <a:buSzPts val="1400"/>
              <a:buFont typeface="Arial"/>
              <a:buNone/>
            </a:pPr>
            <a:r>
              <a:rPr lang="en" sz="1400" b="1" i="0" u="none" strike="noStrike" cap="none" dirty="0">
                <a:solidFill>
                  <a:srgbClr val="000000"/>
                </a:solidFill>
                <a:latin typeface="Proxima Nova"/>
                <a:ea typeface="Proxima Nova"/>
                <a:cs typeface="Proxima Nova"/>
                <a:sym typeface="Proxima Nova"/>
              </a:rPr>
              <a:t>The IHO encourages </a:t>
            </a:r>
            <a:r>
              <a:rPr lang="en" sz="1400" b="1" dirty="0">
                <a:latin typeface="Proxima Nova"/>
                <a:ea typeface="Proxima Nova"/>
                <a:cs typeface="Proxima Nova"/>
                <a:sym typeface="Proxima Nova"/>
              </a:rPr>
              <a:t>coastal </a:t>
            </a:r>
            <a:r>
              <a:rPr lang="en" sz="1400" b="1" i="0" u="none" strike="noStrike" cap="none" dirty="0">
                <a:solidFill>
                  <a:srgbClr val="000000"/>
                </a:solidFill>
                <a:latin typeface="Proxima Nova"/>
                <a:ea typeface="Proxima Nova"/>
                <a:cs typeface="Proxima Nova"/>
                <a:sym typeface="Proxima Nova"/>
              </a:rPr>
              <a:t>states to review the circular letters and, if possible</a:t>
            </a:r>
            <a:r>
              <a:rPr lang="en" sz="1400" b="1" i="0" u="none" strike="noStrike" cap="none" dirty="0">
                <a:solidFill>
                  <a:schemeClr val="dk1"/>
                </a:solidFill>
                <a:latin typeface="Proxima Nova"/>
                <a:ea typeface="Proxima Nova"/>
                <a:cs typeface="Proxima Nova"/>
                <a:sym typeface="Proxima Nova"/>
              </a:rPr>
              <a:t>, offer a positive response to the IHO Secretariat</a:t>
            </a:r>
            <a:r>
              <a:rPr lang="en" sz="1400" b="1" dirty="0">
                <a:solidFill>
                  <a:schemeClr val="dk1"/>
                </a:solidFill>
                <a:latin typeface="Proxima Nova"/>
                <a:ea typeface="Proxima Nova"/>
                <a:cs typeface="Proxima Nova"/>
                <a:sym typeface="Proxima Nova"/>
              </a:rPr>
              <a:t>.</a:t>
            </a:r>
            <a:endParaRPr sz="1400" b="1" i="0" u="none" strike="noStrike" cap="none" dirty="0">
              <a:solidFill>
                <a:schemeClr val="dk1"/>
              </a:solidFill>
              <a:latin typeface="Proxima Nova"/>
              <a:ea typeface="Proxima Nova"/>
              <a:cs typeface="Proxima Nova"/>
              <a:sym typeface="Proxima Nova"/>
            </a:endParaRPr>
          </a:p>
          <a:p>
            <a:pPr marL="0" marR="0" lvl="0" indent="0" algn="ctr" rtl="0">
              <a:lnSpc>
                <a:spcPct val="100000"/>
              </a:lnSpc>
              <a:spcBef>
                <a:spcPts val="1000"/>
              </a:spcBef>
              <a:spcAft>
                <a:spcPts val="0"/>
              </a:spcAft>
              <a:buClr>
                <a:srgbClr val="000000"/>
              </a:buClr>
              <a:buSzPts val="1300"/>
              <a:buFont typeface="Arial"/>
              <a:buNone/>
            </a:pPr>
            <a:r>
              <a:rPr lang="en" sz="1200" b="1" i="1" u="none" strike="noStrike" cap="none" dirty="0">
                <a:solidFill>
                  <a:srgbClr val="0000FF"/>
                </a:solidFill>
                <a:latin typeface="Proxima Nova"/>
                <a:ea typeface="Proxima Nova"/>
                <a:cs typeface="Proxima Nova"/>
                <a:sym typeface="Proxima Nova"/>
              </a:rPr>
              <a:t>iho.int/uploads/user/circular_letters/eng_2020/CL21_2020_EN_v1.pdf</a:t>
            </a:r>
            <a:endParaRPr sz="1200" b="1" i="1" u="none" strike="noStrike" cap="none" dirty="0">
              <a:solidFill>
                <a:srgbClr val="0000FF"/>
              </a:solidFill>
              <a:latin typeface="Proxima Nova"/>
              <a:ea typeface="Proxima Nova"/>
              <a:cs typeface="Proxima Nova"/>
              <a:sym typeface="Proxima Nova"/>
            </a:endParaRPr>
          </a:p>
          <a:p>
            <a:pPr marL="0" lvl="0" indent="0" algn="ctr" rtl="0">
              <a:spcBef>
                <a:spcPts val="0"/>
              </a:spcBef>
              <a:spcAft>
                <a:spcPts val="1000"/>
              </a:spcAft>
              <a:buClr>
                <a:schemeClr val="dk1"/>
              </a:buClr>
              <a:buSzPts val="1300"/>
              <a:buFont typeface="Arial"/>
              <a:buNone/>
            </a:pPr>
            <a:r>
              <a:rPr lang="en" sz="1200" b="1" i="1" dirty="0">
                <a:solidFill>
                  <a:srgbClr val="0000FF"/>
                </a:solidFill>
                <a:latin typeface="Proxima Nova"/>
                <a:ea typeface="Proxima Nova"/>
                <a:cs typeface="Proxima Nova"/>
                <a:sym typeface="Proxima Nova"/>
              </a:rPr>
              <a:t>iho.int/uploads/user/Inter-Regional%20Coordination/IRCC/IRCC_Letters/IRCC_Letter_2020_01_CSB_Activities.pdf</a:t>
            </a:r>
            <a:endParaRPr sz="1200" b="1" i="1" dirty="0">
              <a:solidFill>
                <a:srgbClr val="0000FF"/>
              </a:solidFill>
              <a:latin typeface="Proxima Nova"/>
              <a:ea typeface="Proxima Nova"/>
              <a:cs typeface="Proxima Nova"/>
              <a:sym typeface="Proxima Nova"/>
            </a:endParaRPr>
          </a:p>
        </p:txBody>
      </p:sp>
    </p:spTree>
    <p:extLst>
      <p:ext uri="{BB962C8B-B14F-4D97-AF65-F5344CB8AC3E}">
        <p14:creationId xmlns:p14="http://schemas.microsoft.com/office/powerpoint/2010/main" val="3630883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9667" y="126749"/>
            <a:ext cx="10312867" cy="883167"/>
          </a:xfrm>
        </p:spPr>
        <p:txBody>
          <a:bodyPr>
            <a:normAutofit/>
          </a:bodyPr>
          <a:lstStyle/>
          <a:p>
            <a:r>
              <a:rPr lang="en-US" dirty="0" err="1">
                <a:solidFill>
                  <a:srgbClr val="00A9A9"/>
                </a:solidFill>
              </a:rPr>
              <a:t>Crowdsourced</a:t>
            </a:r>
            <a:r>
              <a:rPr lang="en-US" dirty="0">
                <a:solidFill>
                  <a:srgbClr val="00A9A9"/>
                </a:solidFill>
              </a:rPr>
              <a:t> bathymetry - GEBCO - seabed 2030</a:t>
            </a:r>
            <a:endParaRPr lang="fr-FR" dirty="0">
              <a:solidFill>
                <a:srgbClr val="00A9A9"/>
              </a:solidFill>
            </a:endParaRPr>
          </a:p>
        </p:txBody>
      </p:sp>
      <p:sp>
        <p:nvSpPr>
          <p:cNvPr id="4" name="TextBox 3"/>
          <p:cNvSpPr txBox="1"/>
          <p:nvPr/>
        </p:nvSpPr>
        <p:spPr>
          <a:xfrm>
            <a:off x="976608" y="1009916"/>
            <a:ext cx="5550941" cy="5693866"/>
          </a:xfrm>
          <a:prstGeom prst="rect">
            <a:avLst/>
          </a:prstGeom>
          <a:noFill/>
        </p:spPr>
        <p:txBody>
          <a:bodyPr wrap="square" rtlCol="0">
            <a:spAutoFit/>
          </a:bodyPr>
          <a:lstStyle/>
          <a:p>
            <a:pPr marL="227013" indent="-227013" algn="just">
              <a:buFont typeface="Arial" panose="020B0604020202020204" pitchFamily="34" charset="0"/>
              <a:buChar char="•"/>
            </a:pPr>
            <a:r>
              <a:rPr lang="en-US" sz="2800" dirty="0" smtClean="0"/>
              <a:t>Thanks </a:t>
            </a:r>
            <a:r>
              <a:rPr lang="en-US" sz="2800" dirty="0"/>
              <a:t>to the support of </a:t>
            </a:r>
            <a:r>
              <a:rPr lang="en-US" sz="2800" dirty="0" smtClean="0"/>
              <a:t>CSBWG, GEBCO and </a:t>
            </a:r>
            <a:r>
              <a:rPr lang="en-US" sz="2800" dirty="0"/>
              <a:t>Nippon Foundation Seabed2030 project, the IHO Secretariat also promoted CSB through three sailing </a:t>
            </a:r>
            <a:r>
              <a:rPr lang="en-US" sz="2800" dirty="0" smtClean="0"/>
              <a:t>boats departed </a:t>
            </a:r>
            <a:r>
              <a:rPr lang="en-US" sz="2800" dirty="0"/>
              <a:t>from Monaco and France for expeditions to </a:t>
            </a:r>
            <a:r>
              <a:rPr lang="en-US" sz="2800" dirty="0" smtClean="0"/>
              <a:t>and from the </a:t>
            </a:r>
            <a:r>
              <a:rPr lang="en-US" sz="2800" dirty="0"/>
              <a:t>Antarctica in late 2021/early </a:t>
            </a:r>
            <a:r>
              <a:rPr lang="en-US" sz="2800" dirty="0" smtClean="0"/>
              <a:t>2022. </a:t>
            </a:r>
          </a:p>
          <a:p>
            <a:pPr marL="227013" indent="-227013" algn="just">
              <a:buFont typeface="Arial" panose="020B0604020202020204" pitchFamily="34" charset="0"/>
              <a:buChar char="•"/>
            </a:pPr>
            <a:r>
              <a:rPr lang="en-US" sz="2800" dirty="0" smtClean="0"/>
              <a:t>In </a:t>
            </a:r>
            <a:r>
              <a:rPr lang="en-US" sz="2800" dirty="0"/>
              <a:t>July 2022 signed a </a:t>
            </a:r>
            <a:r>
              <a:rPr lang="en-US" sz="2800" b="1" i="1" dirty="0"/>
              <a:t>Letter of Cooperation with the Yacht Club of Monaco to engage the world of yachting (yachts and mega yachts) in the CSB</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9678" y="3078183"/>
            <a:ext cx="5180846" cy="34538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678" y="1143912"/>
            <a:ext cx="2590423" cy="18437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5318" y="1143912"/>
            <a:ext cx="2515206" cy="1822720"/>
          </a:xfrm>
          <a:prstGeom prst="rect">
            <a:avLst/>
          </a:prstGeom>
        </p:spPr>
      </p:pic>
    </p:spTree>
    <p:extLst>
      <p:ext uri="{BB962C8B-B14F-4D97-AF65-F5344CB8AC3E}">
        <p14:creationId xmlns:p14="http://schemas.microsoft.com/office/powerpoint/2010/main" val="264996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solidFill>
                  <a:srgbClr val="00A9A9"/>
                </a:solidFill>
              </a:rPr>
              <a:t>Crowdsourced</a:t>
            </a:r>
            <a:r>
              <a:rPr lang="en-US" dirty="0" smtClean="0">
                <a:solidFill>
                  <a:srgbClr val="00A9A9"/>
                </a:solidFill>
              </a:rPr>
              <a:t> bathymetry - GEBCO - seabed </a:t>
            </a:r>
            <a:r>
              <a:rPr lang="en-US" dirty="0">
                <a:solidFill>
                  <a:srgbClr val="00A9A9"/>
                </a:solidFill>
              </a:rPr>
              <a:t>2030</a:t>
            </a:r>
          </a:p>
        </p:txBody>
      </p:sp>
      <p:sp>
        <p:nvSpPr>
          <p:cNvPr id="4" name="TextBox 3"/>
          <p:cNvSpPr txBox="1"/>
          <p:nvPr/>
        </p:nvSpPr>
        <p:spPr>
          <a:xfrm>
            <a:off x="973942" y="1092722"/>
            <a:ext cx="10498588" cy="6001643"/>
          </a:xfrm>
          <a:prstGeom prst="rect">
            <a:avLst/>
          </a:prstGeom>
          <a:noFill/>
        </p:spPr>
        <p:txBody>
          <a:bodyPr wrap="square" rtlCol="0">
            <a:spAutoFit/>
          </a:bodyPr>
          <a:lstStyle/>
          <a:p>
            <a:pPr marL="287338" indent="-287338">
              <a:buFont typeface="Arial" panose="020B0604020202020204" pitchFamily="34" charset="0"/>
              <a:buChar char="•"/>
            </a:pPr>
            <a:r>
              <a:rPr lang="en-US" sz="3200" dirty="0" smtClean="0"/>
              <a:t>It </a:t>
            </a:r>
            <a:r>
              <a:rPr lang="en-US" sz="3200" dirty="0"/>
              <a:t>was decided to review the GEBCO Governance and </a:t>
            </a:r>
            <a:r>
              <a:rPr lang="en-US" sz="3200" dirty="0" smtClean="0"/>
              <a:t>write a GEBCO Strategy aligned </a:t>
            </a:r>
            <a:r>
              <a:rPr lang="en-US" sz="3200" dirty="0"/>
              <a:t>with </a:t>
            </a:r>
            <a:r>
              <a:rPr lang="en-US" sz="3200" dirty="0" err="1"/>
              <a:t>with</a:t>
            </a:r>
            <a:r>
              <a:rPr lang="en-US" sz="3200" dirty="0"/>
              <a:t> the IHO Strategic Plan (2021-2026) and the IOC Medium Term Strategy (2022-2029</a:t>
            </a:r>
            <a:r>
              <a:rPr lang="en-US" sz="3200" dirty="0" smtClean="0"/>
              <a:t>)</a:t>
            </a:r>
          </a:p>
          <a:p>
            <a:pPr marL="287338" indent="-287338">
              <a:buFont typeface="Arial" panose="020B0604020202020204" pitchFamily="34" charset="0"/>
              <a:buChar char="•"/>
            </a:pPr>
            <a:r>
              <a:rPr lang="en-US" sz="3200" dirty="0"/>
              <a:t>With IHO CL 10/2022 </a:t>
            </a:r>
            <a:r>
              <a:rPr lang="en-US" sz="3200" dirty="0" smtClean="0"/>
              <a:t>the </a:t>
            </a:r>
            <a:r>
              <a:rPr lang="en-US" sz="3200" dirty="0"/>
              <a:t>IHO advised Member States </a:t>
            </a:r>
            <a:r>
              <a:rPr lang="en-US" sz="3200" dirty="0" smtClean="0"/>
              <a:t>on the </a:t>
            </a:r>
            <a:r>
              <a:rPr lang="en-US" sz="3200" dirty="0"/>
              <a:t>19th course of the IHO-IOC-Nippon Foundation/GEBCO Training Program leading to a Graduate Certificate in Ocean Bathymetry at the University of New Hampshire (UNH), </a:t>
            </a:r>
            <a:r>
              <a:rPr lang="en-US" sz="3200" dirty="0" smtClean="0"/>
              <a:t>USA (the </a:t>
            </a:r>
            <a:r>
              <a:rPr lang="en-US" sz="3200" dirty="0"/>
              <a:t>19th course began in late August </a:t>
            </a:r>
            <a:r>
              <a:rPr lang="en-US" sz="3200" dirty="0" smtClean="0"/>
              <a:t>2022)</a:t>
            </a:r>
            <a:endParaRPr lang="en-US" sz="3200" dirty="0" smtClean="0"/>
          </a:p>
          <a:p>
            <a:pPr marL="287338" indent="-287338">
              <a:buFont typeface="Arial" panose="020B0604020202020204" pitchFamily="34" charset="0"/>
              <a:buChar char="•"/>
            </a:pPr>
            <a:r>
              <a:rPr lang="en-US" sz="3200" dirty="0" smtClean="0"/>
              <a:t>A </a:t>
            </a:r>
            <a:r>
              <a:rPr lang="en-US" sz="3200" dirty="0"/>
              <a:t>new </a:t>
            </a:r>
            <a:r>
              <a:rPr lang="en-US" sz="3200" dirty="0" smtClean="0"/>
              <a:t>GEBCO Sub-Committee </a:t>
            </a:r>
            <a:r>
              <a:rPr lang="en-US" sz="3200" dirty="0"/>
              <a:t>on Education and Training (SCET</a:t>
            </a:r>
            <a:r>
              <a:rPr lang="en-US" sz="3200" dirty="0" smtClean="0"/>
              <a:t>) was established in </a:t>
            </a:r>
            <a:r>
              <a:rPr lang="en-US" sz="3200" dirty="0" smtClean="0"/>
              <a:t>2022 and it is now operational</a:t>
            </a:r>
            <a:endParaRPr lang="en-GB" sz="3200" dirty="0"/>
          </a:p>
          <a:p>
            <a:pPr marL="457200" indent="-457200">
              <a:buFont typeface="Arial" panose="020B0604020202020204" pitchFamily="34" charset="0"/>
              <a:buChar char="•"/>
            </a:pPr>
            <a:endParaRPr lang="en-GB" sz="3200" dirty="0" smtClean="0"/>
          </a:p>
        </p:txBody>
      </p:sp>
    </p:spTree>
    <p:extLst>
      <p:ext uri="{BB962C8B-B14F-4D97-AF65-F5344CB8AC3E}">
        <p14:creationId xmlns:p14="http://schemas.microsoft.com/office/powerpoint/2010/main" val="3068765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solidFill>
                  <a:srgbClr val="00A9A9"/>
                </a:solidFill>
              </a:rPr>
              <a:t>Crowdsourced</a:t>
            </a:r>
            <a:r>
              <a:rPr lang="en-US" dirty="0" smtClean="0">
                <a:solidFill>
                  <a:srgbClr val="00A9A9"/>
                </a:solidFill>
              </a:rPr>
              <a:t> bathymetry - GEBCO - seabed </a:t>
            </a:r>
            <a:r>
              <a:rPr lang="en-US" dirty="0">
                <a:solidFill>
                  <a:srgbClr val="00A9A9"/>
                </a:solidFill>
              </a:rPr>
              <a:t>2030</a:t>
            </a:r>
          </a:p>
        </p:txBody>
      </p:sp>
      <p:sp>
        <p:nvSpPr>
          <p:cNvPr id="4" name="TextBox 3"/>
          <p:cNvSpPr txBox="1"/>
          <p:nvPr/>
        </p:nvSpPr>
        <p:spPr>
          <a:xfrm>
            <a:off x="931412" y="989492"/>
            <a:ext cx="3502365" cy="5893921"/>
          </a:xfrm>
          <a:prstGeom prst="rect">
            <a:avLst/>
          </a:prstGeom>
          <a:noFill/>
        </p:spPr>
        <p:txBody>
          <a:bodyPr wrap="square" rtlCol="0">
            <a:spAutoFit/>
          </a:bodyPr>
          <a:lstStyle/>
          <a:p>
            <a:pPr marL="233363" indent="-233363">
              <a:buFont typeface="Arial" panose="020B0604020202020204" pitchFamily="34" charset="0"/>
              <a:buChar char="•"/>
            </a:pPr>
            <a:r>
              <a:rPr lang="en-GB" sz="2900" dirty="0"/>
              <a:t>Nippon Foundation GEBCO-Seabed 2030 project was endorsed as an </a:t>
            </a:r>
            <a:r>
              <a:rPr lang="en-GB" sz="2900" b="1" dirty="0"/>
              <a:t>Action of UN Decade of Ocean Science for Sustainable </a:t>
            </a:r>
            <a:r>
              <a:rPr lang="en-GB" sz="2900" b="1" dirty="0" smtClean="0"/>
              <a:t>Development</a:t>
            </a:r>
          </a:p>
          <a:p>
            <a:pPr marL="233363" indent="-233363">
              <a:buFont typeface="Arial" panose="020B0604020202020204" pitchFamily="34" charset="0"/>
              <a:buChar char="•"/>
            </a:pPr>
            <a:r>
              <a:rPr lang="en-US" sz="2900" dirty="0" smtClean="0"/>
              <a:t>Global mapping </a:t>
            </a:r>
            <a:r>
              <a:rPr lang="en-US" sz="2900" dirty="0"/>
              <a:t>coverage </a:t>
            </a:r>
            <a:r>
              <a:rPr lang="en-US" sz="2900" dirty="0" smtClean="0"/>
              <a:t>now </a:t>
            </a:r>
            <a:r>
              <a:rPr lang="en-US" sz="2900" dirty="0"/>
              <a:t>stands at </a:t>
            </a:r>
            <a:r>
              <a:rPr lang="en-US" sz="2900" b="1" dirty="0">
                <a:solidFill>
                  <a:srgbClr val="FF0000"/>
                </a:solidFill>
              </a:rPr>
              <a:t>23.4% (June 2022</a:t>
            </a:r>
            <a:r>
              <a:rPr lang="en-US" sz="2900" b="1" dirty="0" smtClean="0">
                <a:solidFill>
                  <a:srgbClr val="FF0000"/>
                </a:solidFill>
              </a:rPr>
              <a:t>)</a:t>
            </a:r>
            <a:endParaRPr lang="en-GB" sz="2900" dirty="0" smtClean="0">
              <a:solidFill>
                <a:srgbClr val="FF0000"/>
              </a:solidFill>
            </a:endParaRPr>
          </a:p>
        </p:txBody>
      </p:sp>
      <p:pic>
        <p:nvPicPr>
          <p:cNvPr id="5" name="Picture 4"/>
          <p:cNvPicPr>
            <a:picLocks noChangeAspect="1"/>
          </p:cNvPicPr>
          <p:nvPr/>
        </p:nvPicPr>
        <p:blipFill rotWithShape="1">
          <a:blip r:embed="rId2"/>
          <a:srcRect l="4457" t="19768" r="21938" b="6021"/>
          <a:stretch/>
        </p:blipFill>
        <p:spPr>
          <a:xfrm>
            <a:off x="3925257" y="1371601"/>
            <a:ext cx="8217125" cy="4752752"/>
          </a:xfrm>
          <a:prstGeom prst="rect">
            <a:avLst/>
          </a:prstGeom>
        </p:spPr>
      </p:pic>
    </p:spTree>
    <p:extLst>
      <p:ext uri="{BB962C8B-B14F-4D97-AF65-F5344CB8AC3E}">
        <p14:creationId xmlns:p14="http://schemas.microsoft.com/office/powerpoint/2010/main" val="814870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smtClean="0">
                <a:solidFill>
                  <a:srgbClr val="00A9A9"/>
                </a:solidFill>
              </a:rPr>
              <a:t>Iho</a:t>
            </a:r>
            <a:r>
              <a:rPr lang="fr-FR" dirty="0" smtClean="0">
                <a:solidFill>
                  <a:srgbClr val="00A9A9"/>
                </a:solidFill>
              </a:rPr>
              <a:t> </a:t>
            </a:r>
            <a:r>
              <a:rPr lang="fr-FR" dirty="0" err="1" smtClean="0">
                <a:solidFill>
                  <a:srgbClr val="00A9A9"/>
                </a:solidFill>
              </a:rPr>
              <a:t>membership</a:t>
            </a:r>
            <a:r>
              <a:rPr lang="fr-FR" dirty="0" smtClean="0">
                <a:solidFill>
                  <a:srgbClr val="00A9A9"/>
                </a:solidFill>
              </a:rPr>
              <a:t> &amp; </a:t>
            </a:r>
            <a:r>
              <a:rPr lang="fr-FR" dirty="0" err="1" smtClean="0">
                <a:solidFill>
                  <a:srgbClr val="00A9A9"/>
                </a:solidFill>
              </a:rPr>
              <a:t>Regional</a:t>
            </a:r>
            <a:r>
              <a:rPr lang="fr-FR" dirty="0" smtClean="0">
                <a:solidFill>
                  <a:srgbClr val="00A9A9"/>
                </a:solidFill>
              </a:rPr>
              <a:t> </a:t>
            </a:r>
            <a:r>
              <a:rPr lang="fr-FR" dirty="0" err="1" smtClean="0">
                <a:solidFill>
                  <a:srgbClr val="00A9A9"/>
                </a:solidFill>
              </a:rPr>
              <a:t>applicaTion</a:t>
            </a:r>
            <a:r>
              <a:rPr lang="fr-FR" dirty="0" smtClean="0">
                <a:solidFill>
                  <a:srgbClr val="00A9A9"/>
                </a:solidFill>
              </a:rPr>
              <a:t> for IHO </a:t>
            </a:r>
            <a:r>
              <a:rPr lang="fr-FR" dirty="0" err="1" smtClean="0">
                <a:solidFill>
                  <a:srgbClr val="00A9A9"/>
                </a:solidFill>
              </a:rPr>
              <a:t>membership</a:t>
            </a:r>
            <a:endParaRPr lang="fr-FR" dirty="0">
              <a:solidFill>
                <a:srgbClr val="00A9A9"/>
              </a:solidFill>
            </a:endParaRPr>
          </a:p>
        </p:txBody>
      </p:sp>
      <p:sp>
        <p:nvSpPr>
          <p:cNvPr id="4" name="TextBox 3"/>
          <p:cNvSpPr txBox="1"/>
          <p:nvPr/>
        </p:nvSpPr>
        <p:spPr>
          <a:xfrm>
            <a:off x="921845" y="883167"/>
            <a:ext cx="5086350" cy="4893647"/>
          </a:xfrm>
          <a:prstGeom prst="rect">
            <a:avLst/>
          </a:prstGeom>
          <a:noFill/>
        </p:spPr>
        <p:txBody>
          <a:bodyPr wrap="square" rtlCol="0">
            <a:spAutoFit/>
          </a:bodyPr>
          <a:lstStyle/>
          <a:p>
            <a:pPr marL="228600" indent="-228600" algn="just">
              <a:buFont typeface="Arial" panose="020B0604020202020204" pitchFamily="34" charset="0"/>
              <a:buChar char="•"/>
            </a:pPr>
            <a:r>
              <a:rPr lang="en-GB" sz="2600" dirty="0"/>
              <a:t>Since RASHC8, Guyana, Solomon Islands, Ghana, Samoa, Lebanon, Kenya, </a:t>
            </a:r>
            <a:r>
              <a:rPr lang="en-GB" sz="2600" dirty="0">
                <a:solidFill>
                  <a:srgbClr val="FF0000"/>
                </a:solidFill>
              </a:rPr>
              <a:t>Iraq</a:t>
            </a:r>
            <a:r>
              <a:rPr lang="en-GB" sz="2600" dirty="0"/>
              <a:t>, Angola and Albania </a:t>
            </a:r>
            <a:r>
              <a:rPr lang="en-GB" sz="2600" dirty="0" smtClean="0"/>
              <a:t>joined IHO</a:t>
            </a:r>
          </a:p>
          <a:p>
            <a:pPr marL="228600" indent="-228600" algn="just">
              <a:buFont typeface="Arial" panose="020B0604020202020204" pitchFamily="34" charset="0"/>
              <a:buChar char="•"/>
            </a:pPr>
            <a:r>
              <a:rPr lang="en-GB" sz="2600" dirty="0" smtClean="0"/>
              <a:t>IHO Membership now stands at 98</a:t>
            </a:r>
          </a:p>
          <a:p>
            <a:pPr marL="228600" indent="-228600" algn="just">
              <a:buFont typeface="Arial" panose="020B0604020202020204" pitchFamily="34" charset="0"/>
              <a:buChar char="•"/>
            </a:pPr>
            <a:r>
              <a:rPr lang="en-GB" sz="2600" dirty="0" smtClean="0"/>
              <a:t>Serbia</a:t>
            </a:r>
            <a:r>
              <a:rPr lang="en-GB" sz="2600" dirty="0"/>
              <a:t> </a:t>
            </a:r>
            <a:r>
              <a:rPr lang="en-GB" sz="2600" dirty="0" smtClean="0"/>
              <a:t>and </a:t>
            </a:r>
            <a:r>
              <a:rPr lang="en-GB" sz="2600" dirty="0"/>
              <a:t>Syria </a:t>
            </a:r>
            <a:r>
              <a:rPr lang="en-GB" sz="2600" dirty="0" smtClean="0"/>
              <a:t>remain </a:t>
            </a:r>
            <a:r>
              <a:rPr lang="en-GB" sz="2600" dirty="0"/>
              <a:t>suspended </a:t>
            </a:r>
            <a:endParaRPr lang="en-GB" sz="2600" dirty="0" smtClean="0"/>
          </a:p>
          <a:p>
            <a:pPr marL="228600" indent="-228600" algn="just">
              <a:buFont typeface="Arial" panose="020B0604020202020204" pitchFamily="34" charset="0"/>
              <a:buChar char="•"/>
            </a:pPr>
            <a:r>
              <a:rPr lang="en-US" sz="2600" dirty="0" smtClean="0"/>
              <a:t>Following </a:t>
            </a:r>
            <a:r>
              <a:rPr lang="en-US" sz="2600" dirty="0"/>
              <a:t>the accession to the IHO Convention (see IHO CL 45/2021), in accordance with art. 2 a) of the RSAHC Statutes, </a:t>
            </a:r>
            <a:r>
              <a:rPr lang="en-US" sz="2600" dirty="0">
                <a:solidFill>
                  <a:srgbClr val="FF0000"/>
                </a:solidFill>
              </a:rPr>
              <a:t>Iraq will become full Member of the </a:t>
            </a:r>
            <a:r>
              <a:rPr lang="en-US" sz="2600" dirty="0" smtClean="0">
                <a:solidFill>
                  <a:srgbClr val="FF0000"/>
                </a:solidFill>
              </a:rPr>
              <a:t>Commission</a:t>
            </a:r>
            <a:endParaRPr lang="en-GB" sz="2600" b="1" dirty="0" smtClean="0">
              <a:solidFill>
                <a:srgbClr val="FF0000"/>
              </a:solidFill>
            </a:endParaRPr>
          </a:p>
        </p:txBody>
      </p:sp>
      <p:sp>
        <p:nvSpPr>
          <p:cNvPr id="5" name="TextBox 4"/>
          <p:cNvSpPr txBox="1"/>
          <p:nvPr/>
        </p:nvSpPr>
        <p:spPr>
          <a:xfrm>
            <a:off x="636095" y="5657671"/>
            <a:ext cx="11314370" cy="1200329"/>
          </a:xfrm>
          <a:prstGeom prst="rect">
            <a:avLst/>
          </a:prstGeom>
          <a:noFill/>
        </p:spPr>
        <p:txBody>
          <a:bodyPr wrap="square" rtlCol="0">
            <a:spAutoFit/>
          </a:bodyPr>
          <a:lstStyle/>
          <a:p>
            <a:pPr algn="just"/>
            <a:r>
              <a:rPr lang="en-GB" sz="2400" b="1" i="1" dirty="0" smtClean="0"/>
              <a:t>Recommendation</a:t>
            </a:r>
            <a:r>
              <a:rPr lang="en-GB" sz="2400" dirty="0" smtClean="0"/>
              <a:t> -</a:t>
            </a:r>
            <a:r>
              <a:rPr lang="en-GB" sz="2400" i="1" dirty="0" smtClean="0"/>
              <a:t> </a:t>
            </a:r>
            <a:r>
              <a:rPr lang="en-US" sz="2400" i="1" dirty="0" smtClean="0"/>
              <a:t>RSAHC </a:t>
            </a:r>
            <a:r>
              <a:rPr lang="en-US" sz="2400" i="1" dirty="0"/>
              <a:t>is invited to </a:t>
            </a:r>
            <a:r>
              <a:rPr lang="en-US" sz="2400" b="1" i="1" dirty="0"/>
              <a:t>encourage and propose to the IHO Secretariat High Level Visits also to those non-coastal States not yet IHO Member States </a:t>
            </a:r>
            <a:r>
              <a:rPr lang="en-US" sz="2400" i="1" dirty="0"/>
              <a:t>and support the IHO Secretariat in the future initiative </a:t>
            </a:r>
            <a:r>
              <a:rPr lang="en-US" sz="2400" b="1" i="1" dirty="0"/>
              <a:t>in the Caspian Sea region</a:t>
            </a:r>
            <a:r>
              <a:rPr lang="en-US" sz="2400" i="1" dirty="0"/>
              <a:t>.</a:t>
            </a:r>
            <a:endParaRPr lang="en-US" sz="1100" b="1" dirty="0"/>
          </a:p>
        </p:txBody>
      </p:sp>
      <p:pic>
        <p:nvPicPr>
          <p:cNvPr id="2" name="Picture 1"/>
          <p:cNvPicPr>
            <a:picLocks noChangeAspect="1"/>
          </p:cNvPicPr>
          <p:nvPr/>
        </p:nvPicPr>
        <p:blipFill rotWithShape="1">
          <a:blip r:embed="rId2"/>
          <a:srcRect t="14215" b="5479"/>
          <a:stretch/>
        </p:blipFill>
        <p:spPr>
          <a:xfrm>
            <a:off x="6156938" y="1923393"/>
            <a:ext cx="5793527" cy="2617076"/>
          </a:xfrm>
          <a:prstGeom prst="rect">
            <a:avLst/>
          </a:prstGeom>
        </p:spPr>
      </p:pic>
      <p:sp>
        <p:nvSpPr>
          <p:cNvPr id="6" name="TextBox 5"/>
          <p:cNvSpPr txBox="1"/>
          <p:nvPr/>
        </p:nvSpPr>
        <p:spPr>
          <a:xfrm>
            <a:off x="7891045" y="1387092"/>
            <a:ext cx="2525164" cy="461665"/>
          </a:xfrm>
          <a:prstGeom prst="rect">
            <a:avLst/>
          </a:prstGeom>
          <a:noFill/>
        </p:spPr>
        <p:txBody>
          <a:bodyPr wrap="square" rtlCol="0">
            <a:spAutoFit/>
          </a:bodyPr>
          <a:lstStyle/>
          <a:p>
            <a:r>
              <a:rPr lang="en-US" sz="2400" b="1" dirty="0" smtClean="0"/>
              <a:t>IHO Membership</a:t>
            </a:r>
            <a:endParaRPr lang="en-US" sz="2400" b="1" dirty="0"/>
          </a:p>
        </p:txBody>
      </p:sp>
      <p:sp>
        <p:nvSpPr>
          <p:cNvPr id="7" name="Oval 6"/>
          <p:cNvSpPr/>
          <p:nvPr/>
        </p:nvSpPr>
        <p:spPr>
          <a:xfrm>
            <a:off x="8750461" y="2650604"/>
            <a:ext cx="1582091" cy="11457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709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solidFill>
                  <a:srgbClr val="00A9A9"/>
                </a:solidFill>
              </a:rPr>
              <a:t>Crowdsourced</a:t>
            </a:r>
            <a:r>
              <a:rPr lang="en-US" dirty="0">
                <a:solidFill>
                  <a:srgbClr val="00A9A9"/>
                </a:solidFill>
              </a:rPr>
              <a:t> bathymetry - GEBCO - seabed 2030</a:t>
            </a:r>
            <a:endParaRPr lang="en-US" dirty="0">
              <a:solidFill>
                <a:srgbClr val="00A9A9"/>
              </a:solidFill>
            </a:endParaRPr>
          </a:p>
        </p:txBody>
      </p:sp>
      <p:sp>
        <p:nvSpPr>
          <p:cNvPr id="4" name="TextBox 3"/>
          <p:cNvSpPr txBox="1"/>
          <p:nvPr/>
        </p:nvSpPr>
        <p:spPr>
          <a:xfrm>
            <a:off x="1281155" y="420317"/>
            <a:ext cx="10680473" cy="6494085"/>
          </a:xfrm>
          <a:prstGeom prst="rect">
            <a:avLst/>
          </a:prstGeom>
          <a:noFill/>
        </p:spPr>
        <p:txBody>
          <a:bodyPr wrap="square" rtlCol="0">
            <a:spAutoFit/>
          </a:bodyPr>
          <a:lstStyle/>
          <a:p>
            <a:pPr marL="285750" indent="-285750">
              <a:buFont typeface="Arial" panose="020B0604020202020204" pitchFamily="34" charset="0"/>
              <a:buChar char="•"/>
            </a:pPr>
            <a:endParaRPr lang="en-GB" sz="3200" dirty="0" smtClean="0"/>
          </a:p>
          <a:p>
            <a:r>
              <a:rPr lang="en-US" sz="3200" b="1" i="1" dirty="0">
                <a:ea typeface="Calibri" panose="020F0502020204030204" pitchFamily="34" charset="0"/>
              </a:rPr>
              <a:t>Recommendations</a:t>
            </a:r>
            <a:r>
              <a:rPr lang="en-US" sz="3200" dirty="0">
                <a:ea typeface="Calibri" panose="020F0502020204030204" pitchFamily="34" charset="0"/>
              </a:rPr>
              <a:t>: RSAHC is invited to:</a:t>
            </a:r>
          </a:p>
          <a:p>
            <a:pPr marL="457200" indent="-457200">
              <a:buFont typeface="Arial" panose="020B0604020202020204" pitchFamily="34" charset="0"/>
              <a:buChar char="•"/>
            </a:pPr>
            <a:r>
              <a:rPr lang="en-US" sz="3200" dirty="0"/>
              <a:t>Consider the impacts of the increasing global societal and United Nations (UN) driven need </a:t>
            </a:r>
            <a:r>
              <a:rPr lang="en-US" sz="3200" b="1" i="1" dirty="0"/>
              <a:t>to complete the picture of the seafloor </a:t>
            </a:r>
            <a:r>
              <a:rPr lang="en-US" sz="3200" dirty="0"/>
              <a:t>as well as the potential benefits to individual coastal </a:t>
            </a:r>
            <a:r>
              <a:rPr lang="en-US" sz="3200" dirty="0" smtClean="0"/>
              <a:t>States</a:t>
            </a:r>
            <a:endParaRPr lang="en-US" sz="3200" dirty="0"/>
          </a:p>
          <a:p>
            <a:pPr marL="457200" indent="-457200">
              <a:buFont typeface="Arial" panose="020B0604020202020204" pitchFamily="34" charset="0"/>
              <a:buChar char="•"/>
            </a:pPr>
            <a:r>
              <a:rPr lang="en-US" sz="3200" b="1" i="1" dirty="0" smtClean="0"/>
              <a:t>Make </a:t>
            </a:r>
            <a:r>
              <a:rPr lang="en-US" sz="3200" b="1" i="1" dirty="0"/>
              <a:t>data freely available for inclusion in the DCDB </a:t>
            </a:r>
            <a:r>
              <a:rPr lang="en-US" sz="3200" dirty="0"/>
              <a:t>and the widest possible use, </a:t>
            </a:r>
            <a:r>
              <a:rPr lang="en-US" sz="3200" b="1" i="1" dirty="0"/>
              <a:t>in accordance with IHO Resolution </a:t>
            </a:r>
            <a:r>
              <a:rPr lang="en-US" sz="3200" b="1" i="1" dirty="0" smtClean="0"/>
              <a:t>1/2017</a:t>
            </a:r>
            <a:endParaRPr lang="en-US" sz="3200" b="1" i="1" dirty="0"/>
          </a:p>
          <a:p>
            <a:pPr marL="457200" indent="-457200">
              <a:buFont typeface="Arial" panose="020B0604020202020204" pitchFamily="34" charset="0"/>
              <a:buChar char="•"/>
            </a:pPr>
            <a:r>
              <a:rPr lang="en-US" sz="3200" b="1" i="1" dirty="0" smtClean="0"/>
              <a:t>Nominate </a:t>
            </a:r>
            <a:r>
              <a:rPr lang="en-US" sz="3200" b="1" i="1" dirty="0"/>
              <a:t>the CSB-GEBCO-Seabed 2030 Regional </a:t>
            </a:r>
            <a:r>
              <a:rPr lang="en-US" sz="3200" b="1" i="1" dirty="0" smtClean="0"/>
              <a:t>Coordinator</a:t>
            </a:r>
            <a:endParaRPr lang="en-US" sz="3200" b="1" i="1" dirty="0"/>
          </a:p>
          <a:p>
            <a:pPr marL="457200" indent="-457200">
              <a:buFont typeface="Arial" panose="020B0604020202020204" pitchFamily="34" charset="0"/>
              <a:buChar char="•"/>
            </a:pPr>
            <a:r>
              <a:rPr lang="en-US" sz="3200" dirty="0" smtClean="0"/>
              <a:t>Consider </a:t>
            </a:r>
            <a:r>
              <a:rPr lang="en-US" sz="3200" dirty="0"/>
              <a:t>to review national legislation to </a:t>
            </a:r>
            <a:r>
              <a:rPr lang="en-US" sz="3200" b="1" i="1" dirty="0"/>
              <a:t>remove barriers restricting CSB activities within their </a:t>
            </a:r>
            <a:r>
              <a:rPr lang="en-US" sz="3200" b="1" i="1" dirty="0" smtClean="0"/>
              <a:t>waters</a:t>
            </a:r>
            <a:endParaRPr lang="en-US" sz="3200" dirty="0"/>
          </a:p>
        </p:txBody>
      </p:sp>
    </p:spTree>
    <p:extLst>
      <p:ext uri="{BB962C8B-B14F-4D97-AF65-F5344CB8AC3E}">
        <p14:creationId xmlns:p14="http://schemas.microsoft.com/office/powerpoint/2010/main" val="966859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9133" y="53165"/>
            <a:ext cx="9912374" cy="883167"/>
          </a:xfrm>
        </p:spPr>
        <p:txBody>
          <a:bodyPr>
            <a:normAutofit/>
          </a:bodyPr>
          <a:lstStyle/>
          <a:p>
            <a:pPr algn="just"/>
            <a:r>
              <a:rPr lang="en-GB" dirty="0">
                <a:solidFill>
                  <a:srgbClr val="00A9A9"/>
                </a:solidFill>
              </a:rPr>
              <a:t>IHO and United Nations Decade of Oceans for Sustainable Development</a:t>
            </a:r>
            <a:endParaRPr lang="en-US" dirty="0">
              <a:solidFill>
                <a:srgbClr val="00A9A9"/>
              </a:solidFill>
            </a:endParaRPr>
          </a:p>
        </p:txBody>
      </p:sp>
      <p:sp>
        <p:nvSpPr>
          <p:cNvPr id="4" name="TextBox 3"/>
          <p:cNvSpPr txBox="1"/>
          <p:nvPr/>
        </p:nvSpPr>
        <p:spPr>
          <a:xfrm>
            <a:off x="1100403" y="654236"/>
            <a:ext cx="5895820" cy="6124754"/>
          </a:xfrm>
          <a:prstGeom prst="rect">
            <a:avLst/>
          </a:prstGeom>
          <a:noFill/>
        </p:spPr>
        <p:txBody>
          <a:bodyPr wrap="square" rtlCol="0">
            <a:spAutoFit/>
          </a:bodyPr>
          <a:lstStyle/>
          <a:p>
            <a:pPr marL="285750" indent="-285750">
              <a:buFont typeface="Arial" panose="020B0604020202020204" pitchFamily="34" charset="0"/>
              <a:buChar char="•"/>
            </a:pPr>
            <a:endParaRPr lang="en-GB" sz="2800" dirty="0" smtClean="0"/>
          </a:p>
          <a:p>
            <a:pPr marL="233363" indent="-233363">
              <a:buFont typeface="Arial" panose="020B0604020202020204" pitchFamily="34" charset="0"/>
              <a:buChar char="•"/>
            </a:pPr>
            <a:r>
              <a:rPr lang="en-US" sz="2800" b="1" dirty="0" smtClean="0"/>
              <a:t>Depth</a:t>
            </a:r>
            <a:r>
              <a:rPr lang="en-US" sz="2800" dirty="0" smtClean="0"/>
              <a:t> to be </a:t>
            </a:r>
            <a:r>
              <a:rPr lang="en-US" sz="2800" dirty="0"/>
              <a:t>added to the list of </a:t>
            </a:r>
            <a:r>
              <a:rPr lang="en-US" sz="2800" b="1" dirty="0"/>
              <a:t>Essential Ocean Variables (EOVs) </a:t>
            </a:r>
            <a:endParaRPr lang="en-US" sz="2800" b="1" dirty="0" smtClean="0"/>
          </a:p>
          <a:p>
            <a:pPr marL="233363" indent="-233363">
              <a:buFont typeface="Arial" panose="020B0604020202020204" pitchFamily="34" charset="0"/>
              <a:buChar char="•"/>
            </a:pPr>
            <a:r>
              <a:rPr lang="en-US" sz="2800" dirty="0" smtClean="0"/>
              <a:t>For the “Global </a:t>
            </a:r>
            <a:r>
              <a:rPr lang="en-US" sz="2800" dirty="0"/>
              <a:t>Ocean </a:t>
            </a:r>
            <a:r>
              <a:rPr lang="en-US" sz="2800" dirty="0" smtClean="0"/>
              <a:t>Alliance” to </a:t>
            </a:r>
            <a:r>
              <a:rPr lang="en-US" sz="2800" dirty="0"/>
              <a:t>protect 30% of the world’s land mass (land and ocean) by </a:t>
            </a:r>
            <a:r>
              <a:rPr lang="en-US" sz="2800" dirty="0" smtClean="0"/>
              <a:t>2030, </a:t>
            </a:r>
            <a:r>
              <a:rPr lang="en-US" sz="2800" b="1" dirty="0"/>
              <a:t>SP-122 – Marine Protected Areas </a:t>
            </a:r>
            <a:r>
              <a:rPr lang="en-US" sz="2800" dirty="0" smtClean="0"/>
              <a:t>will </a:t>
            </a:r>
            <a:r>
              <a:rPr lang="en-US" sz="2800" dirty="0"/>
              <a:t>play </a:t>
            </a:r>
            <a:r>
              <a:rPr lang="en-US" sz="2800" dirty="0" smtClean="0"/>
              <a:t>a role in </a:t>
            </a:r>
            <a:r>
              <a:rPr lang="en-US" sz="2800" dirty="0"/>
              <a:t>supporting the sustainable use of such </a:t>
            </a:r>
            <a:r>
              <a:rPr lang="en-US" sz="2800" dirty="0" smtClean="0"/>
              <a:t>areas</a:t>
            </a:r>
          </a:p>
          <a:p>
            <a:pPr marL="233363" indent="-233363">
              <a:buFont typeface="Arial" panose="020B0604020202020204" pitchFamily="34" charset="0"/>
              <a:buChar char="•"/>
            </a:pPr>
            <a:r>
              <a:rPr lang="en-US" sz="2800" b="1" dirty="0" smtClean="0"/>
              <a:t>IHO to be the </a:t>
            </a:r>
            <a:r>
              <a:rPr lang="en-US" sz="2800" b="1" dirty="0"/>
              <a:t>key point of contact for </a:t>
            </a:r>
            <a:r>
              <a:rPr lang="en-US" sz="2800" b="1" dirty="0" smtClean="0"/>
              <a:t>seabed </a:t>
            </a:r>
            <a:r>
              <a:rPr lang="en-US" sz="2800" b="1" dirty="0"/>
              <a:t>mapping and </a:t>
            </a:r>
            <a:r>
              <a:rPr lang="en-US" sz="2800" b="1" dirty="0" smtClean="0"/>
              <a:t>hydrography</a:t>
            </a:r>
            <a:r>
              <a:rPr lang="en-US" sz="2800" b="1" dirty="0"/>
              <a:t> </a:t>
            </a:r>
            <a:r>
              <a:rPr lang="en-US" sz="2800" dirty="0" smtClean="0"/>
              <a:t>in the Organization </a:t>
            </a:r>
            <a:r>
              <a:rPr lang="en-US" sz="2800" dirty="0"/>
              <a:t>for Economic Co-operation </a:t>
            </a:r>
            <a:r>
              <a:rPr lang="en-US" sz="2800" dirty="0" smtClean="0"/>
              <a:t>(OECD) in the report “the </a:t>
            </a:r>
            <a:r>
              <a:rPr lang="en-US" sz="2800" dirty="0"/>
              <a:t>Ocean Economy in </a:t>
            </a:r>
            <a:r>
              <a:rPr lang="en-US" sz="2800" dirty="0" smtClean="0"/>
              <a:t>2045” </a:t>
            </a:r>
            <a:endParaRPr lang="en-US" sz="2800" dirty="0"/>
          </a:p>
        </p:txBody>
      </p:sp>
      <p:pic>
        <p:nvPicPr>
          <p:cNvPr id="2" name="Picture 1"/>
          <p:cNvPicPr>
            <a:picLocks noChangeAspect="1"/>
          </p:cNvPicPr>
          <p:nvPr/>
        </p:nvPicPr>
        <p:blipFill>
          <a:blip r:embed="rId2"/>
          <a:stretch>
            <a:fillRect/>
          </a:stretch>
        </p:blipFill>
        <p:spPr>
          <a:xfrm>
            <a:off x="6996223" y="1244009"/>
            <a:ext cx="5092996" cy="2796155"/>
          </a:xfrm>
          <a:prstGeom prst="rect">
            <a:avLst/>
          </a:prstGeom>
        </p:spPr>
      </p:pic>
      <p:pic>
        <p:nvPicPr>
          <p:cNvPr id="5" name="Picture 4"/>
          <p:cNvPicPr>
            <a:picLocks noChangeAspect="1"/>
          </p:cNvPicPr>
          <p:nvPr/>
        </p:nvPicPr>
        <p:blipFill>
          <a:blip r:embed="rId3"/>
          <a:stretch>
            <a:fillRect/>
          </a:stretch>
        </p:blipFill>
        <p:spPr>
          <a:xfrm>
            <a:off x="7356250" y="4117807"/>
            <a:ext cx="4372942" cy="2618651"/>
          </a:xfrm>
          <a:prstGeom prst="rect">
            <a:avLst/>
          </a:prstGeom>
        </p:spPr>
      </p:pic>
    </p:spTree>
    <p:extLst>
      <p:ext uri="{BB962C8B-B14F-4D97-AF65-F5344CB8AC3E}">
        <p14:creationId xmlns:p14="http://schemas.microsoft.com/office/powerpoint/2010/main" val="3723041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2298" y="63798"/>
            <a:ext cx="10312867" cy="883167"/>
          </a:xfrm>
        </p:spPr>
        <p:txBody>
          <a:bodyPr>
            <a:normAutofit/>
          </a:bodyPr>
          <a:lstStyle/>
          <a:p>
            <a:r>
              <a:rPr lang="en-US" dirty="0">
                <a:solidFill>
                  <a:srgbClr val="00A9A9"/>
                </a:solidFill>
              </a:rPr>
              <a:t>IHO GIS and Databases </a:t>
            </a:r>
          </a:p>
        </p:txBody>
      </p:sp>
      <p:sp>
        <p:nvSpPr>
          <p:cNvPr id="4" name="TextBox 3"/>
          <p:cNvSpPr txBox="1"/>
          <p:nvPr/>
        </p:nvSpPr>
        <p:spPr>
          <a:xfrm>
            <a:off x="287966" y="5557828"/>
            <a:ext cx="11833530" cy="1292662"/>
          </a:xfrm>
          <a:prstGeom prst="rect">
            <a:avLst/>
          </a:prstGeom>
          <a:noFill/>
        </p:spPr>
        <p:txBody>
          <a:bodyPr wrap="square" rtlCol="0">
            <a:spAutoFit/>
          </a:bodyPr>
          <a:lstStyle/>
          <a:p>
            <a:r>
              <a:rPr lang="en-GB" sz="2600" b="1" dirty="0" smtClean="0"/>
              <a:t>Recommendation </a:t>
            </a:r>
            <a:r>
              <a:rPr lang="en-GB" sz="2600" i="1" dirty="0" smtClean="0"/>
              <a:t>- </a:t>
            </a:r>
            <a:r>
              <a:rPr lang="en-GB" sz="2600" i="1" dirty="0" smtClean="0"/>
              <a:t>RSAHC </a:t>
            </a:r>
            <a:r>
              <a:rPr lang="en-GB" sz="2600" i="1" dirty="0" smtClean="0"/>
              <a:t>is </a:t>
            </a:r>
            <a:r>
              <a:rPr lang="en-GB" sz="2600" i="1" dirty="0"/>
              <a:t>invited </a:t>
            </a:r>
            <a:r>
              <a:rPr lang="en-GB" sz="2600" i="1" dirty="0" smtClean="0"/>
              <a:t>to </a:t>
            </a:r>
            <a:r>
              <a:rPr lang="en-GB" sz="2600" b="1" i="1" dirty="0" smtClean="0"/>
              <a:t>review </a:t>
            </a:r>
            <a:r>
              <a:rPr lang="en-GB" sz="2600" b="1" i="1" dirty="0"/>
              <a:t>their entry in the IHO Yearbook </a:t>
            </a:r>
            <a:r>
              <a:rPr lang="en-GB" sz="2600" b="1" i="1" dirty="0" smtClean="0"/>
              <a:t>P-5 and </a:t>
            </a:r>
            <a:r>
              <a:rPr lang="en-GB" sz="2600" b="1" i="1" dirty="0"/>
              <a:t>C-55 </a:t>
            </a:r>
            <a:r>
              <a:rPr lang="en-GB" sz="2600" i="1" dirty="0"/>
              <a:t>and to provide the IHO Secretariat with the appropriate updates or to report no change (CL 20/2019 refers</a:t>
            </a:r>
            <a:r>
              <a:rPr lang="en-GB" sz="2600" i="1" dirty="0" smtClean="0"/>
              <a:t>)</a:t>
            </a:r>
            <a:endParaRPr lang="en-US" sz="2600" dirty="0"/>
          </a:p>
        </p:txBody>
      </p:sp>
      <p:sp>
        <p:nvSpPr>
          <p:cNvPr id="5" name="TextBox 4"/>
          <p:cNvSpPr txBox="1"/>
          <p:nvPr/>
        </p:nvSpPr>
        <p:spPr>
          <a:xfrm>
            <a:off x="971992" y="946965"/>
            <a:ext cx="4716427" cy="4708981"/>
          </a:xfrm>
          <a:prstGeom prst="rect">
            <a:avLst/>
          </a:prstGeom>
          <a:noFill/>
        </p:spPr>
        <p:txBody>
          <a:bodyPr wrap="square" rtlCol="0">
            <a:spAutoFit/>
          </a:bodyPr>
          <a:lstStyle/>
          <a:p>
            <a:pPr marL="169863" indent="-169863" algn="just">
              <a:buFont typeface="Arial" panose="020B0604020202020204" pitchFamily="34" charset="0"/>
              <a:buChar char="•"/>
            </a:pPr>
            <a:r>
              <a:rPr lang="en-GB" sz="2500" dirty="0"/>
              <a:t>Yearbook (P-5) and Status of Hydrographic Surveying and Charting Worldwide (C-55) are regularly updated</a:t>
            </a:r>
          </a:p>
          <a:p>
            <a:pPr marL="169863" indent="-169863" algn="just">
              <a:buFont typeface="Arial" panose="020B0604020202020204" pitchFamily="34" charset="0"/>
              <a:buChar char="•"/>
            </a:pPr>
            <a:r>
              <a:rPr lang="en-GB" sz="2500" dirty="0"/>
              <a:t>The IHO Online Form system has been used since March 2019 IAW </a:t>
            </a:r>
            <a:r>
              <a:rPr lang="en-GB" sz="2500" dirty="0" smtClean="0"/>
              <a:t>IHO CL20/2019 </a:t>
            </a:r>
            <a:r>
              <a:rPr lang="en-GB" sz="2500" dirty="0"/>
              <a:t>and </a:t>
            </a:r>
            <a:r>
              <a:rPr lang="en-GB" sz="2500" dirty="0" smtClean="0"/>
              <a:t>CL03/2020</a:t>
            </a:r>
            <a:endParaRPr lang="en-GB" sz="2500" dirty="0" smtClean="0"/>
          </a:p>
          <a:p>
            <a:pPr marL="169863" indent="-169863" algn="just">
              <a:buFont typeface="Arial" panose="020B0604020202020204" pitchFamily="34" charset="0"/>
              <a:buChar char="•"/>
            </a:pPr>
            <a:r>
              <a:rPr lang="en-US" sz="2500" dirty="0"/>
              <a:t>An </a:t>
            </a:r>
            <a:r>
              <a:rPr lang="en-US" sz="2500" dirty="0" err="1"/>
              <a:t>Esri</a:t>
            </a:r>
            <a:r>
              <a:rPr lang="en-US" sz="2500" dirty="0"/>
              <a:t>-based GIS solution has been implemented for the efficient visualization of geospatial data stored in the Country Information System</a:t>
            </a:r>
            <a:endParaRPr lang="en-GB" sz="2500" dirty="0" smtClean="0"/>
          </a:p>
        </p:txBody>
      </p:sp>
      <p:pic>
        <p:nvPicPr>
          <p:cNvPr id="6" name="Picture 5"/>
          <p:cNvPicPr>
            <a:picLocks noChangeAspect="1"/>
          </p:cNvPicPr>
          <p:nvPr/>
        </p:nvPicPr>
        <p:blipFill rotWithShape="1">
          <a:blip r:embed="rId2"/>
          <a:srcRect l="26427" t="26016" r="26140" b="26168"/>
          <a:stretch/>
        </p:blipFill>
        <p:spPr>
          <a:xfrm>
            <a:off x="5812088" y="1515125"/>
            <a:ext cx="6309407" cy="3572659"/>
          </a:xfrm>
          <a:prstGeom prst="rect">
            <a:avLst/>
          </a:prstGeom>
        </p:spPr>
      </p:pic>
    </p:spTree>
    <p:extLst>
      <p:ext uri="{BB962C8B-B14F-4D97-AF65-F5344CB8AC3E}">
        <p14:creationId xmlns:p14="http://schemas.microsoft.com/office/powerpoint/2010/main" val="2257385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smtClean="0">
                <a:solidFill>
                  <a:srgbClr val="00A9A9"/>
                </a:solidFill>
              </a:rPr>
              <a:t>Iho</a:t>
            </a:r>
            <a:r>
              <a:rPr lang="fr-FR" dirty="0" smtClean="0">
                <a:solidFill>
                  <a:srgbClr val="00A9A9"/>
                </a:solidFill>
              </a:rPr>
              <a:t> </a:t>
            </a:r>
            <a:r>
              <a:rPr lang="fr-FR" dirty="0" err="1" smtClean="0">
                <a:solidFill>
                  <a:srgbClr val="00A9A9"/>
                </a:solidFill>
              </a:rPr>
              <a:t>outreach</a:t>
            </a:r>
            <a:endParaRPr lang="fr-FR" dirty="0">
              <a:solidFill>
                <a:srgbClr val="00A9A9"/>
              </a:solidFill>
            </a:endParaRPr>
          </a:p>
        </p:txBody>
      </p:sp>
      <p:sp>
        <p:nvSpPr>
          <p:cNvPr id="5" name="TextBox 4"/>
          <p:cNvSpPr txBox="1"/>
          <p:nvPr/>
        </p:nvSpPr>
        <p:spPr>
          <a:xfrm>
            <a:off x="971550" y="1035567"/>
            <a:ext cx="11391900" cy="5940088"/>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The theme </a:t>
            </a:r>
            <a:r>
              <a:rPr lang="en-US" sz="3200" dirty="0"/>
              <a:t>for WHD </a:t>
            </a:r>
            <a:r>
              <a:rPr lang="en-US" sz="3200" dirty="0" smtClean="0"/>
              <a:t>2022 </a:t>
            </a:r>
            <a:r>
              <a:rPr lang="en-US" sz="3200" dirty="0"/>
              <a:t>is </a:t>
            </a:r>
            <a:r>
              <a:rPr lang="en-US" sz="3200" i="1" dirty="0"/>
              <a:t>“Hydrography - contributing to the United Nations Ocean Decade”</a:t>
            </a:r>
            <a:endParaRPr lang="en-US" sz="3200" i="1" dirty="0" smtClean="0"/>
          </a:p>
          <a:p>
            <a:pPr marL="342900" indent="-342900">
              <a:buFont typeface="Arial" panose="020B0604020202020204" pitchFamily="34" charset="0"/>
              <a:buChar char="•"/>
            </a:pPr>
            <a:r>
              <a:rPr lang="en-US" sz="3200" dirty="0" smtClean="0"/>
              <a:t>As </a:t>
            </a:r>
            <a:r>
              <a:rPr lang="en-US" sz="3200" dirty="0"/>
              <a:t>announced with IHO CL 42/2022</a:t>
            </a:r>
            <a:r>
              <a:rPr lang="en-GB" sz="3200" dirty="0" smtClean="0"/>
              <a:t>, </a:t>
            </a:r>
            <a:r>
              <a:rPr lang="en-GB" sz="3200" dirty="0"/>
              <a:t>the </a:t>
            </a:r>
            <a:r>
              <a:rPr lang="en-GB" sz="3200" dirty="0" smtClean="0"/>
              <a:t>proposed theme </a:t>
            </a:r>
            <a:r>
              <a:rPr lang="en-GB" sz="3200" dirty="0"/>
              <a:t>for WHD </a:t>
            </a:r>
            <a:r>
              <a:rPr lang="en-GB" sz="3200" dirty="0" smtClean="0"/>
              <a:t>2023 </a:t>
            </a:r>
            <a:r>
              <a:rPr lang="en-GB" sz="3200" dirty="0"/>
              <a:t>is </a:t>
            </a:r>
            <a:r>
              <a:rPr lang="en-US" sz="3200" b="1" i="1" dirty="0"/>
              <a:t>“Hydrography - underpinning the digital twin of the ocean</a:t>
            </a:r>
            <a:r>
              <a:rPr lang="en-US" sz="3200" b="1" i="1" dirty="0" smtClean="0"/>
              <a:t>”</a:t>
            </a:r>
          </a:p>
          <a:p>
            <a:pPr marL="342900" indent="-342900">
              <a:buFont typeface="Arial" panose="020B0604020202020204" pitchFamily="34" charset="0"/>
              <a:buChar char="•"/>
            </a:pPr>
            <a:r>
              <a:rPr lang="en-GB" sz="3200" dirty="0" smtClean="0"/>
              <a:t>Through </a:t>
            </a:r>
            <a:r>
              <a:rPr lang="en-GB" sz="3200" dirty="0"/>
              <a:t>IHO CL 03/2022, since 5 January </a:t>
            </a:r>
            <a:r>
              <a:rPr lang="en-GB" sz="3200" dirty="0" smtClean="0"/>
              <a:t>2022, </a:t>
            </a:r>
            <a:r>
              <a:rPr lang="en-GB" sz="3200" dirty="0"/>
              <a:t>the IHR has a new editor Dr Patrick </a:t>
            </a:r>
            <a:r>
              <a:rPr lang="en-GB" sz="3200" dirty="0" err="1"/>
              <a:t>Westfeld</a:t>
            </a:r>
            <a:r>
              <a:rPr lang="en-GB" sz="3200" dirty="0"/>
              <a:t> from </a:t>
            </a:r>
            <a:r>
              <a:rPr lang="en-GB" sz="3200" dirty="0" smtClean="0"/>
              <a:t>Germany; IHR volumes </a:t>
            </a:r>
            <a:r>
              <a:rPr lang="en-GB" sz="3200" dirty="0"/>
              <a:t>from the entire collections (1923 to 2018) are available </a:t>
            </a:r>
            <a:r>
              <a:rPr lang="en-GB" sz="3200" dirty="0" smtClean="0"/>
              <a:t>online </a:t>
            </a:r>
            <a:r>
              <a:rPr lang="en-GB" sz="3200" u="sng" dirty="0" smtClean="0">
                <a:hlinkClick r:id="rId2"/>
              </a:rPr>
              <a:t>https</a:t>
            </a:r>
            <a:r>
              <a:rPr lang="en-GB" sz="3200" u="sng" dirty="0">
                <a:hlinkClick r:id="rId2"/>
              </a:rPr>
              <a:t>://</a:t>
            </a:r>
            <a:r>
              <a:rPr lang="en-GB" sz="3200" u="sng" dirty="0" smtClean="0">
                <a:hlinkClick r:id="rId2"/>
              </a:rPr>
              <a:t>journals.lib.unb.ca/index.php/ihr</a:t>
            </a:r>
            <a:endParaRPr lang="en-US" sz="3200" dirty="0"/>
          </a:p>
          <a:p>
            <a:endParaRPr lang="en-GB" b="1" dirty="0" smtClean="0"/>
          </a:p>
          <a:p>
            <a:r>
              <a:rPr lang="en-GB" sz="3200" b="1" dirty="0" smtClean="0"/>
              <a:t>Recommendation </a:t>
            </a:r>
            <a:r>
              <a:rPr lang="en-GB" sz="3200" b="1" dirty="0" smtClean="0"/>
              <a:t>- </a:t>
            </a:r>
            <a:r>
              <a:rPr lang="en-GB" sz="3200" i="1" dirty="0" smtClean="0"/>
              <a:t>RSAHC </a:t>
            </a:r>
            <a:r>
              <a:rPr lang="en-GB" sz="3200" i="1" dirty="0"/>
              <a:t>Members are invited </a:t>
            </a:r>
            <a:r>
              <a:rPr lang="en-GB" sz="3200" i="1" dirty="0" smtClean="0"/>
              <a:t>to </a:t>
            </a:r>
            <a:r>
              <a:rPr lang="en-GB" sz="3200" b="1" i="1" dirty="0" smtClean="0"/>
              <a:t>submit </a:t>
            </a:r>
            <a:r>
              <a:rPr lang="en-GB" sz="3200" b="1" i="1" dirty="0"/>
              <a:t>papers for publication in the </a:t>
            </a:r>
            <a:r>
              <a:rPr lang="en-GB" sz="3200" b="1" i="1" dirty="0" smtClean="0"/>
              <a:t>IHR</a:t>
            </a:r>
            <a:endParaRPr lang="en-US" sz="1400" b="1" dirty="0" smtClean="0"/>
          </a:p>
        </p:txBody>
      </p:sp>
    </p:spTree>
    <p:extLst>
      <p:ext uri="{BB962C8B-B14F-4D97-AF65-F5344CB8AC3E}">
        <p14:creationId xmlns:p14="http://schemas.microsoft.com/office/powerpoint/2010/main" val="406025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solidFill>
                  <a:srgbClr val="00A9A9"/>
                </a:solidFill>
              </a:rPr>
              <a:t>Action Requested of </a:t>
            </a:r>
            <a:r>
              <a:rPr lang="en-AU" dirty="0" smtClean="0">
                <a:solidFill>
                  <a:srgbClr val="00A9A9"/>
                </a:solidFill>
              </a:rPr>
              <a:t>RSAHC</a:t>
            </a:r>
            <a:endParaRPr lang="en-US" dirty="0">
              <a:solidFill>
                <a:srgbClr val="00A9A9"/>
              </a:solidFill>
            </a:endParaRPr>
          </a:p>
        </p:txBody>
      </p:sp>
      <p:sp>
        <p:nvSpPr>
          <p:cNvPr id="4" name="TextBox 3"/>
          <p:cNvSpPr txBox="1"/>
          <p:nvPr/>
        </p:nvSpPr>
        <p:spPr>
          <a:xfrm>
            <a:off x="1223208" y="1062370"/>
            <a:ext cx="10440710" cy="4524315"/>
          </a:xfrm>
          <a:prstGeom prst="rect">
            <a:avLst/>
          </a:prstGeom>
          <a:noFill/>
        </p:spPr>
        <p:txBody>
          <a:bodyPr wrap="square" rtlCol="0">
            <a:spAutoFit/>
          </a:bodyPr>
          <a:lstStyle/>
          <a:p>
            <a:pPr marL="742950" lvl="0" indent="-742950">
              <a:buFont typeface="+mj-lt"/>
              <a:buAutoNum type="alphaLcParenR"/>
            </a:pPr>
            <a:r>
              <a:rPr lang="en-GB" sz="3600" b="1" dirty="0" smtClean="0"/>
              <a:t>Note </a:t>
            </a:r>
            <a:r>
              <a:rPr lang="en-GB" sz="3600" dirty="0" smtClean="0"/>
              <a:t>this </a:t>
            </a:r>
            <a:r>
              <a:rPr lang="en-GB" sz="3600" dirty="0"/>
              <a:t>report</a:t>
            </a:r>
            <a:endParaRPr lang="en-US" sz="3600" dirty="0"/>
          </a:p>
          <a:p>
            <a:pPr marL="742950" lvl="0" indent="-742950">
              <a:buFont typeface="+mj-lt"/>
              <a:buAutoNum type="alphaLcParenR"/>
            </a:pPr>
            <a:r>
              <a:rPr lang="en-GB" sz="3600" b="1" dirty="0" smtClean="0"/>
              <a:t>Consider</a:t>
            </a:r>
            <a:r>
              <a:rPr lang="en-GB" sz="3600" dirty="0" smtClean="0"/>
              <a:t> </a:t>
            </a:r>
            <a:r>
              <a:rPr lang="en-GB" sz="3600" dirty="0"/>
              <a:t>all the </a:t>
            </a:r>
            <a:r>
              <a:rPr lang="en-GB" sz="3600" b="1" dirty="0" smtClean="0"/>
              <a:t>Recommendations</a:t>
            </a:r>
            <a:r>
              <a:rPr lang="en-GB" sz="3600" dirty="0" smtClean="0"/>
              <a:t> </a:t>
            </a:r>
            <a:r>
              <a:rPr lang="en-GB" sz="3600" dirty="0"/>
              <a:t>proposed in this report </a:t>
            </a:r>
            <a:endParaRPr lang="en-US" sz="3600" dirty="0"/>
          </a:p>
          <a:p>
            <a:pPr marL="742950" lvl="0" indent="-742950">
              <a:buFont typeface="+mj-lt"/>
              <a:buAutoNum type="alphaLcParenR"/>
            </a:pPr>
            <a:r>
              <a:rPr lang="en-GB" sz="3600" b="1" dirty="0"/>
              <a:t>Review</a:t>
            </a:r>
            <a:r>
              <a:rPr lang="en-GB" sz="3600" dirty="0"/>
              <a:t> entries related to IHO C-55 and P-5 (Yearbook) </a:t>
            </a:r>
            <a:r>
              <a:rPr lang="en-GB" sz="3600" dirty="0" smtClean="0"/>
              <a:t>annually </a:t>
            </a:r>
            <a:endParaRPr lang="en-US" sz="3600" dirty="0"/>
          </a:p>
          <a:p>
            <a:pPr marL="742950" lvl="0" indent="-742950">
              <a:buFont typeface="+mj-lt"/>
              <a:buAutoNum type="alphaLcParenR"/>
            </a:pPr>
            <a:r>
              <a:rPr lang="en-GB" sz="3600" b="1" dirty="0"/>
              <a:t>Consider</a:t>
            </a:r>
            <a:r>
              <a:rPr lang="en-GB" sz="3600" dirty="0"/>
              <a:t> submitting papers for publication in the International Hydrographic </a:t>
            </a:r>
            <a:r>
              <a:rPr lang="en-GB" sz="3600" dirty="0" smtClean="0"/>
              <a:t>Review </a:t>
            </a:r>
          </a:p>
          <a:p>
            <a:pPr marL="742950" lvl="0" indent="-742950">
              <a:buFont typeface="+mj-lt"/>
              <a:buAutoNum type="alphaLcParenR"/>
            </a:pPr>
            <a:r>
              <a:rPr lang="en-GB" sz="3600" b="1" dirty="0" smtClean="0"/>
              <a:t>Take </a:t>
            </a:r>
            <a:r>
              <a:rPr lang="en-GB" sz="3600" b="1" dirty="0"/>
              <a:t>any other actions as considered </a:t>
            </a:r>
            <a:r>
              <a:rPr lang="en-GB" sz="3600" b="1" dirty="0" smtClean="0"/>
              <a:t>appropriate</a:t>
            </a:r>
            <a:endParaRPr lang="en-GB" sz="3600" dirty="0" smtClean="0"/>
          </a:p>
        </p:txBody>
      </p:sp>
      <p:pic>
        <p:nvPicPr>
          <p:cNvPr id="5" name="Picture 4"/>
          <p:cNvPicPr>
            <a:picLocks noChangeAspect="1"/>
          </p:cNvPicPr>
          <p:nvPr/>
        </p:nvPicPr>
        <p:blipFill rotWithShape="1">
          <a:blip r:embed="rId2"/>
          <a:srcRect l="11149" t="23564" r="56265" b="62950"/>
          <a:stretch/>
        </p:blipFill>
        <p:spPr>
          <a:xfrm>
            <a:off x="384200" y="5879058"/>
            <a:ext cx="3351370" cy="780213"/>
          </a:xfrm>
          <a:prstGeom prst="rect">
            <a:avLst/>
          </a:prstGeom>
        </p:spPr>
      </p:pic>
      <p:pic>
        <p:nvPicPr>
          <p:cNvPr id="6" name="Picture 5"/>
          <p:cNvPicPr>
            <a:picLocks noChangeAspect="1"/>
          </p:cNvPicPr>
          <p:nvPr/>
        </p:nvPicPr>
        <p:blipFill>
          <a:blip r:embed="rId3"/>
          <a:stretch>
            <a:fillRect/>
          </a:stretch>
        </p:blipFill>
        <p:spPr>
          <a:xfrm>
            <a:off x="8607992" y="5879058"/>
            <a:ext cx="3349425" cy="781233"/>
          </a:xfrm>
          <a:prstGeom prst="rect">
            <a:avLst/>
          </a:prstGeom>
        </p:spPr>
      </p:pic>
    </p:spTree>
    <p:extLst>
      <p:ext uri="{BB962C8B-B14F-4D97-AF65-F5344CB8AC3E}">
        <p14:creationId xmlns:p14="http://schemas.microsoft.com/office/powerpoint/2010/main" val="3434965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9A9"/>
                </a:solidFill>
              </a:rPr>
              <a:t>Outcomes of the 6th Meeting of the IHO Council	</a:t>
            </a:r>
            <a:endParaRPr lang="fr-FR" dirty="0">
              <a:solidFill>
                <a:srgbClr val="00A9A9"/>
              </a:solidFill>
            </a:endParaRPr>
          </a:p>
        </p:txBody>
      </p:sp>
      <p:sp>
        <p:nvSpPr>
          <p:cNvPr id="4" name="TextBox 3"/>
          <p:cNvSpPr txBox="1"/>
          <p:nvPr/>
        </p:nvSpPr>
        <p:spPr>
          <a:xfrm>
            <a:off x="1057718" y="1030694"/>
            <a:ext cx="10425445"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Calibri" panose="020F0502020204030204" pitchFamily="34" charset="0"/>
                <a:ea typeface="Calibri" panose="020F0502020204030204" pitchFamily="34" charset="0"/>
              </a:rPr>
              <a:t>IHO </a:t>
            </a:r>
            <a:r>
              <a:rPr lang="en-US" sz="3600" dirty="0">
                <a:latin typeface="Calibri" panose="020F0502020204030204" pitchFamily="34" charset="0"/>
                <a:ea typeface="Calibri" panose="020F0502020204030204" pitchFamily="34" charset="0"/>
              </a:rPr>
              <a:t>Work </a:t>
            </a:r>
            <a:r>
              <a:rPr lang="en-US" sz="3600" dirty="0" err="1">
                <a:latin typeface="Calibri" panose="020F0502020204030204" pitchFamily="34" charset="0"/>
                <a:ea typeface="Calibri" panose="020F0502020204030204" pitchFamily="34" charset="0"/>
              </a:rPr>
              <a:t>Programme</a:t>
            </a:r>
            <a:r>
              <a:rPr lang="en-US" sz="3600" dirty="0">
                <a:latin typeface="Calibri" panose="020F0502020204030204" pitchFamily="34" charset="0"/>
                <a:ea typeface="Calibri" panose="020F0502020204030204" pitchFamily="34" charset="0"/>
              </a:rPr>
              <a:t> and Budget for 2023 and the three-year Work </a:t>
            </a:r>
            <a:r>
              <a:rPr lang="en-US" sz="3600" dirty="0" err="1">
                <a:latin typeface="Calibri" panose="020F0502020204030204" pitchFamily="34" charset="0"/>
                <a:ea typeface="Calibri" panose="020F0502020204030204" pitchFamily="34" charset="0"/>
              </a:rPr>
              <a:t>Programme</a:t>
            </a:r>
            <a:r>
              <a:rPr lang="en-US" sz="3600" dirty="0">
                <a:latin typeface="Calibri" panose="020F0502020204030204" pitchFamily="34" charset="0"/>
                <a:ea typeface="Calibri" panose="020F0502020204030204" pitchFamily="34" charset="0"/>
              </a:rPr>
              <a:t> and Budget </a:t>
            </a:r>
            <a:r>
              <a:rPr lang="en-US" sz="3600" dirty="0" smtClean="0">
                <a:latin typeface="Calibri" panose="020F0502020204030204" pitchFamily="34" charset="0"/>
                <a:ea typeface="Calibri" panose="020F0502020204030204" pitchFamily="34" charset="0"/>
              </a:rPr>
              <a:t>2024–2026</a:t>
            </a:r>
          </a:p>
          <a:p>
            <a:pPr marL="285750" indent="-285750">
              <a:buFont typeface="Arial" panose="020B0604020202020204" pitchFamily="34" charset="0"/>
              <a:buChar char="•"/>
            </a:pPr>
            <a:r>
              <a:rPr lang="en-US" sz="3600" dirty="0" smtClean="0">
                <a:latin typeface="Calibri" panose="020F0502020204030204" pitchFamily="34" charset="0"/>
                <a:ea typeface="Calibri" panose="020F0502020204030204" pitchFamily="34" charset="0"/>
              </a:rPr>
              <a:t>Goal </a:t>
            </a:r>
            <a:r>
              <a:rPr lang="en-US" sz="3600" dirty="0">
                <a:latin typeface="Calibri" panose="020F0502020204030204" pitchFamily="34" charset="0"/>
                <a:ea typeface="Calibri" panose="020F0502020204030204" pitchFamily="34" charset="0"/>
              </a:rPr>
              <a:t>1 and its Targets in the IHO Strategic Plan should have the highest priority in the 2023–2026 Work </a:t>
            </a:r>
            <a:r>
              <a:rPr lang="en-US" sz="3600" dirty="0" err="1" smtClean="0">
                <a:latin typeface="Calibri" panose="020F0502020204030204" pitchFamily="34" charset="0"/>
                <a:ea typeface="Calibri" panose="020F0502020204030204" pitchFamily="34" charset="0"/>
              </a:rPr>
              <a:t>Programme</a:t>
            </a:r>
            <a:endParaRPr lang="en-US" sz="3600" dirty="0" smtClean="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3600" dirty="0" smtClean="0">
                <a:latin typeface="Calibri" panose="020F0502020204030204" pitchFamily="34" charset="0"/>
                <a:ea typeface="Calibri" panose="020F0502020204030204" pitchFamily="34" charset="0"/>
              </a:rPr>
              <a:t>To </a:t>
            </a:r>
            <a:r>
              <a:rPr lang="en-US" sz="3600" dirty="0">
                <a:latin typeface="Calibri" panose="020F0502020204030204" pitchFamily="34" charset="0"/>
                <a:ea typeface="Calibri" panose="020F0502020204030204" pitchFamily="34" charset="0"/>
              </a:rPr>
              <a:t>develop guidelines for the automated production of paper charts meeting S-4 chart minimum content requirements from S-101 ENC </a:t>
            </a:r>
            <a:r>
              <a:rPr lang="en-US" sz="3600" dirty="0" smtClean="0">
                <a:latin typeface="Calibri" panose="020F0502020204030204" pitchFamily="34" charset="0"/>
                <a:ea typeface="Calibri" panose="020F0502020204030204" pitchFamily="34" charset="0"/>
              </a:rPr>
              <a:t>data</a:t>
            </a:r>
          </a:p>
          <a:p>
            <a:pPr marL="285750" indent="-285750">
              <a:buFont typeface="Arial" panose="020B0604020202020204" pitchFamily="34" charset="0"/>
              <a:buChar char="•"/>
            </a:pPr>
            <a:r>
              <a:rPr lang="en-US" sz="3600" dirty="0" smtClean="0">
                <a:latin typeface="Calibri" panose="020F0502020204030204" pitchFamily="34" charset="0"/>
                <a:ea typeface="Calibri" panose="020F0502020204030204" pitchFamily="34" charset="0"/>
              </a:rPr>
              <a:t>Member </a:t>
            </a:r>
            <a:r>
              <a:rPr lang="en-US" sz="3600" dirty="0">
                <a:latin typeface="Calibri" panose="020F0502020204030204" pitchFamily="34" charset="0"/>
                <a:ea typeface="Calibri" panose="020F0502020204030204" pitchFamily="34" charset="0"/>
              </a:rPr>
              <a:t>States to participate in </a:t>
            </a:r>
            <a:r>
              <a:rPr lang="en-US" sz="3600" dirty="0" smtClean="0">
                <a:latin typeface="Calibri" panose="020F0502020204030204" pitchFamily="34" charset="0"/>
                <a:ea typeface="Calibri" panose="020F0502020204030204" pitchFamily="34" charset="0"/>
              </a:rPr>
              <a:t>the Republic of Korea S-100 </a:t>
            </a:r>
            <a:r>
              <a:rPr lang="en-US" sz="3600" dirty="0">
                <a:latin typeface="Calibri" panose="020F0502020204030204" pitchFamily="34" charset="0"/>
                <a:ea typeface="Calibri" panose="020F0502020204030204" pitchFamily="34" charset="0"/>
              </a:rPr>
              <a:t>test-bed project </a:t>
            </a:r>
            <a:endParaRPr lang="en-US" sz="3600" dirty="0" smtClean="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06388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9A9"/>
                </a:solidFill>
              </a:rPr>
              <a:t>Outcomes of the 6th Meeting of the IHO Council	</a:t>
            </a:r>
            <a:endParaRPr lang="fr-FR" dirty="0">
              <a:solidFill>
                <a:srgbClr val="00A9A9"/>
              </a:solidFill>
            </a:endParaRPr>
          </a:p>
        </p:txBody>
      </p:sp>
      <p:sp>
        <p:nvSpPr>
          <p:cNvPr id="4" name="TextBox 3"/>
          <p:cNvSpPr txBox="1"/>
          <p:nvPr/>
        </p:nvSpPr>
        <p:spPr>
          <a:xfrm>
            <a:off x="979968" y="980011"/>
            <a:ext cx="10811982"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ea typeface="Calibri" panose="020F0502020204030204" pitchFamily="34" charset="0"/>
              </a:rPr>
              <a:t>From IMO NCSR and MSC last meetings, transition period for S-100 ECDIS to become legal to use after 1 January 2026 and from 1 January </a:t>
            </a:r>
            <a:r>
              <a:rPr lang="en-US" sz="2800" dirty="0" smtClean="0">
                <a:latin typeface="Calibri" panose="020F0502020204030204" pitchFamily="34" charset="0"/>
                <a:ea typeface="Calibri" panose="020F0502020204030204" pitchFamily="34" charset="0"/>
              </a:rPr>
              <a:t>2029: the Council endorsed </a:t>
            </a:r>
            <a:r>
              <a:rPr lang="en-US" sz="2800" dirty="0">
                <a:latin typeface="Calibri" panose="020F0502020204030204" pitchFamily="34" charset="0"/>
                <a:ea typeface="Calibri" panose="020F0502020204030204" pitchFamily="34" charset="0"/>
              </a:rPr>
              <a:t>the Dual Fuel Concept for S-100 ECDIS Executive </a:t>
            </a:r>
            <a:r>
              <a:rPr lang="en-US" sz="2800" dirty="0" smtClean="0">
                <a:latin typeface="Calibri" panose="020F0502020204030204" pitchFamily="34" charset="0"/>
                <a:ea typeface="Calibri" panose="020F0502020204030204" pitchFamily="34" charset="0"/>
              </a:rPr>
              <a:t>Summary:</a:t>
            </a:r>
            <a:endParaRPr lang="en-US" sz="2800" dirty="0">
              <a:latin typeface="Calibri" panose="020F0502020204030204" pitchFamily="34" charset="0"/>
              <a:ea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18" y="2795893"/>
            <a:ext cx="10501432" cy="4221910"/>
          </a:xfrm>
          <a:prstGeom prst="rect">
            <a:avLst/>
          </a:prstGeom>
        </p:spPr>
      </p:pic>
    </p:spTree>
    <p:extLst>
      <p:ext uri="{BB962C8B-B14F-4D97-AF65-F5344CB8AC3E}">
        <p14:creationId xmlns:p14="http://schemas.microsoft.com/office/powerpoint/2010/main" val="513610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9A9"/>
                </a:solidFill>
              </a:rPr>
              <a:t>Outcomes of the 6th Meeting of the IHO Council	</a:t>
            </a:r>
            <a:endParaRPr lang="fr-FR" dirty="0">
              <a:solidFill>
                <a:srgbClr val="00A9A9"/>
              </a:solidFill>
            </a:endParaRPr>
          </a:p>
        </p:txBody>
      </p:sp>
      <p:sp>
        <p:nvSpPr>
          <p:cNvPr id="4" name="TextBox 3"/>
          <p:cNvSpPr txBox="1"/>
          <p:nvPr/>
        </p:nvSpPr>
        <p:spPr>
          <a:xfrm>
            <a:off x="855701" y="1003396"/>
            <a:ext cx="11336298" cy="2092881"/>
          </a:xfrm>
          <a:prstGeom prst="rect">
            <a:avLst/>
          </a:prstGeom>
          <a:noFill/>
        </p:spPr>
        <p:txBody>
          <a:bodyPr wrap="square" rtlCol="0">
            <a:spAutoFit/>
          </a:bodyPr>
          <a:lstStyle/>
          <a:p>
            <a:pPr marL="285750" indent="-285750" algn="just">
              <a:buFont typeface="Arial" panose="020B0604020202020204" pitchFamily="34" charset="0"/>
              <a:buChar char="•"/>
            </a:pPr>
            <a:r>
              <a:rPr lang="en-US" sz="2600" dirty="0">
                <a:latin typeface="Calibri" panose="020F0502020204030204" pitchFamily="34" charset="0"/>
                <a:ea typeface="Calibri" panose="020F0502020204030204" pitchFamily="34" charset="0"/>
              </a:rPr>
              <a:t>The Council </a:t>
            </a:r>
            <a:r>
              <a:rPr lang="en-US" sz="2600" dirty="0" smtClean="0">
                <a:latin typeface="Calibri" panose="020F0502020204030204" pitchFamily="34" charset="0"/>
                <a:ea typeface="Calibri" panose="020F0502020204030204" pitchFamily="34" charset="0"/>
              </a:rPr>
              <a:t>endorsed </a:t>
            </a:r>
            <a:r>
              <a:rPr lang="en-US" sz="2600" dirty="0">
                <a:latin typeface="Calibri" panose="020F0502020204030204" pitchFamily="34" charset="0"/>
                <a:ea typeface="Calibri" panose="020F0502020204030204" pitchFamily="34" charset="0"/>
              </a:rPr>
              <a:t>the </a:t>
            </a:r>
            <a:r>
              <a:rPr lang="en-US" sz="2600" dirty="0" smtClean="0">
                <a:latin typeface="Calibri" panose="020F0502020204030204" pitchFamily="34" charset="0"/>
                <a:ea typeface="Calibri" panose="020F0502020204030204" pitchFamily="34" charset="0"/>
              </a:rPr>
              <a:t>IRCC proposals as </a:t>
            </a:r>
            <a:r>
              <a:rPr lang="en-US" sz="2600" dirty="0">
                <a:latin typeface="Calibri" panose="020F0502020204030204" pitchFamily="34" charset="0"/>
                <a:ea typeface="Calibri" panose="020F0502020204030204" pitchFamily="34" charset="0"/>
              </a:rPr>
              <a:t>reported in IHO CL </a:t>
            </a:r>
            <a:r>
              <a:rPr lang="en-US" sz="2600" dirty="0" smtClean="0">
                <a:latin typeface="Calibri" panose="020F0502020204030204" pitchFamily="34" charset="0"/>
                <a:ea typeface="Calibri" panose="020F0502020204030204" pitchFamily="34" charset="0"/>
              </a:rPr>
              <a:t>23/2022 for measuring the SPIs, </a:t>
            </a:r>
            <a:r>
              <a:rPr lang="en-US" sz="2600" dirty="0">
                <a:latin typeface="Calibri" panose="020F0502020204030204" pitchFamily="34" charset="0"/>
                <a:ea typeface="Calibri" panose="020F0502020204030204" pitchFamily="34" charset="0"/>
              </a:rPr>
              <a:t>with particular attention to </a:t>
            </a:r>
            <a:r>
              <a:rPr lang="en-US" sz="2600" b="1" i="1" dirty="0">
                <a:latin typeface="Calibri" panose="020F0502020204030204" pitchFamily="34" charset="0"/>
                <a:ea typeface="Calibri" panose="020F0502020204030204" pitchFamily="34" charset="0"/>
              </a:rPr>
              <a:t>SPI 1.2.2 - Percentage of navigationally significant areas for which the adequacy of hydrographic knowledge is assessed through the use of appropriate quality indicators </a:t>
            </a:r>
            <a:r>
              <a:rPr lang="en-US" sz="2600" dirty="0">
                <a:latin typeface="Calibri" panose="020F0502020204030204" pitchFamily="34" charset="0"/>
                <a:ea typeface="Calibri" panose="020F0502020204030204" pitchFamily="34" charset="0"/>
              </a:rPr>
              <a:t>(CATZOC) assigned by the Member </a:t>
            </a:r>
            <a:r>
              <a:rPr lang="en-US" sz="2600" dirty="0" smtClean="0">
                <a:latin typeface="Calibri" panose="020F0502020204030204" pitchFamily="34" charset="0"/>
                <a:ea typeface="Calibri" panose="020F0502020204030204" pitchFamily="34" charset="0"/>
              </a:rPr>
              <a:t>States</a:t>
            </a:r>
            <a:r>
              <a:rPr lang="en-US" sz="2600" dirty="0">
                <a:latin typeface="Calibri" panose="020F0502020204030204" pitchFamily="34" charset="0"/>
                <a:ea typeface="Calibri" panose="020F0502020204030204" pitchFamily="34" charset="0"/>
              </a:rPr>
              <a:t>:</a:t>
            </a:r>
            <a:endParaRPr lang="en-GB" sz="2600" dirty="0" smtClean="0">
              <a:latin typeface="Calibri" panose="020F0502020204030204" pitchFamily="34" charset="0"/>
              <a:ea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261" y="3020840"/>
            <a:ext cx="6937381" cy="3837160"/>
          </a:xfrm>
          <a:prstGeom prst="rect">
            <a:avLst/>
          </a:prstGeom>
        </p:spPr>
      </p:pic>
    </p:spTree>
    <p:extLst>
      <p:ext uri="{BB962C8B-B14F-4D97-AF65-F5344CB8AC3E}">
        <p14:creationId xmlns:p14="http://schemas.microsoft.com/office/powerpoint/2010/main" val="3847439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9A9"/>
                </a:solidFill>
              </a:rPr>
              <a:t>Outcomes of the 6th Meeting of the IHO Council	</a:t>
            </a:r>
            <a:endParaRPr lang="fr-FR" dirty="0">
              <a:solidFill>
                <a:srgbClr val="00A9A9"/>
              </a:solidFill>
            </a:endParaRPr>
          </a:p>
        </p:txBody>
      </p:sp>
      <p:sp>
        <p:nvSpPr>
          <p:cNvPr id="4" name="TextBox 3"/>
          <p:cNvSpPr txBox="1"/>
          <p:nvPr/>
        </p:nvSpPr>
        <p:spPr>
          <a:xfrm>
            <a:off x="1075217" y="1064142"/>
            <a:ext cx="10792933" cy="5678478"/>
          </a:xfrm>
          <a:prstGeom prst="rect">
            <a:avLst/>
          </a:prstGeom>
          <a:noFill/>
        </p:spPr>
        <p:txBody>
          <a:bodyPr wrap="square" rtlCol="0">
            <a:spAutoFit/>
          </a:bodyPr>
          <a:lstStyle/>
          <a:p>
            <a:pPr marL="285750" indent="-285750">
              <a:buFont typeface="Arial" panose="020B0604020202020204" pitchFamily="34" charset="0"/>
              <a:buChar char="•"/>
            </a:pPr>
            <a:r>
              <a:rPr lang="en-US" sz="3300" dirty="0" smtClean="0">
                <a:latin typeface="Calibri" panose="020F0502020204030204" pitchFamily="34" charset="0"/>
                <a:ea typeface="Calibri" panose="020F0502020204030204" pitchFamily="34" charset="0"/>
              </a:rPr>
              <a:t>The Council approved the updated </a:t>
            </a:r>
            <a:r>
              <a:rPr lang="en-US" sz="3300" dirty="0">
                <a:latin typeface="Calibri" panose="020F0502020204030204" pitchFamily="34" charset="0"/>
                <a:ea typeface="Calibri" panose="020F0502020204030204" pitchFamily="34" charset="0"/>
              </a:rPr>
              <a:t>version 2.0 dated July </a:t>
            </a:r>
            <a:r>
              <a:rPr lang="en-US" sz="3300" dirty="0" smtClean="0">
                <a:latin typeface="Calibri" panose="020F0502020204030204" pitchFamily="34" charset="0"/>
                <a:ea typeface="Calibri" panose="020F0502020204030204" pitchFamily="34" charset="0"/>
              </a:rPr>
              <a:t>22 of the </a:t>
            </a:r>
            <a:r>
              <a:rPr lang="en-US" sz="3300" dirty="0">
                <a:latin typeface="Calibri" panose="020F0502020204030204" pitchFamily="34" charset="0"/>
                <a:ea typeface="Calibri" panose="020F0502020204030204" pitchFamily="34" charset="0"/>
              </a:rPr>
              <a:t>S-100 Implementation Roadmap </a:t>
            </a:r>
            <a:endParaRPr lang="en-US" sz="3300" dirty="0" smtClean="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3300" dirty="0" smtClean="0">
                <a:latin typeface="Calibri" panose="020F0502020204030204" pitchFamily="34" charset="0"/>
                <a:ea typeface="Calibri" panose="020F0502020204030204" pitchFamily="34" charset="0"/>
              </a:rPr>
              <a:t>The Council approved </a:t>
            </a:r>
            <a:r>
              <a:rPr lang="en-US" sz="3300" dirty="0">
                <a:latin typeface="Calibri" panose="020F0502020204030204" pitchFamily="34" charset="0"/>
                <a:ea typeface="Calibri" panose="020F0502020204030204" pitchFamily="34" charset="0"/>
              </a:rPr>
              <a:t>version 1.0 of the Guidelines on the Implementation of the WEND-100 </a:t>
            </a:r>
            <a:r>
              <a:rPr lang="en-US" sz="3300" dirty="0" smtClean="0">
                <a:latin typeface="Calibri" panose="020F0502020204030204" pitchFamily="34" charset="0"/>
                <a:ea typeface="Calibri" panose="020F0502020204030204" pitchFamily="34" charset="0"/>
              </a:rPr>
              <a:t>Principles</a:t>
            </a:r>
          </a:p>
          <a:p>
            <a:pPr marL="285750" indent="-285750">
              <a:buFont typeface="Arial" panose="020B0604020202020204" pitchFamily="34" charset="0"/>
              <a:buChar char="•"/>
            </a:pPr>
            <a:r>
              <a:rPr lang="en-US" sz="3300" dirty="0">
                <a:latin typeface="Calibri" panose="020F0502020204030204" pitchFamily="34" charset="0"/>
                <a:ea typeface="Calibri" panose="020F0502020204030204" pitchFamily="34" charset="0"/>
              </a:rPr>
              <a:t>In view of the preparation of the new Council 2023-2025, the IHO CL 43/2022 provides the resultant distribution of the 20 seats on the Council allocated to the RHCs and those States that are eligible to be selected to occupy those seats, whilst the Secretariat will use the table of tonnages (2021-2023) </a:t>
            </a:r>
            <a:r>
              <a:rPr lang="en-US" sz="3300" dirty="0" smtClean="0">
                <a:latin typeface="Calibri" panose="020F0502020204030204" pitchFamily="34" charset="0"/>
                <a:ea typeface="Calibri" panose="020F0502020204030204" pitchFamily="34" charset="0"/>
              </a:rPr>
              <a:t>to </a:t>
            </a:r>
            <a:r>
              <a:rPr lang="en-US" sz="3300" dirty="0">
                <a:latin typeface="Calibri" panose="020F0502020204030204" pitchFamily="34" charset="0"/>
                <a:ea typeface="Calibri" panose="020F0502020204030204" pitchFamily="34" charset="0"/>
              </a:rPr>
              <a:t>determine the remaining 10 seats to be occupied on the </a:t>
            </a:r>
            <a:r>
              <a:rPr lang="en-US" sz="3300" dirty="0" smtClean="0">
                <a:latin typeface="Calibri" panose="020F0502020204030204" pitchFamily="34" charset="0"/>
                <a:ea typeface="Calibri" panose="020F0502020204030204" pitchFamily="34" charset="0"/>
              </a:rPr>
              <a:t>Council</a:t>
            </a:r>
          </a:p>
        </p:txBody>
      </p:sp>
    </p:spTree>
    <p:extLst>
      <p:ext uri="{BB962C8B-B14F-4D97-AF65-F5344CB8AC3E}">
        <p14:creationId xmlns:p14="http://schemas.microsoft.com/office/powerpoint/2010/main" val="917435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9A9"/>
                </a:solidFill>
              </a:rPr>
              <a:t>Outcomes of the 6th Meeting of the IHO Council	</a:t>
            </a:r>
            <a:endParaRPr lang="fr-FR" dirty="0">
              <a:solidFill>
                <a:srgbClr val="00A9A9"/>
              </a:solidFill>
            </a:endParaRPr>
          </a:p>
        </p:txBody>
      </p:sp>
      <p:sp>
        <p:nvSpPr>
          <p:cNvPr id="4" name="TextBox 3"/>
          <p:cNvSpPr txBox="1"/>
          <p:nvPr/>
        </p:nvSpPr>
        <p:spPr>
          <a:xfrm>
            <a:off x="1132367" y="1016517"/>
            <a:ext cx="10792933" cy="6124754"/>
          </a:xfrm>
          <a:prstGeom prst="rect">
            <a:avLst/>
          </a:prstGeom>
          <a:noFill/>
        </p:spPr>
        <p:txBody>
          <a:bodyPr wrap="square" rtlCol="0">
            <a:spAutoFit/>
          </a:bodyPr>
          <a:lstStyle/>
          <a:p>
            <a:r>
              <a:rPr lang="en-US" sz="2800" b="1" i="1" dirty="0" smtClean="0">
                <a:latin typeface="Calibri" panose="020F0502020204030204" pitchFamily="34" charset="0"/>
                <a:ea typeface="Calibri" panose="020F0502020204030204" pitchFamily="34" charset="0"/>
              </a:rPr>
              <a:t>Recommendations</a:t>
            </a:r>
            <a:r>
              <a:rPr lang="en-US" sz="2800" dirty="0" smtClean="0">
                <a:latin typeface="Calibri" panose="020F0502020204030204" pitchFamily="34" charset="0"/>
                <a:ea typeface="Calibri" panose="020F0502020204030204" pitchFamily="34" charset="0"/>
              </a:rPr>
              <a:t>: RSAHC is invited to:</a:t>
            </a:r>
            <a:endParaRPr lang="en-US" sz="28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800" i="1" dirty="0" smtClean="0">
                <a:latin typeface="Calibri" panose="020F0502020204030204" pitchFamily="34" charset="0"/>
                <a:ea typeface="Calibri" panose="020F0502020204030204" pitchFamily="34" charset="0"/>
              </a:rPr>
              <a:t>Continue </a:t>
            </a:r>
            <a:r>
              <a:rPr lang="en-US" sz="2800" i="1" dirty="0">
                <a:latin typeface="Calibri" panose="020F0502020204030204" pitchFamily="34" charset="0"/>
                <a:ea typeface="Calibri" panose="020F0502020204030204" pitchFamily="34" charset="0"/>
              </a:rPr>
              <a:t>on the implementation of the IHO Strategic Plan and </a:t>
            </a:r>
            <a:r>
              <a:rPr lang="en-US" sz="2800" b="1" i="1" dirty="0">
                <a:latin typeface="Calibri" panose="020F0502020204030204" pitchFamily="34" charset="0"/>
                <a:ea typeface="Calibri" panose="020F0502020204030204" pitchFamily="34" charset="0"/>
              </a:rPr>
              <a:t>support IRCC in identifying measures and values to measure those SPI of regional interest allocated to IRCC</a:t>
            </a:r>
            <a:r>
              <a:rPr lang="en-US" sz="2800" i="1" dirty="0">
                <a:latin typeface="Calibri" panose="020F0502020204030204" pitchFamily="34" charset="0"/>
                <a:ea typeface="Calibri" panose="020F0502020204030204" pitchFamily="34" charset="0"/>
              </a:rPr>
              <a:t>, and to consider providing their </a:t>
            </a:r>
            <a:r>
              <a:rPr lang="en-US" sz="2800" b="1" i="1" dirty="0">
                <a:latin typeface="Calibri" panose="020F0502020204030204" pitchFamily="34" charset="0"/>
                <a:ea typeface="Calibri" panose="020F0502020204030204" pitchFamily="34" charset="0"/>
              </a:rPr>
              <a:t>CATZOC values </a:t>
            </a:r>
            <a:r>
              <a:rPr lang="en-US" sz="2800" i="1" dirty="0">
                <a:latin typeface="Calibri" panose="020F0502020204030204" pitchFamily="34" charset="0"/>
                <a:ea typeface="Calibri" panose="020F0502020204030204" pitchFamily="34" charset="0"/>
              </a:rPr>
              <a:t>- through the RENCs - to support the IHO Secretariat in the process of </a:t>
            </a:r>
            <a:r>
              <a:rPr lang="en-US" sz="2800" b="1" i="1" dirty="0">
                <a:latin typeface="Calibri" panose="020F0502020204030204" pitchFamily="34" charset="0"/>
                <a:ea typeface="Calibri" panose="020F0502020204030204" pitchFamily="34" charset="0"/>
              </a:rPr>
              <a:t>measuring SPI </a:t>
            </a:r>
            <a:r>
              <a:rPr lang="en-US" sz="2800" b="1" i="1" dirty="0" smtClean="0">
                <a:latin typeface="Calibri" panose="020F0502020204030204" pitchFamily="34" charset="0"/>
                <a:ea typeface="Calibri" panose="020F0502020204030204" pitchFamily="34" charset="0"/>
              </a:rPr>
              <a:t>1.2.2</a:t>
            </a:r>
            <a:endParaRPr lang="en-US" sz="2800" i="1"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800" i="1" dirty="0" smtClean="0">
                <a:latin typeface="Calibri" panose="020F0502020204030204" pitchFamily="34" charset="0"/>
                <a:ea typeface="Calibri" panose="020F0502020204030204" pitchFamily="34" charset="0"/>
              </a:rPr>
              <a:t>Note </a:t>
            </a:r>
            <a:r>
              <a:rPr lang="en-US" sz="2800" i="1" dirty="0">
                <a:latin typeface="Calibri" panose="020F0502020204030204" pitchFamily="34" charset="0"/>
                <a:ea typeface="Calibri" panose="020F0502020204030204" pitchFamily="34" charset="0"/>
              </a:rPr>
              <a:t>the updated version 2.0 of the S-100 Implementation Roadmap, and the version 1.0 of the Guidelines on the Implementation of the WEND-100 Principles, </a:t>
            </a:r>
            <a:r>
              <a:rPr lang="en-US" sz="2800" b="1" i="1" dirty="0">
                <a:latin typeface="Calibri" panose="020F0502020204030204" pitchFamily="34" charset="0"/>
                <a:ea typeface="Calibri" panose="020F0502020204030204" pitchFamily="34" charset="0"/>
              </a:rPr>
              <a:t>with particular attention to the creation of a new role of S-100 Services Coordinator or the expansion of the role of Regional Chart Coordinator to include S-1xx </a:t>
            </a:r>
            <a:r>
              <a:rPr lang="en-US" sz="2800" b="1" i="1" dirty="0" smtClean="0">
                <a:latin typeface="Calibri" panose="020F0502020204030204" pitchFamily="34" charset="0"/>
                <a:ea typeface="Calibri" panose="020F0502020204030204" pitchFamily="34" charset="0"/>
              </a:rPr>
              <a:t>products</a:t>
            </a:r>
            <a:endParaRPr lang="en-US" sz="2800" i="1"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800" i="1" dirty="0" smtClean="0">
                <a:latin typeface="Calibri" panose="020F0502020204030204" pitchFamily="34" charset="0"/>
                <a:ea typeface="Calibri" panose="020F0502020204030204" pitchFamily="34" charset="0"/>
              </a:rPr>
              <a:t>To </a:t>
            </a:r>
            <a:r>
              <a:rPr lang="en-US" sz="2800" i="1" dirty="0">
                <a:latin typeface="Calibri" panose="020F0502020204030204" pitchFamily="34" charset="0"/>
                <a:ea typeface="Calibri" panose="020F0502020204030204" pitchFamily="34" charset="0"/>
              </a:rPr>
              <a:t>declare the </a:t>
            </a:r>
            <a:r>
              <a:rPr lang="en-US" sz="2800" b="1" i="1" dirty="0">
                <a:latin typeface="Calibri" panose="020F0502020204030204" pitchFamily="34" charset="0"/>
                <a:ea typeface="Calibri" panose="020F0502020204030204" pitchFamily="34" charset="0"/>
              </a:rPr>
              <a:t>identity of the State/s selected to occupy the first 20 seats on the Council </a:t>
            </a:r>
            <a:r>
              <a:rPr lang="en-US" sz="2800" i="1" dirty="0">
                <a:latin typeface="Calibri" panose="020F0502020204030204" pitchFamily="34" charset="0"/>
                <a:ea typeface="Calibri" panose="020F0502020204030204" pitchFamily="34" charset="0"/>
              </a:rPr>
              <a:t>that are allocated on a regional </a:t>
            </a:r>
            <a:r>
              <a:rPr lang="en-US" sz="2800" i="1" dirty="0" smtClean="0">
                <a:latin typeface="Calibri" panose="020F0502020204030204" pitchFamily="34" charset="0"/>
                <a:ea typeface="Calibri" panose="020F0502020204030204" pitchFamily="34" charset="0"/>
              </a:rPr>
              <a:t>basis</a:t>
            </a:r>
            <a:endParaRPr lang="en-US" sz="2800" i="1"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sz="2800" dirty="0" smtClean="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28830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4858" y="66427"/>
            <a:ext cx="10312867" cy="883167"/>
          </a:xfrm>
        </p:spPr>
        <p:txBody>
          <a:bodyPr>
            <a:normAutofit/>
          </a:bodyPr>
          <a:lstStyle/>
          <a:p>
            <a:r>
              <a:rPr lang="en-US" dirty="0">
                <a:solidFill>
                  <a:srgbClr val="00A9A9"/>
                </a:solidFill>
              </a:rPr>
              <a:t>Preparation of the 3rd Session of IHO Assembly </a:t>
            </a:r>
          </a:p>
        </p:txBody>
      </p:sp>
      <p:pic>
        <p:nvPicPr>
          <p:cNvPr id="5" name="Picture 4">
            <a:extLst>
              <a:ext uri="{FF2B5EF4-FFF2-40B4-BE49-F238E27FC236}">
                <a16:creationId xmlns="" xmlns:a16="http://schemas.microsoft.com/office/drawing/2014/main" id="{223C2581-346A-68B3-F8B3-633D4518425F}"/>
              </a:ext>
            </a:extLst>
          </p:cNvPr>
          <p:cNvPicPr>
            <a:picLocks noChangeAspect="1"/>
          </p:cNvPicPr>
          <p:nvPr/>
        </p:nvPicPr>
        <p:blipFill>
          <a:blip r:embed="rId2"/>
          <a:stretch>
            <a:fillRect/>
          </a:stretch>
        </p:blipFill>
        <p:spPr>
          <a:xfrm>
            <a:off x="1085693" y="1102066"/>
            <a:ext cx="5311895" cy="5626207"/>
          </a:xfrm>
          <a:prstGeom prst="rect">
            <a:avLst/>
          </a:prstGeom>
        </p:spPr>
      </p:pic>
      <p:pic>
        <p:nvPicPr>
          <p:cNvPr id="2" name="Picture 1"/>
          <p:cNvPicPr>
            <a:picLocks noChangeAspect="1"/>
          </p:cNvPicPr>
          <p:nvPr/>
        </p:nvPicPr>
        <p:blipFill>
          <a:blip r:embed="rId3"/>
          <a:stretch>
            <a:fillRect/>
          </a:stretch>
        </p:blipFill>
        <p:spPr>
          <a:xfrm>
            <a:off x="6832526" y="1102066"/>
            <a:ext cx="4920493" cy="23231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455" y="3577642"/>
            <a:ext cx="5810083" cy="3251788"/>
          </a:xfrm>
          <a:prstGeom prst="rect">
            <a:avLst/>
          </a:prstGeom>
        </p:spPr>
      </p:pic>
      <p:sp>
        <p:nvSpPr>
          <p:cNvPr id="4" name="TextBox 3"/>
          <p:cNvSpPr txBox="1"/>
          <p:nvPr/>
        </p:nvSpPr>
        <p:spPr>
          <a:xfrm rot="18948350">
            <a:off x="1247775" y="2404808"/>
            <a:ext cx="6029325" cy="1446550"/>
          </a:xfrm>
          <a:prstGeom prst="rect">
            <a:avLst/>
          </a:prstGeom>
          <a:noFill/>
        </p:spPr>
        <p:txBody>
          <a:bodyPr wrap="square" rtlCol="0">
            <a:spAutoFit/>
          </a:bodyPr>
          <a:lstStyle/>
          <a:p>
            <a:r>
              <a:rPr lang="en-US" sz="8800" dirty="0" smtClean="0">
                <a:solidFill>
                  <a:srgbClr val="FF0000"/>
                </a:solidFill>
              </a:rPr>
              <a:t>D R A F T</a:t>
            </a:r>
            <a:endParaRPr lang="en-US" sz="8800" dirty="0">
              <a:solidFill>
                <a:srgbClr val="FF0000"/>
              </a:solidFill>
            </a:endParaRPr>
          </a:p>
        </p:txBody>
      </p:sp>
    </p:spTree>
    <p:extLst>
      <p:ext uri="{BB962C8B-B14F-4D97-AF65-F5344CB8AC3E}">
        <p14:creationId xmlns:p14="http://schemas.microsoft.com/office/powerpoint/2010/main" val="2475168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4858" y="66427"/>
            <a:ext cx="10312867" cy="883167"/>
          </a:xfrm>
        </p:spPr>
        <p:txBody>
          <a:bodyPr>
            <a:normAutofit/>
          </a:bodyPr>
          <a:lstStyle/>
          <a:p>
            <a:r>
              <a:rPr lang="en-US" dirty="0">
                <a:solidFill>
                  <a:srgbClr val="00A9A9"/>
                </a:solidFill>
              </a:rPr>
              <a:t>Preparation of the 3rd Session of IHO Assembly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314" y="949594"/>
            <a:ext cx="9704942" cy="4833215"/>
          </a:xfrm>
          <a:prstGeom prst="rect">
            <a:avLst/>
          </a:prstGeom>
        </p:spPr>
      </p:pic>
      <p:sp>
        <p:nvSpPr>
          <p:cNvPr id="2" name="TextBox 1"/>
          <p:cNvSpPr txBox="1"/>
          <p:nvPr/>
        </p:nvSpPr>
        <p:spPr>
          <a:xfrm>
            <a:off x="4136066" y="2658141"/>
            <a:ext cx="1339703" cy="523220"/>
          </a:xfrm>
          <a:prstGeom prst="rect">
            <a:avLst/>
          </a:prstGeom>
          <a:noFill/>
        </p:spPr>
        <p:txBody>
          <a:bodyPr wrap="square" rtlCol="0">
            <a:spAutoFit/>
          </a:bodyPr>
          <a:lstStyle/>
          <a:p>
            <a:r>
              <a:rPr lang="en-US" sz="2800" b="1" dirty="0" smtClean="0">
                <a:solidFill>
                  <a:srgbClr val="FF0000"/>
                </a:solidFill>
              </a:rPr>
              <a:t>IRAN</a:t>
            </a:r>
            <a:endParaRPr lang="en-US" sz="2800" b="1" dirty="0">
              <a:solidFill>
                <a:srgbClr val="FF0000"/>
              </a:solidFill>
            </a:endParaRPr>
          </a:p>
        </p:txBody>
      </p:sp>
      <p:sp>
        <p:nvSpPr>
          <p:cNvPr id="5" name="TextBox 4"/>
          <p:cNvSpPr txBox="1"/>
          <p:nvPr/>
        </p:nvSpPr>
        <p:spPr>
          <a:xfrm>
            <a:off x="582933" y="5972538"/>
            <a:ext cx="11314370" cy="830997"/>
          </a:xfrm>
          <a:prstGeom prst="rect">
            <a:avLst/>
          </a:prstGeom>
          <a:noFill/>
        </p:spPr>
        <p:txBody>
          <a:bodyPr wrap="square" rtlCol="0">
            <a:spAutoFit/>
          </a:bodyPr>
          <a:lstStyle/>
          <a:p>
            <a:pPr algn="just"/>
            <a:r>
              <a:rPr lang="en-US" sz="2400" b="1" i="1" dirty="0"/>
              <a:t>Recommendation: </a:t>
            </a:r>
            <a:r>
              <a:rPr lang="en-US" sz="2400" i="1" dirty="0"/>
              <a:t>RSAHC members are encouraged to </a:t>
            </a:r>
            <a:r>
              <a:rPr lang="en-US" sz="2400" b="1" i="1" dirty="0"/>
              <a:t>register on line their delegations and submit proposals if any by 20 December 2022</a:t>
            </a:r>
            <a:r>
              <a:rPr lang="en-US" sz="2400" i="1" dirty="0"/>
              <a:t>.</a:t>
            </a:r>
            <a:endParaRPr lang="en-US" sz="1100" i="1" dirty="0"/>
          </a:p>
        </p:txBody>
      </p:sp>
    </p:spTree>
    <p:extLst>
      <p:ext uri="{BB962C8B-B14F-4D97-AF65-F5344CB8AC3E}">
        <p14:creationId xmlns:p14="http://schemas.microsoft.com/office/powerpoint/2010/main" val="566330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ter_IHO_New_Lo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_IHO_New_Logo" id="{92376390-61D0-4A4A-9DAB-DA9E6EE3EAC4}" vid="{E943696B-60C2-4457-926B-515312E413CF}"/>
    </a:ext>
  </a:extLst>
</a:theme>
</file>

<file path=docProps/app.xml><?xml version="1.0" encoding="utf-8"?>
<Properties xmlns="http://schemas.openxmlformats.org/officeDocument/2006/extended-properties" xmlns:vt="http://schemas.openxmlformats.org/officeDocument/2006/docPropsVTypes">
  <Template>Master_IHO_New_Logo</Template>
  <TotalTime>878</TotalTime>
  <Words>1897</Words>
  <Application>Microsoft Office PowerPoint</Application>
  <PresentationFormat>Widescreen</PresentationFormat>
  <Paragraphs>111</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Adobe Naskh Medium</vt:lpstr>
      <vt:lpstr>Arial</vt:lpstr>
      <vt:lpstr>Arial Black</vt:lpstr>
      <vt:lpstr>Calibri</vt:lpstr>
      <vt:lpstr>Calibri Light</vt:lpstr>
      <vt:lpstr>Proxima Nova</vt:lpstr>
      <vt:lpstr>Wingdings</vt:lpstr>
      <vt:lpstr>Master_IHO_New_Logo</vt:lpstr>
      <vt:lpstr>  RSAHC9  IHO Secretariat Report</vt:lpstr>
      <vt:lpstr>Iho membership &amp; Regional applicaTion for IHO membership</vt:lpstr>
      <vt:lpstr>Outcomes of the 6th Meeting of the IHO Council </vt:lpstr>
      <vt:lpstr>Outcomes of the 6th Meeting of the IHO Council </vt:lpstr>
      <vt:lpstr>Outcomes of the 6th Meeting of the IHO Council </vt:lpstr>
      <vt:lpstr>Outcomes of the 6th Meeting of the IHO Council </vt:lpstr>
      <vt:lpstr>Outcomes of the 6th Meeting of the IHO Council </vt:lpstr>
      <vt:lpstr>Preparation of the 3rd Session of IHO Assembly </vt:lpstr>
      <vt:lpstr>Preparation of the 3rd Session of IHO Assembly </vt:lpstr>
      <vt:lpstr>Capacity Building programme</vt:lpstr>
      <vt:lpstr>Capacity Building programme - courses</vt:lpstr>
      <vt:lpstr>Empowering women in hydrography (ewh) project</vt:lpstr>
      <vt:lpstr>Capacity Building programme - courses</vt:lpstr>
      <vt:lpstr>Maritime safety information services</vt:lpstr>
      <vt:lpstr>Crowdsourced bathymetry - GEBCO - seabed 2030</vt:lpstr>
      <vt:lpstr>Crowdsourced bathymetry - GEBCO - seabed 2030</vt:lpstr>
      <vt:lpstr>Crowdsourced bathymetry - GEBCO - seabed 2030</vt:lpstr>
      <vt:lpstr>Crowdsourced bathymetry - GEBCO - seabed 2030</vt:lpstr>
      <vt:lpstr>Crowdsourced bathymetry - GEBCO - seabed 2030</vt:lpstr>
      <vt:lpstr>Crowdsourced bathymetry - GEBCO - seabed 2030</vt:lpstr>
      <vt:lpstr>IHO and United Nations Decade of Oceans for Sustainable Development</vt:lpstr>
      <vt:lpstr>IHO GIS and Databases </vt:lpstr>
      <vt:lpstr>Iho outreach</vt:lpstr>
      <vt:lpstr>Action Requested of RSAHC</vt:lpstr>
    </vt:vector>
  </TitlesOfParts>
  <Company>International Hydrographic Bureau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Belmonte</dc:creator>
  <cp:lastModifiedBy>Luigi</cp:lastModifiedBy>
  <cp:revision>116</cp:revision>
  <dcterms:created xsi:type="dcterms:W3CDTF">2019-06-26T12:25:46Z</dcterms:created>
  <dcterms:modified xsi:type="dcterms:W3CDTF">2022-11-13T09:47:47Z</dcterms:modified>
</cp:coreProperties>
</file>