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3"/>
  </p:notesMasterIdLst>
  <p:sldIdLst>
    <p:sldId id="256" r:id="rId2"/>
    <p:sldId id="257" r:id="rId3"/>
    <p:sldId id="281" r:id="rId4"/>
    <p:sldId id="282" r:id="rId5"/>
    <p:sldId id="283" r:id="rId6"/>
    <p:sldId id="284" r:id="rId7"/>
    <p:sldId id="285" r:id="rId8"/>
    <p:sldId id="286" r:id="rId9"/>
    <p:sldId id="263" r:id="rId10"/>
    <p:sldId id="264" r:id="rId11"/>
    <p:sldId id="265"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62" autoAdjust="0"/>
  </p:normalViewPr>
  <p:slideViewPr>
    <p:cSldViewPr>
      <p:cViewPr varScale="1">
        <p:scale>
          <a:sx n="83" d="100"/>
          <a:sy n="83" d="100"/>
        </p:scale>
        <p:origin x="1546"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11D5D1-C16D-4ACD-8A2A-4C141A03A618}" type="datetimeFigureOut">
              <a:rPr lang="en-US" smtClean="0"/>
              <a:t>11/15/2022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ACD1D-9B03-4A08-A5C7-431DA9160ED2}" type="slidenum">
              <a:rPr lang="en-US" smtClean="0"/>
              <a:t>‹#›</a:t>
            </a:fld>
            <a:endParaRPr lang="en-US"/>
          </a:p>
        </p:txBody>
      </p:sp>
    </p:spTree>
    <p:extLst>
      <p:ext uri="{BB962C8B-B14F-4D97-AF65-F5344CB8AC3E}">
        <p14:creationId xmlns:p14="http://schemas.microsoft.com/office/powerpoint/2010/main" val="354123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AB5F9B-8BD5-4BF5-BB72-989044D71DEB}" type="datetime1">
              <a:rPr lang="en-US" smtClean="0"/>
              <a:t>11/15/2022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FF55E9-FF63-4E68-91FF-5E858B0CF45D}"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2E2B33-6B43-41AF-9916-7B202A954788}"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1FE214-0F1A-4FFC-ABBC-0D2549FF82F9}"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15B8466-CDBC-4C3B-9B11-8DBA65E9CF9C}" type="datetime1">
              <a:rPr lang="en-US" smtClean="0"/>
              <a:t>11/15/2022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362C9D-4595-4304-A5EB-3CB2B5E456C9}"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42FC68-B780-4F54-929F-EFEB83045EA2}" type="datetime1">
              <a:rPr lang="en-US" smtClean="0"/>
              <a:t>11/15/2022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2004ED-FE41-4180-A799-9018913C8864}" type="datetime1">
              <a:rPr lang="en-US" smtClean="0"/>
              <a:t>11/15/2022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E504D-D1A2-42DF-B908-8C4D0965A8A5}" type="datetime1">
              <a:rPr lang="en-US" smtClean="0"/>
              <a:t>11/15/2022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634FF3-EC0C-4C67-A1D4-8199953BC258}"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11B11-4B76-4B08-AEFF-715CDE614F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8B12FD-E7C1-4FD3-A4C1-885C31774B80}" type="datetime1">
              <a:rPr lang="en-US" smtClean="0"/>
              <a:t>11/15/2022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B11B11-4B76-4B08-AEFF-715CDE614F2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2034E6-1DE3-44E7-B37C-6CAFB42D3A62}" type="datetime1">
              <a:rPr lang="en-US" smtClean="0"/>
              <a:t>11/15/2022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B11B11-4B76-4B08-AEFF-715CDE614F2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6172200"/>
            <a:ext cx="26670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9EB11B11-4B76-4B08-AEFF-715CDE614F2F}" type="slidenum">
              <a:rPr lang="en-US" smtClean="0"/>
              <a:t>1</a:t>
            </a:fld>
            <a:endParaRPr lang="en-US"/>
          </a:p>
        </p:txBody>
      </p:sp>
      <p:pic>
        <p:nvPicPr>
          <p:cNvPr id="7" name="Content Placeholder 5"/>
          <p:cNvPicPr>
            <a:picLocks noChangeAspect="1"/>
          </p:cNvPicPr>
          <p:nvPr/>
        </p:nvPicPr>
        <p:blipFill>
          <a:blip r:embed="rId3"/>
          <a:stretch>
            <a:fillRect/>
          </a:stretch>
        </p:blipFill>
        <p:spPr>
          <a:xfrm>
            <a:off x="5695373" y="6174988"/>
            <a:ext cx="609600" cy="683012"/>
          </a:xfrm>
          <a:prstGeom prst="rect">
            <a:avLst/>
          </a:prstGeom>
        </p:spPr>
      </p:pic>
      <p:sp>
        <p:nvSpPr>
          <p:cNvPr id="8" name="Title 1"/>
          <p:cNvSpPr>
            <a:spLocks noGrp="1"/>
          </p:cNvSpPr>
          <p:nvPr>
            <p:ph type="ctrTitle"/>
          </p:nvPr>
        </p:nvSpPr>
        <p:spPr>
          <a:xfrm>
            <a:off x="554377" y="1092148"/>
            <a:ext cx="7851648" cy="1828800"/>
          </a:xfrm>
          <a:ln>
            <a:no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b="1" dirty="0" smtClean="0">
                <a:solidFill>
                  <a:schemeClr val="bg2">
                    <a:lumMod val="50000"/>
                  </a:schemeClr>
                </a:solidFill>
              </a:rPr>
              <a:t>Capacity-Building Status   RSAHC9</a:t>
            </a:r>
            <a:endParaRPr lang="en-US" b="1" dirty="0">
              <a:solidFill>
                <a:schemeClr val="bg2">
                  <a:lumMod val="50000"/>
                </a:schemeClr>
              </a:solidFill>
            </a:endParaRPr>
          </a:p>
        </p:txBody>
      </p:sp>
      <p:sp>
        <p:nvSpPr>
          <p:cNvPr id="9" name="Content Placeholder 2"/>
          <p:cNvSpPr>
            <a:spLocks noGrp="1"/>
          </p:cNvSpPr>
          <p:nvPr>
            <p:ph type="subTitle" idx="1"/>
          </p:nvPr>
        </p:nvSpPr>
        <p:spPr>
          <a:xfrm>
            <a:off x="533400" y="3228536"/>
            <a:ext cx="7854696" cy="2638864"/>
          </a:xfrm>
        </p:spPr>
        <p:txBody>
          <a:bodyPr>
            <a:normAutofit fontScale="77500" lnSpcReduction="20000"/>
          </a:bodyPr>
          <a:lstStyle/>
          <a:p>
            <a:pPr algn="ctr"/>
            <a:r>
              <a:rPr lang="en-US" altLang="en-US" sz="3800" b="1" dirty="0">
                <a:solidFill>
                  <a:schemeClr val="tx2"/>
                </a:solidFill>
                <a:latin typeface="Calibri" pitchFamily="34" charset="0"/>
                <a:ea typeface="Times New Roman (Arabic)" charset="0"/>
                <a:cs typeface="Times New Roman (Arabic)" charset="0"/>
              </a:rPr>
              <a:t>Agenda </a:t>
            </a:r>
            <a:r>
              <a:rPr lang="en-US" altLang="en-US" sz="3800" b="1">
                <a:solidFill>
                  <a:schemeClr val="tx2"/>
                </a:solidFill>
                <a:latin typeface="Calibri" pitchFamily="34" charset="0"/>
                <a:ea typeface="Times New Roman (Arabic)" charset="0"/>
                <a:cs typeface="Times New Roman (Arabic)" charset="0"/>
              </a:rPr>
              <a:t>Item </a:t>
            </a:r>
            <a:r>
              <a:rPr lang="en-US" altLang="en-US" sz="3800" b="1" smtClean="0">
                <a:solidFill>
                  <a:schemeClr val="tx2"/>
                </a:solidFill>
                <a:latin typeface="Calibri" pitchFamily="34" charset="0"/>
                <a:ea typeface="Times New Roman (Arabic)" charset="0"/>
                <a:cs typeface="Times New Roman (Arabic)" charset="0"/>
              </a:rPr>
              <a:t>11</a:t>
            </a:r>
            <a:endParaRPr lang="en-US" altLang="en-US" sz="3800" b="1" dirty="0">
              <a:solidFill>
                <a:schemeClr val="tx2"/>
              </a:solidFill>
              <a:latin typeface="Calibri" pitchFamily="34" charset="0"/>
              <a:ea typeface="Times New Roman (Arabic)" charset="0"/>
              <a:cs typeface="Times New Roman (Arabic)" charset="0"/>
            </a:endParaRPr>
          </a:p>
          <a:p>
            <a:pPr marL="0" indent="0" algn="ctr">
              <a:buNone/>
            </a:pPr>
            <a:endParaRPr lang="en-US" sz="3600" dirty="0" smtClean="0">
              <a:ln w="0"/>
              <a:effectLst>
                <a:outerShdw blurRad="38100" dist="19050" dir="2700000" algn="tl" rotWithShape="0">
                  <a:schemeClr val="dk1">
                    <a:alpha val="40000"/>
                  </a:schemeClr>
                </a:outerShdw>
              </a:effectLst>
            </a:endParaRPr>
          </a:p>
          <a:p>
            <a:pPr marL="0" indent="0" algn="ctr">
              <a:buNone/>
            </a:pPr>
            <a:r>
              <a:rPr lang="en-US" sz="3600" dirty="0" smtClean="0">
                <a:ln w="0"/>
                <a:solidFill>
                  <a:schemeClr val="tx2"/>
                </a:solidFill>
                <a:effectLst>
                  <a:outerShdw blurRad="38100" dist="19050" dir="2700000" algn="tl" rotWithShape="0">
                    <a:schemeClr val="dk1">
                      <a:alpha val="40000"/>
                    </a:schemeClr>
                  </a:outerShdw>
                </a:effectLst>
              </a:rPr>
              <a:t>By</a:t>
            </a:r>
            <a:r>
              <a:rPr lang="en-US" sz="3600" dirty="0">
                <a:ln w="0"/>
                <a:solidFill>
                  <a:schemeClr val="tx2"/>
                </a:solidFill>
                <a:effectLst>
                  <a:outerShdw blurRad="38100" dist="19050" dir="2700000" algn="tl" rotWithShape="0">
                    <a:schemeClr val="dk1">
                      <a:alpha val="40000"/>
                    </a:schemeClr>
                  </a:outerShdw>
                </a:effectLst>
              </a:rPr>
              <a:t>: CB Coordinator</a:t>
            </a:r>
            <a:br>
              <a:rPr lang="en-US" sz="3600" dirty="0">
                <a:ln w="0"/>
                <a:solidFill>
                  <a:schemeClr val="tx2"/>
                </a:solidFill>
                <a:effectLst>
                  <a:outerShdw blurRad="38100" dist="19050" dir="2700000" algn="tl" rotWithShape="0">
                    <a:schemeClr val="dk1">
                      <a:alpha val="40000"/>
                    </a:schemeClr>
                  </a:outerShdw>
                </a:effectLst>
              </a:rPr>
            </a:br>
            <a:r>
              <a:rPr lang="en-US" sz="3600" dirty="0">
                <a:ln w="0"/>
                <a:solidFill>
                  <a:schemeClr val="tx2"/>
                </a:solidFill>
                <a:effectLst>
                  <a:outerShdw blurRad="38100" dist="19050" dir="2700000" algn="tl" rotWithShape="0">
                    <a:schemeClr val="dk1">
                      <a:alpha val="40000"/>
                    </a:schemeClr>
                  </a:outerShdw>
                </a:effectLst>
              </a:rPr>
              <a:t> (I.R. of Iran</a:t>
            </a:r>
            <a:r>
              <a:rPr lang="en-US" sz="3600" dirty="0" smtClean="0">
                <a:ln w="0"/>
                <a:solidFill>
                  <a:schemeClr val="tx2"/>
                </a:solidFill>
                <a:effectLst>
                  <a:outerShdw blurRad="38100" dist="19050" dir="2700000" algn="tl" rotWithShape="0">
                    <a:schemeClr val="dk1">
                      <a:alpha val="40000"/>
                    </a:schemeClr>
                  </a:outerShdw>
                </a:effectLst>
              </a:rPr>
              <a:t>)</a:t>
            </a:r>
          </a:p>
          <a:p>
            <a:pPr marL="0" indent="0" algn="ctr">
              <a:buNone/>
            </a:pPr>
            <a:endParaRPr lang="en-US" dirty="0">
              <a:ln w="0"/>
              <a:solidFill>
                <a:schemeClr val="tx2"/>
              </a:solidFill>
              <a:effectLst>
                <a:outerShdw blurRad="38100" dist="19050" dir="2700000" algn="tl" rotWithShape="0">
                  <a:schemeClr val="dk1">
                    <a:alpha val="40000"/>
                  </a:schemeClr>
                </a:outerShdw>
              </a:effectLst>
            </a:endParaRPr>
          </a:p>
          <a:p>
            <a:pPr marL="0" indent="0" algn="ctr">
              <a:buNone/>
            </a:pPr>
            <a:r>
              <a:rPr lang="en-US" sz="2800" dirty="0" smtClean="0">
                <a:ln w="0"/>
                <a:solidFill>
                  <a:schemeClr val="tx2"/>
                </a:solidFill>
                <a:effectLst>
                  <a:outerShdw blurRad="38100" dist="19050" dir="2700000" algn="tl" rotWithShape="0">
                    <a:schemeClr val="dk1">
                      <a:alpha val="40000"/>
                    </a:schemeClr>
                  </a:outerShdw>
                </a:effectLst>
              </a:rPr>
              <a:t>Muscat, Sultanate of Oman </a:t>
            </a:r>
            <a:endParaRPr lang="en-US" sz="2800" dirty="0">
              <a:ln w="0"/>
              <a:solidFill>
                <a:schemeClr val="tx2"/>
              </a:solidFill>
              <a:effectLst>
                <a:outerShdw blurRad="38100" dist="19050" dir="2700000" algn="tl" rotWithShape="0">
                  <a:schemeClr val="dk1">
                    <a:alpha val="40000"/>
                  </a:schemeClr>
                </a:outerShdw>
              </a:effectLst>
            </a:endParaRPr>
          </a:p>
          <a:p>
            <a:pPr marL="0" indent="0" algn="ctr">
              <a:buNone/>
            </a:pPr>
            <a:r>
              <a:rPr lang="en-US" sz="2800" dirty="0">
                <a:ln w="0"/>
                <a:solidFill>
                  <a:schemeClr val="tx2"/>
                </a:solidFill>
                <a:effectLst>
                  <a:outerShdw blurRad="38100" dist="19050" dir="2700000" algn="tl" rotWithShape="0">
                    <a:schemeClr val="dk1">
                      <a:alpha val="40000"/>
                    </a:schemeClr>
                  </a:outerShdw>
                </a:effectLst>
              </a:rPr>
              <a:t>15-17 Nov. 2022</a:t>
            </a:r>
          </a:p>
          <a:p>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13132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B11B11-4B76-4B08-AEFF-715CDE614F2F}" type="slidenum">
              <a:rPr lang="en-US" smtClean="0"/>
              <a:t>10</a:t>
            </a:fld>
            <a:endParaRPr lang="en-US"/>
          </a:p>
        </p:txBody>
      </p:sp>
      <p:sp>
        <p:nvSpPr>
          <p:cNvPr id="8" name="Title 1"/>
          <p:cNvSpPr>
            <a:spLocks noGrp="1"/>
          </p:cNvSpPr>
          <p:nvPr>
            <p:ph type="title"/>
          </p:nvPr>
        </p:nvSpPr>
        <p:spPr>
          <a:xfrm>
            <a:off x="609600" y="681191"/>
            <a:ext cx="8229600" cy="690409"/>
          </a:xfrm>
        </p:spPr>
        <p:txBody>
          <a:bodyPr>
            <a:noAutofit/>
          </a:bodyPr>
          <a:lstStyle/>
          <a:p>
            <a:pPr algn="ctr"/>
            <a:r>
              <a:rPr lang="en-US" sz="4400" b="1" dirty="0" smtClean="0"/>
              <a:t>Submission Model</a:t>
            </a:r>
            <a:endParaRPr lang="en-US" sz="4400" b="1" dirty="0"/>
          </a:p>
        </p:txBody>
      </p:sp>
      <p:pic>
        <p:nvPicPr>
          <p:cNvPr id="11" name="Content Placeholder 5"/>
          <p:cNvPicPr>
            <a:picLocks noChangeAspect="1"/>
          </p:cNvPicPr>
          <p:nvPr/>
        </p:nvPicPr>
        <p:blipFill>
          <a:blip r:embed="rId2"/>
          <a:stretch>
            <a:fillRect/>
          </a:stretch>
        </p:blipFill>
        <p:spPr>
          <a:xfrm>
            <a:off x="2743200" y="1295400"/>
            <a:ext cx="3886199" cy="5257800"/>
          </a:xfrm>
          <a:prstGeom prst="rect">
            <a:avLst/>
          </a:prstGeom>
        </p:spPr>
      </p:pic>
    </p:spTree>
    <p:extLst>
      <p:ext uri="{BB962C8B-B14F-4D97-AF65-F5344CB8AC3E}">
        <p14:creationId xmlns:p14="http://schemas.microsoft.com/office/powerpoint/2010/main" val="4084092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11</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582579"/>
            <a:ext cx="8229600" cy="1143000"/>
          </a:xfrm>
        </p:spPr>
        <p:txBody>
          <a:bodyPr>
            <a:normAutofit/>
          </a:bodyPr>
          <a:lstStyle/>
          <a:p>
            <a:pPr algn="ctr"/>
            <a:r>
              <a:rPr lang="en-US" sz="4400" b="1" dirty="0" smtClean="0"/>
              <a:t>Project Summary</a:t>
            </a:r>
            <a:endParaRPr lang="en-US" sz="4400" b="1" dirty="0"/>
          </a:p>
        </p:txBody>
      </p:sp>
      <p:pic>
        <p:nvPicPr>
          <p:cNvPr id="11" name="Content Placeholder 3"/>
          <p:cNvPicPr>
            <a:picLocks noChangeAspect="1"/>
          </p:cNvPicPr>
          <p:nvPr/>
        </p:nvPicPr>
        <p:blipFill>
          <a:blip r:embed="rId4"/>
          <a:stretch>
            <a:fillRect/>
          </a:stretch>
        </p:blipFill>
        <p:spPr>
          <a:xfrm>
            <a:off x="304800" y="1828800"/>
            <a:ext cx="8382000" cy="3795219"/>
          </a:xfrm>
          <a:prstGeom prst="rect">
            <a:avLst/>
          </a:prstGeom>
        </p:spPr>
      </p:pic>
    </p:spTree>
    <p:extLst>
      <p:ext uri="{BB962C8B-B14F-4D97-AF65-F5344CB8AC3E}">
        <p14:creationId xmlns:p14="http://schemas.microsoft.com/office/powerpoint/2010/main" val="4198312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12</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1"/>
          <p:cNvSpPr>
            <a:spLocks noGrp="1"/>
          </p:cNvSpPr>
          <p:nvPr>
            <p:ph type="title"/>
          </p:nvPr>
        </p:nvSpPr>
        <p:spPr>
          <a:xfrm>
            <a:off x="609600" y="227013"/>
            <a:ext cx="8229600" cy="1143000"/>
          </a:xfrm>
        </p:spPr>
        <p:txBody>
          <a:bodyPr>
            <a:normAutofit/>
          </a:bodyPr>
          <a:lstStyle/>
          <a:p>
            <a:pPr algn="ctr"/>
            <a:r>
              <a:rPr lang="en-US" sz="4000" b="1" dirty="0"/>
              <a:t>Activities </a:t>
            </a:r>
            <a:r>
              <a:rPr lang="en-US" sz="4000" b="1" dirty="0" smtClean="0"/>
              <a:t>Completed </a:t>
            </a:r>
            <a:r>
              <a:rPr lang="en-US" sz="4000" b="1" dirty="0"/>
              <a:t>since RSAHC8 </a:t>
            </a:r>
            <a:endParaRPr lang="en-US" sz="4000" dirty="0"/>
          </a:p>
        </p:txBody>
      </p:sp>
      <p:sp>
        <p:nvSpPr>
          <p:cNvPr id="10" name="Content Placeholder 2"/>
          <p:cNvSpPr txBox="1">
            <a:spLocks/>
          </p:cNvSpPr>
          <p:nvPr/>
        </p:nvSpPr>
        <p:spPr>
          <a:xfrm>
            <a:off x="457200" y="1600200"/>
            <a:ext cx="8229600" cy="4525963"/>
          </a:xfrm>
          <a:prstGeom prst="rect">
            <a:avLst/>
          </a:prstGeom>
        </p:spPr>
        <p:txBody>
          <a:bodyPr vert="horz">
            <a:normAutofit fontScale="7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20000"/>
              </a:lnSpc>
            </a:pPr>
            <a:r>
              <a:rPr lang="en-US" dirty="0" smtClean="0"/>
              <a:t>“Compiling for Navigational Safety” Course, conducted on 20-21 January 2022 as a VTC platform, in which RSAHC Member States participated. </a:t>
            </a:r>
          </a:p>
          <a:p>
            <a:pPr algn="just">
              <a:lnSpc>
                <a:spcPct val="120000"/>
              </a:lnSpc>
            </a:pPr>
            <a:r>
              <a:rPr lang="en-US" dirty="0" smtClean="0"/>
              <a:t>“Introduction to S-57” Course, conducted on 25 January 2022 as a VTC platform, in which RSAHC Member States participated. </a:t>
            </a:r>
          </a:p>
          <a:p>
            <a:pPr algn="just">
              <a:lnSpc>
                <a:spcPct val="120000"/>
              </a:lnSpc>
            </a:pPr>
            <a:r>
              <a:rPr lang="en-US" dirty="0" smtClean="0"/>
              <a:t>“Understanding ENCs” Course, conducted on 26 January 2022 as a VTC platform, in which RSAHC Member States participated. </a:t>
            </a:r>
          </a:p>
          <a:p>
            <a:pPr algn="just">
              <a:lnSpc>
                <a:spcPct val="120000"/>
              </a:lnSpc>
            </a:pPr>
            <a:r>
              <a:rPr lang="en-US" dirty="0" smtClean="0"/>
              <a:t>IHO – NIPPON FOUNDATION GEOMAC PROJECT: SUCCESSFUL </a:t>
            </a:r>
          </a:p>
          <a:p>
            <a:pPr marL="0" indent="0" algn="just">
              <a:lnSpc>
                <a:spcPct val="120000"/>
              </a:lnSpc>
              <a:buNone/>
            </a:pPr>
            <a:r>
              <a:rPr lang="en-US" dirty="0" smtClean="0"/>
              <a:t>     NOMINATION OF CANDIDATES FOR THE 13TH AND 14TH </a:t>
            </a:r>
            <a:r>
              <a:rPr lang="fa-IR" dirty="0" smtClean="0"/>
              <a:t>     </a:t>
            </a:r>
          </a:p>
          <a:p>
            <a:pPr marL="0" indent="0" algn="just">
              <a:lnSpc>
                <a:spcPct val="120000"/>
              </a:lnSpc>
              <a:buFont typeface="Wingdings 2"/>
              <a:buNone/>
            </a:pPr>
            <a:r>
              <a:rPr lang="fa-IR" dirty="0"/>
              <a:t> </a:t>
            </a:r>
            <a:r>
              <a:rPr lang="fa-IR" dirty="0" smtClean="0"/>
              <a:t>    </a:t>
            </a:r>
            <a:r>
              <a:rPr lang="en-US" dirty="0" smtClean="0"/>
              <a:t>COURSES, for which Mr. Mohammed AL-AAMRI from Oman was </a:t>
            </a:r>
          </a:p>
          <a:p>
            <a:pPr marL="0" indent="0" algn="just">
              <a:lnSpc>
                <a:spcPct val="120000"/>
              </a:lnSpc>
              <a:buFont typeface="Wingdings 2"/>
              <a:buNone/>
            </a:pPr>
            <a:r>
              <a:rPr lang="en-US" dirty="0" smtClean="0"/>
              <a:t>      accepted from the RSAHC region. </a:t>
            </a:r>
          </a:p>
          <a:p>
            <a:pPr algn="just">
              <a:lnSpc>
                <a:spcPct val="120000"/>
              </a:lnSpc>
            </a:pPr>
            <a:r>
              <a:rPr lang="en-US" dirty="0" smtClean="0"/>
              <a:t>Category "B" Hydrographic Survey Program, sponsored by Republic of Korea, 25 July 2022 to 09 December 2022, for which Mr. </a:t>
            </a:r>
            <a:r>
              <a:rPr lang="en-US" dirty="0" err="1" smtClean="0"/>
              <a:t>Seyed</a:t>
            </a:r>
            <a:r>
              <a:rPr lang="en-US" dirty="0" smtClean="0"/>
              <a:t> </a:t>
            </a:r>
            <a:r>
              <a:rPr lang="en-US" dirty="0" err="1" smtClean="0"/>
              <a:t>Mojtaba</a:t>
            </a:r>
            <a:r>
              <a:rPr lang="en-US" dirty="0" smtClean="0"/>
              <a:t> ZAREI from IRAN was accepted from RSAHC Region. </a:t>
            </a:r>
          </a:p>
          <a:p>
            <a:endParaRPr lang="en-US" dirty="0"/>
          </a:p>
        </p:txBody>
      </p:sp>
    </p:spTree>
    <p:extLst>
      <p:ext uri="{BB962C8B-B14F-4D97-AF65-F5344CB8AC3E}">
        <p14:creationId xmlns:p14="http://schemas.microsoft.com/office/powerpoint/2010/main" val="1486475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13</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3483" y="408375"/>
            <a:ext cx="8229600" cy="1143000"/>
          </a:xfrm>
        </p:spPr>
        <p:txBody>
          <a:bodyPr>
            <a:normAutofit/>
          </a:bodyPr>
          <a:lstStyle/>
          <a:p>
            <a:pPr algn="ctr"/>
            <a:r>
              <a:rPr lang="en-US" sz="4400" b="1" dirty="0"/>
              <a:t>Activities </a:t>
            </a:r>
            <a:r>
              <a:rPr lang="en-US" sz="4400" b="1" dirty="0" smtClean="0"/>
              <a:t>Planned </a:t>
            </a:r>
            <a:r>
              <a:rPr lang="en-US" sz="4400" b="1" dirty="0"/>
              <a:t>for 2022 </a:t>
            </a:r>
            <a:endParaRPr lang="en-US" sz="4400" dirty="0"/>
          </a:p>
        </p:txBody>
      </p:sp>
      <p:sp>
        <p:nvSpPr>
          <p:cNvPr id="11" name="Content Placeholder 2"/>
          <p:cNvSpPr txBox="1">
            <a:spLocks/>
          </p:cNvSpPr>
          <p:nvPr/>
        </p:nvSpPr>
        <p:spPr>
          <a:xfrm>
            <a:off x="457200" y="2027237"/>
            <a:ext cx="8229600" cy="4525963"/>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50000"/>
              </a:lnSpc>
            </a:pPr>
            <a:r>
              <a:rPr lang="en-US" dirty="0" smtClean="0"/>
              <a:t>Technical Visit to Iran, which is planned to be conducted in December 2022 by IHO/IALA.</a:t>
            </a:r>
          </a:p>
          <a:p>
            <a:pPr algn="just">
              <a:lnSpc>
                <a:spcPct val="150000"/>
              </a:lnSpc>
            </a:pPr>
            <a:r>
              <a:rPr lang="en-US" dirty="0" smtClean="0"/>
              <a:t>MSI Course, which is planned to be conducted as a joint activity between RSAHC and NIOHC Regions in November 2022. </a:t>
            </a:r>
          </a:p>
          <a:p>
            <a:pPr marL="0" indent="0">
              <a:buFont typeface="Wingdings 2"/>
              <a:buNone/>
            </a:pPr>
            <a:endParaRPr lang="en-US" dirty="0"/>
          </a:p>
        </p:txBody>
      </p:sp>
    </p:spTree>
    <p:extLst>
      <p:ext uri="{BB962C8B-B14F-4D97-AF65-F5344CB8AC3E}">
        <p14:creationId xmlns:p14="http://schemas.microsoft.com/office/powerpoint/2010/main" val="2166543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14</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274638"/>
            <a:ext cx="8229600" cy="1143000"/>
          </a:xfrm>
        </p:spPr>
        <p:txBody>
          <a:bodyPr>
            <a:normAutofit/>
          </a:bodyPr>
          <a:lstStyle/>
          <a:p>
            <a:pPr algn="ctr"/>
            <a:r>
              <a:rPr lang="en-US" sz="4400" b="1" dirty="0"/>
              <a:t>Challenges </a:t>
            </a:r>
            <a:r>
              <a:rPr lang="en-US" sz="4400" b="1" dirty="0" smtClean="0"/>
              <a:t>Faced </a:t>
            </a:r>
            <a:r>
              <a:rPr lang="en-US" sz="4400" b="1" dirty="0"/>
              <a:t>in the </a:t>
            </a:r>
            <a:r>
              <a:rPr lang="en-US" sz="4400" b="1" dirty="0" smtClean="0"/>
              <a:t>Region </a:t>
            </a:r>
            <a:endParaRPr lang="en-US" sz="4400" dirty="0"/>
          </a:p>
        </p:txBody>
      </p:sp>
      <p:sp>
        <p:nvSpPr>
          <p:cNvPr id="11" name="Content Placeholder 2"/>
          <p:cNvSpPr txBox="1">
            <a:spLocks/>
          </p:cNvSpPr>
          <p:nvPr/>
        </p:nvSpPr>
        <p:spPr>
          <a:xfrm>
            <a:off x="457200" y="1600200"/>
            <a:ext cx="8229600" cy="4525963"/>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dirty="0" smtClean="0"/>
              <a:t>In our region, usually three or four Member States are highly active in IHO programs.</a:t>
            </a:r>
          </a:p>
          <a:p>
            <a:pPr algn="just"/>
            <a:r>
              <a:rPr lang="en-US" dirty="0" smtClean="0"/>
              <a:t>Some do not participate actively in any programs at all, while some others prefer to work with adjacent regions (some Member States of RSAHC are members of NIOHC as well, and have their needs regarding Capacity-Building met through that Commission). </a:t>
            </a:r>
          </a:p>
          <a:p>
            <a:pPr algn="just"/>
            <a:r>
              <a:rPr lang="en-US" dirty="0" smtClean="0"/>
              <a:t>For this reason, it is almost impossible to have integrated and up-to-date information from all IHO activities in the region. I hope that under the chairmanship of Oman as the RSAHC Chair, we would achieve better cooperation between all the regional Member States. </a:t>
            </a:r>
            <a:endParaRPr lang="en-US" dirty="0"/>
          </a:p>
        </p:txBody>
      </p:sp>
    </p:spTree>
    <p:extLst>
      <p:ext uri="{BB962C8B-B14F-4D97-AF65-F5344CB8AC3E}">
        <p14:creationId xmlns:p14="http://schemas.microsoft.com/office/powerpoint/2010/main" val="33900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15</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274638"/>
            <a:ext cx="8229600" cy="1143000"/>
          </a:xfrm>
        </p:spPr>
        <p:txBody>
          <a:bodyPr>
            <a:normAutofit/>
          </a:bodyPr>
          <a:lstStyle/>
          <a:p>
            <a:pPr algn="ctr"/>
            <a:r>
              <a:rPr lang="en-US" sz="4000" b="1" dirty="0"/>
              <a:t>Achievements and </a:t>
            </a:r>
            <a:r>
              <a:rPr lang="en-US" sz="4000" b="1" dirty="0" smtClean="0"/>
              <a:t>Lessons Learned </a:t>
            </a:r>
            <a:endParaRPr lang="en-US" sz="4000" dirty="0"/>
          </a:p>
        </p:txBody>
      </p:sp>
      <p:sp>
        <p:nvSpPr>
          <p:cNvPr id="11" name="Content Placeholder 2"/>
          <p:cNvSpPr txBox="1">
            <a:spLocks/>
          </p:cNvSpPr>
          <p:nvPr/>
        </p:nvSpPr>
        <p:spPr>
          <a:xfrm>
            <a:off x="457200" y="1600200"/>
            <a:ext cx="8229600" cy="4525963"/>
          </a:xfrm>
          <a:prstGeom prst="rect">
            <a:avLst/>
          </a:prstGeom>
        </p:spPr>
        <p:txBody>
          <a:bodyPr vert="horz">
            <a:normAutofit fontScale="850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dirty="0" smtClean="0"/>
              <a:t>A number of the Member States have announced their training needs for the next three years through the CB Coordinator for this region, and all Member States of RSAHC could be trained at various levels.</a:t>
            </a:r>
          </a:p>
          <a:p>
            <a:pPr algn="just"/>
            <a:r>
              <a:rPr lang="en-US" dirty="0" smtClean="0"/>
              <a:t>In most cases, we could ignore our political differences, and consider safety of navigation in our regional waters as the region's first priority. </a:t>
            </a:r>
          </a:p>
          <a:p>
            <a:pPr algn="just"/>
            <a:r>
              <a:rPr lang="en-US" dirty="0" smtClean="0"/>
              <a:t>In line with the efforts of IHO to economize CBSC program, the RSAHC has negotiated and planned a number of activities and trainings, to be conducted jointly with the NIOHC as the adjacent </a:t>
            </a:r>
            <a:r>
              <a:rPr lang="en-US" dirty="0" smtClean="0"/>
              <a:t>region, or have some virtual trainings .</a:t>
            </a:r>
            <a:endParaRPr lang="en-US" dirty="0" smtClean="0"/>
          </a:p>
          <a:p>
            <a:pPr algn="just"/>
            <a:r>
              <a:rPr lang="en-US" dirty="0" smtClean="0"/>
              <a:t> It is hoped that the planned activities, as mentioned in the RSAHC 3-Year Work Plan for CBSC (2022-24), will be conducted successfully, and result in the planned outcomes. </a:t>
            </a:r>
          </a:p>
          <a:p>
            <a:endParaRPr lang="en-US" dirty="0"/>
          </a:p>
        </p:txBody>
      </p:sp>
    </p:spTree>
    <p:extLst>
      <p:ext uri="{BB962C8B-B14F-4D97-AF65-F5344CB8AC3E}">
        <p14:creationId xmlns:p14="http://schemas.microsoft.com/office/powerpoint/2010/main" val="823953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16</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274638"/>
            <a:ext cx="8229600" cy="1143000"/>
          </a:xfrm>
        </p:spPr>
        <p:txBody>
          <a:bodyPr>
            <a:normAutofit/>
          </a:bodyPr>
          <a:lstStyle/>
          <a:p>
            <a:pPr algn="ctr"/>
            <a:r>
              <a:rPr lang="en-US" sz="4800" b="1" dirty="0" smtClean="0"/>
              <a:t>Conclusion</a:t>
            </a:r>
            <a:endParaRPr lang="en-US" sz="4800" dirty="0"/>
          </a:p>
        </p:txBody>
      </p:sp>
      <p:sp>
        <p:nvSpPr>
          <p:cNvPr id="11" name="Content Placeholder 2"/>
          <p:cNvSpPr txBox="1">
            <a:spLocks/>
          </p:cNvSpPr>
          <p:nvPr/>
        </p:nvSpPr>
        <p:spPr>
          <a:xfrm>
            <a:off x="457200" y="1600200"/>
            <a:ext cx="8229600" cy="4525963"/>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dirty="0" smtClean="0"/>
              <a:t>With the election of Oman as the present RSAHC </a:t>
            </a:r>
            <a:r>
              <a:rPr lang="en-US" dirty="0" smtClean="0"/>
              <a:t>Chair and Saudi Arabia as the vice chair of this region, </a:t>
            </a:r>
            <a:r>
              <a:rPr lang="en-US" dirty="0" smtClean="0"/>
              <a:t>we hope to encourage the involvement of all </a:t>
            </a:r>
            <a:r>
              <a:rPr lang="en-US" dirty="0" smtClean="0"/>
              <a:t>Member </a:t>
            </a:r>
            <a:r>
              <a:rPr lang="en-US" dirty="0" smtClean="0"/>
              <a:t>States in the RSA region, and have better achievement in CB programs, because it is necessary to have excellent and effective means of communication between all Member States. </a:t>
            </a:r>
          </a:p>
          <a:p>
            <a:pPr algn="just"/>
            <a:r>
              <a:rPr lang="en-US" dirty="0" smtClean="0"/>
              <a:t>Moreover, the IHO Secretariat strongly supports joint CB </a:t>
            </a:r>
            <a:r>
              <a:rPr lang="en-US" dirty="0" smtClean="0"/>
              <a:t>submissions, also having virtual trainings in </a:t>
            </a:r>
            <a:r>
              <a:rPr lang="en-US" dirty="0" smtClean="0"/>
              <a:t>the favor of promoted cooperation between the neighbor RHCs and cost-effective use of the limited CB funds.</a:t>
            </a:r>
          </a:p>
          <a:p>
            <a:pPr algn="just"/>
            <a:r>
              <a:rPr lang="en-US" dirty="0" smtClean="0"/>
              <a:t> For this reason, I am also keen to have joint CB programs for at least the next 3 years between RSAHC and NIOHC. </a:t>
            </a:r>
          </a:p>
          <a:p>
            <a:pPr algn="just"/>
            <a:endParaRPr lang="en-US" dirty="0"/>
          </a:p>
        </p:txBody>
      </p:sp>
    </p:spTree>
    <p:extLst>
      <p:ext uri="{BB962C8B-B14F-4D97-AF65-F5344CB8AC3E}">
        <p14:creationId xmlns:p14="http://schemas.microsoft.com/office/powerpoint/2010/main" val="4256502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17</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92512" y="914400"/>
            <a:ext cx="8229600" cy="1143000"/>
          </a:xfrm>
        </p:spPr>
        <p:txBody>
          <a:bodyPr>
            <a:noAutofit/>
          </a:bodyPr>
          <a:lstStyle/>
          <a:p>
            <a:pPr algn="ctr"/>
            <a:r>
              <a:rPr lang="en-US" sz="3600" b="1" dirty="0" smtClean="0"/>
              <a:t>Suggested Capacity-Building </a:t>
            </a:r>
            <a:r>
              <a:rPr lang="en-US" sz="3600" b="1" dirty="0"/>
              <a:t>Program for the </a:t>
            </a:r>
            <a:r>
              <a:rPr lang="en-US" sz="3600" b="1" dirty="0" smtClean="0"/>
              <a:t>Year 2022</a:t>
            </a:r>
            <a:endParaRPr lang="en-US" sz="3600" b="1" dirty="0"/>
          </a:p>
        </p:txBody>
      </p:sp>
      <p:pic>
        <p:nvPicPr>
          <p:cNvPr id="11" name="Content Placeholder 3"/>
          <p:cNvPicPr>
            <a:picLocks noChangeAspect="1"/>
          </p:cNvPicPr>
          <p:nvPr/>
        </p:nvPicPr>
        <p:blipFill>
          <a:blip r:embed="rId4"/>
          <a:stretch>
            <a:fillRect/>
          </a:stretch>
        </p:blipFill>
        <p:spPr>
          <a:xfrm>
            <a:off x="426720" y="2057400"/>
            <a:ext cx="8412480" cy="2808853"/>
          </a:xfrm>
          <a:prstGeom prst="rect">
            <a:avLst/>
          </a:prstGeom>
        </p:spPr>
      </p:pic>
    </p:spTree>
    <p:extLst>
      <p:ext uri="{BB962C8B-B14F-4D97-AF65-F5344CB8AC3E}">
        <p14:creationId xmlns:p14="http://schemas.microsoft.com/office/powerpoint/2010/main" val="4101348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B11B11-4B76-4B08-AEFF-715CDE614F2F}" type="slidenum">
              <a:rPr lang="en-US" smtClean="0"/>
              <a:t>18</a:t>
            </a:fld>
            <a:endParaRPr lang="en-US"/>
          </a:p>
        </p:txBody>
      </p:sp>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pic>
        <p:nvPicPr>
          <p:cNvPr id="11" name="Content Placeholder 3"/>
          <p:cNvPicPr>
            <a:picLocks noChangeAspect="1"/>
          </p:cNvPicPr>
          <p:nvPr/>
        </p:nvPicPr>
        <p:blipFill>
          <a:blip r:embed="rId3"/>
          <a:stretch>
            <a:fillRect/>
          </a:stretch>
        </p:blipFill>
        <p:spPr>
          <a:xfrm>
            <a:off x="805243" y="1625367"/>
            <a:ext cx="7500557" cy="4470634"/>
          </a:xfrm>
          <a:prstGeom prst="rect">
            <a:avLst/>
          </a:prstGeom>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762000"/>
            <a:ext cx="8229600" cy="990600"/>
          </a:xfrm>
        </p:spPr>
        <p:txBody>
          <a:bodyPr>
            <a:noAutofit/>
          </a:bodyPr>
          <a:lstStyle/>
          <a:p>
            <a:pPr algn="ctr"/>
            <a:r>
              <a:rPr lang="en-US" sz="3200" b="1" dirty="0" smtClean="0"/>
              <a:t>Suggested Capacity-Building </a:t>
            </a:r>
            <a:r>
              <a:rPr lang="en-US" sz="3200" b="1" dirty="0"/>
              <a:t>Program for the </a:t>
            </a:r>
            <a:r>
              <a:rPr lang="en-US" sz="3200" b="1" dirty="0" smtClean="0"/>
              <a:t>Year 2023</a:t>
            </a:r>
            <a:endParaRPr lang="en-US" sz="3200" b="1" dirty="0"/>
          </a:p>
        </p:txBody>
      </p:sp>
    </p:spTree>
    <p:extLst>
      <p:ext uri="{BB962C8B-B14F-4D97-AF65-F5344CB8AC3E}">
        <p14:creationId xmlns:p14="http://schemas.microsoft.com/office/powerpoint/2010/main" val="2985395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19</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423243"/>
            <a:ext cx="8229600" cy="1143000"/>
          </a:xfrm>
        </p:spPr>
        <p:txBody>
          <a:bodyPr>
            <a:noAutofit/>
          </a:bodyPr>
          <a:lstStyle/>
          <a:p>
            <a:pPr algn="ctr"/>
            <a:r>
              <a:rPr lang="en-US" sz="3200" b="1" dirty="0" smtClean="0"/>
              <a:t>Suggested Capacity-Building </a:t>
            </a:r>
            <a:r>
              <a:rPr lang="en-US" sz="3200" b="1" dirty="0"/>
              <a:t>Program for the </a:t>
            </a:r>
            <a:r>
              <a:rPr lang="en-US" sz="3200" b="1" dirty="0" smtClean="0"/>
              <a:t>Year 2024</a:t>
            </a:r>
            <a:endParaRPr lang="en-US" sz="3200" b="1" dirty="0"/>
          </a:p>
        </p:txBody>
      </p:sp>
      <p:pic>
        <p:nvPicPr>
          <p:cNvPr id="11" name="Content Placeholder 4"/>
          <p:cNvPicPr>
            <a:picLocks noChangeAspect="1"/>
          </p:cNvPicPr>
          <p:nvPr/>
        </p:nvPicPr>
        <p:blipFill>
          <a:blip r:embed="rId4"/>
          <a:stretch>
            <a:fillRect/>
          </a:stretch>
        </p:blipFill>
        <p:spPr>
          <a:xfrm>
            <a:off x="1066799" y="1566242"/>
            <a:ext cx="7042599" cy="4608745"/>
          </a:xfrm>
          <a:prstGeom prst="rect">
            <a:avLst/>
          </a:prstGeom>
        </p:spPr>
      </p:pic>
    </p:spTree>
    <p:extLst>
      <p:ext uri="{BB962C8B-B14F-4D97-AF65-F5344CB8AC3E}">
        <p14:creationId xmlns:p14="http://schemas.microsoft.com/office/powerpoint/2010/main" val="2376170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2</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txBox="1">
            <a:spLocks/>
          </p:cNvSpPr>
          <p:nvPr/>
        </p:nvSpPr>
        <p:spPr>
          <a:xfrm>
            <a:off x="609600" y="838200"/>
            <a:ext cx="8229600" cy="1143000"/>
          </a:xfrm>
          <a:prstGeom prst="rect">
            <a:avLst/>
          </a:prstGeom>
        </p:spPr>
        <p:txBody>
          <a:bodyPr vert="horz" lIns="0" rIns="0" bIns="0" anchor="b">
            <a:normAutofit fontScale="9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b="1" dirty="0" smtClean="0"/>
              <a:t>New Capacity-Building Coordinator</a:t>
            </a:r>
            <a:endParaRPr lang="en-US" b="1" dirty="0"/>
          </a:p>
        </p:txBody>
      </p:sp>
      <p:sp>
        <p:nvSpPr>
          <p:cNvPr id="8" name="Content Placeholder 2"/>
          <p:cNvSpPr txBox="1">
            <a:spLocks/>
          </p:cNvSpPr>
          <p:nvPr/>
        </p:nvSpPr>
        <p:spPr>
          <a:xfrm>
            <a:off x="457200" y="2348345"/>
            <a:ext cx="8229600" cy="38100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50000"/>
              </a:lnSpc>
            </a:pPr>
            <a:r>
              <a:rPr lang="en-US" sz="2400" dirty="0" smtClean="0"/>
              <a:t>In order to participate in CB programs, every RHC should have a CB Coordinator. </a:t>
            </a:r>
          </a:p>
          <a:p>
            <a:pPr algn="just">
              <a:lnSpc>
                <a:spcPct val="150000"/>
              </a:lnSpc>
            </a:pPr>
            <a:r>
              <a:rPr lang="en-US" sz="2400" dirty="0" smtClean="0"/>
              <a:t>After the previous CB Coordinator of RSAHC region(Mr. Jeff Bryant), Iran has accepted the responsibility as CB Coordinator in this region, </a:t>
            </a:r>
            <a:r>
              <a:rPr lang="en-US" sz="2400" dirty="0"/>
              <a:t>and was therefore introduced </a:t>
            </a:r>
            <a:r>
              <a:rPr lang="en-US" sz="2400" dirty="0" smtClean="0"/>
              <a:t>to IHO by the </a:t>
            </a:r>
            <a:r>
              <a:rPr lang="en-US" sz="2400" dirty="0"/>
              <a:t>RSAHC8 Chair.  </a:t>
            </a:r>
            <a:endParaRPr lang="en-US" sz="2000" dirty="0" smtClean="0"/>
          </a:p>
        </p:txBody>
      </p:sp>
    </p:spTree>
    <p:extLst>
      <p:ext uri="{BB962C8B-B14F-4D97-AF65-F5344CB8AC3E}">
        <p14:creationId xmlns:p14="http://schemas.microsoft.com/office/powerpoint/2010/main" val="3875972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20</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494371"/>
            <a:ext cx="8229600" cy="1143000"/>
          </a:xfrm>
        </p:spPr>
        <p:txBody>
          <a:bodyPr>
            <a:normAutofit/>
          </a:bodyPr>
          <a:lstStyle/>
          <a:p>
            <a:pPr algn="ctr"/>
            <a:r>
              <a:rPr lang="en-US" sz="4400" b="1" dirty="0"/>
              <a:t>Actions </a:t>
            </a:r>
            <a:r>
              <a:rPr lang="en-US" sz="4400" b="1" dirty="0" smtClean="0"/>
              <a:t>Required for RSAHC9</a:t>
            </a:r>
            <a:endParaRPr lang="en-US" sz="4400" dirty="0"/>
          </a:p>
        </p:txBody>
      </p:sp>
      <p:sp>
        <p:nvSpPr>
          <p:cNvPr id="11" name="Content Placeholder 2"/>
          <p:cNvSpPr txBox="1">
            <a:spLocks/>
          </p:cNvSpPr>
          <p:nvPr/>
        </p:nvSpPr>
        <p:spPr>
          <a:xfrm>
            <a:off x="457200" y="1864813"/>
            <a:ext cx="8229600" cy="4154987"/>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lnSpc>
                <a:spcPct val="150000"/>
              </a:lnSpc>
            </a:pPr>
            <a:r>
              <a:rPr lang="en-US" dirty="0" smtClean="0"/>
              <a:t>RSAHC Member States are invited to: </a:t>
            </a:r>
          </a:p>
          <a:p>
            <a:pPr marL="0" indent="0" algn="just">
              <a:lnSpc>
                <a:spcPct val="150000"/>
              </a:lnSpc>
              <a:buFont typeface="Wingdings 2"/>
              <a:buNone/>
            </a:pPr>
            <a:r>
              <a:rPr lang="en-US" dirty="0" smtClean="0"/>
              <a:t>	</a:t>
            </a:r>
            <a:r>
              <a:rPr lang="en-US" sz="2800" dirty="0" smtClean="0"/>
              <a:t>A. Take note of this update of RSAHC CB 3-</a:t>
            </a:r>
            <a:r>
              <a:rPr lang="fa-IR" sz="2800" dirty="0" smtClean="0"/>
              <a:t>               </a:t>
            </a:r>
            <a:r>
              <a:rPr lang="en-US" sz="2800" dirty="0" smtClean="0"/>
              <a:t>Year</a:t>
            </a:r>
            <a:r>
              <a:rPr lang="fa-IR" sz="2800" dirty="0" smtClean="0"/>
              <a:t> </a:t>
            </a:r>
            <a:r>
              <a:rPr lang="en-US" sz="2800" dirty="0" smtClean="0"/>
              <a:t>Work Plan, </a:t>
            </a:r>
            <a:r>
              <a:rPr lang="en-US" sz="2800" dirty="0" smtClean="0"/>
              <a:t>and</a:t>
            </a:r>
          </a:p>
          <a:p>
            <a:pPr marL="0" indent="0" algn="just">
              <a:lnSpc>
                <a:spcPct val="150000"/>
              </a:lnSpc>
              <a:buFont typeface="Wingdings 2"/>
              <a:buNone/>
            </a:pPr>
            <a:r>
              <a:rPr lang="en-US" sz="2800" dirty="0" smtClean="0"/>
              <a:t>	 </a:t>
            </a:r>
            <a:r>
              <a:rPr lang="en-US" sz="2800" dirty="0" smtClean="0"/>
              <a:t>B. </a:t>
            </a:r>
            <a:r>
              <a:rPr lang="en-US" sz="2800" dirty="0" smtClean="0"/>
              <a:t>Take any actions considered appropriate. </a:t>
            </a:r>
          </a:p>
          <a:p>
            <a:endParaRPr lang="en-US" dirty="0"/>
          </a:p>
        </p:txBody>
      </p:sp>
    </p:spTree>
    <p:extLst>
      <p:ext uri="{BB962C8B-B14F-4D97-AF65-F5344CB8AC3E}">
        <p14:creationId xmlns:p14="http://schemas.microsoft.com/office/powerpoint/2010/main" val="370038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21</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txBox="1">
            <a:spLocks/>
          </p:cNvSpPr>
          <p:nvPr/>
        </p:nvSpPr>
        <p:spPr>
          <a:xfrm>
            <a:off x="457200" y="1143000"/>
            <a:ext cx="8229600" cy="41910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endParaRPr lang="en-US" sz="3600" b="1" dirty="0" smtClean="0"/>
          </a:p>
          <a:p>
            <a:pPr marL="0" indent="0" algn="ctr">
              <a:buFont typeface="Wingdings 2"/>
              <a:buNone/>
            </a:pPr>
            <a:endParaRPr lang="en-US" sz="3600" b="1" dirty="0" smtClean="0"/>
          </a:p>
          <a:p>
            <a:pPr marL="0" indent="0" algn="ctr">
              <a:buFont typeface="Wingdings 2"/>
              <a:buNone/>
            </a:pPr>
            <a:r>
              <a:rPr lang="en-US" sz="36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Thank you for your attention! </a:t>
            </a:r>
          </a:p>
          <a:p>
            <a:pPr marL="0" indent="0" algn="ctr">
              <a:buFont typeface="Wingdings 2"/>
              <a:buNone/>
            </a:pPr>
            <a:endParaRPr lang="en-US" sz="36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0" indent="0" algn="ctr">
              <a:buFont typeface="Wingdings 2"/>
              <a:buNone/>
            </a:pPr>
            <a:r>
              <a:rPr lang="en-US" sz="3600" b="1"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Any questions? </a:t>
            </a:r>
            <a:endParaRPr lang="en-US" sz="3600" b="1"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2554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IHO Capacity-Building </a:t>
            </a:r>
            <a:r>
              <a:rPr lang="en-US" dirty="0"/>
              <a:t>Strategy</a:t>
            </a:r>
          </a:p>
        </p:txBody>
      </p:sp>
      <p:sp>
        <p:nvSpPr>
          <p:cNvPr id="3" name="Content Placeholder 2"/>
          <p:cNvSpPr>
            <a:spLocks noGrp="1"/>
          </p:cNvSpPr>
          <p:nvPr>
            <p:ph idx="1"/>
          </p:nvPr>
        </p:nvSpPr>
        <p:spPr>
          <a:xfrm>
            <a:off x="471055" y="1847088"/>
            <a:ext cx="8229600" cy="4389120"/>
          </a:xfrm>
        </p:spPr>
        <p:txBody>
          <a:bodyPr>
            <a:normAutofit/>
          </a:bodyPr>
          <a:lstStyle/>
          <a:p>
            <a:r>
              <a:rPr lang="en-US" dirty="0"/>
              <a:t>The IHO Capacity Building Strategy classifies the development of hydrographic services into three phases: </a:t>
            </a:r>
          </a:p>
          <a:p>
            <a:pPr lvl="0"/>
            <a:r>
              <a:rPr lang="en-US" dirty="0" smtClean="0">
                <a:solidFill>
                  <a:srgbClr val="FF0000"/>
                </a:solidFill>
              </a:rPr>
              <a:t>Phase </a:t>
            </a:r>
            <a:r>
              <a:rPr lang="en-US" dirty="0">
                <a:solidFill>
                  <a:srgbClr val="FF0000"/>
                </a:solidFill>
              </a:rPr>
              <a:t>1</a:t>
            </a:r>
            <a:r>
              <a:rPr lang="en-US" dirty="0"/>
              <a:t>: Collection and circulation of nautical information, necessary to maintain existing charts and publications </a:t>
            </a:r>
            <a:r>
              <a:rPr lang="en-US" dirty="0" smtClean="0"/>
              <a:t>up-to-date</a:t>
            </a:r>
            <a:r>
              <a:rPr lang="en-US" dirty="0"/>
              <a:t>;</a:t>
            </a:r>
          </a:p>
          <a:p>
            <a:pPr lvl="0"/>
            <a:r>
              <a:rPr lang="en-US" dirty="0" smtClean="0">
                <a:solidFill>
                  <a:srgbClr val="FF0000"/>
                </a:solidFill>
              </a:rPr>
              <a:t>Phase </a:t>
            </a:r>
            <a:r>
              <a:rPr lang="en-US" dirty="0">
                <a:solidFill>
                  <a:srgbClr val="FF0000"/>
                </a:solidFill>
              </a:rPr>
              <a:t>2</a:t>
            </a:r>
            <a:r>
              <a:rPr lang="en-US" dirty="0"/>
              <a:t>: Creation of a surveying capability to conduct coastal and offshore projects; and</a:t>
            </a:r>
          </a:p>
          <a:p>
            <a:r>
              <a:rPr lang="en-US" dirty="0" smtClean="0">
                <a:solidFill>
                  <a:srgbClr val="FF0000"/>
                </a:solidFill>
              </a:rPr>
              <a:t>Phase </a:t>
            </a:r>
            <a:r>
              <a:rPr lang="en-US" dirty="0">
                <a:solidFill>
                  <a:srgbClr val="FF0000"/>
                </a:solidFill>
              </a:rPr>
              <a:t>3</a:t>
            </a:r>
            <a:r>
              <a:rPr lang="en-US" dirty="0"/>
              <a:t>: </a:t>
            </a:r>
            <a:r>
              <a:rPr lang="en-US" dirty="0" smtClean="0"/>
              <a:t>Production of </a:t>
            </a:r>
            <a:r>
              <a:rPr lang="en-US" dirty="0"/>
              <a:t>paper charts, ENC and publications </a:t>
            </a:r>
            <a:r>
              <a:rPr lang="en-US" dirty="0" smtClean="0"/>
              <a:t>independently.</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Content Placeholder 5"/>
          <p:cNvPicPr>
            <a:picLocks noChangeAspect="1"/>
          </p:cNvPicPr>
          <p:nvPr/>
        </p:nvPicPr>
        <p:blipFill>
          <a:blip r:embed="rId3"/>
          <a:stretch>
            <a:fillRect/>
          </a:stretch>
        </p:blipFill>
        <p:spPr>
          <a:xfrm>
            <a:off x="6019800" y="6174988"/>
            <a:ext cx="609600" cy="683012"/>
          </a:xfrm>
          <a:prstGeom prst="rect">
            <a:avLst/>
          </a:prstGeom>
        </p:spPr>
      </p:pic>
    </p:spTree>
    <p:extLst>
      <p:ext uri="{BB962C8B-B14F-4D97-AF65-F5344CB8AC3E}">
        <p14:creationId xmlns:p14="http://schemas.microsoft.com/office/powerpoint/2010/main" val="3447543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Prioritize CB Programs</a:t>
            </a:r>
            <a:endParaRPr lang="en-US" dirty="0"/>
          </a:p>
        </p:txBody>
      </p:sp>
      <p:sp>
        <p:nvSpPr>
          <p:cNvPr id="3" name="Content Placeholder 2"/>
          <p:cNvSpPr>
            <a:spLocks noGrp="1"/>
          </p:cNvSpPr>
          <p:nvPr>
            <p:ph idx="1"/>
          </p:nvPr>
        </p:nvSpPr>
        <p:spPr/>
        <p:txBody>
          <a:bodyPr>
            <a:normAutofit/>
          </a:bodyPr>
          <a:lstStyle/>
          <a:p>
            <a:r>
              <a:rPr lang="en-US" dirty="0" smtClean="0"/>
              <a:t>Phase </a:t>
            </a:r>
            <a:r>
              <a:rPr lang="en-US" dirty="0"/>
              <a:t>of </a:t>
            </a:r>
            <a:r>
              <a:rPr lang="en-US" dirty="0" smtClean="0"/>
              <a:t>Capacity-Building</a:t>
            </a:r>
            <a:r>
              <a:rPr lang="en-US" dirty="0"/>
              <a:t>, according to the IHO </a:t>
            </a:r>
            <a:r>
              <a:rPr lang="en-US" dirty="0" smtClean="0"/>
              <a:t>Capacity-Building </a:t>
            </a:r>
            <a:r>
              <a:rPr lang="en-US" dirty="0"/>
              <a:t>Strategy:</a:t>
            </a:r>
          </a:p>
          <a:p>
            <a:pPr lvl="1"/>
            <a:r>
              <a:rPr lang="en-US" dirty="0"/>
              <a:t>Phase </a:t>
            </a:r>
            <a:r>
              <a:rPr lang="en-US" dirty="0" smtClean="0"/>
              <a:t>1 		</a:t>
            </a:r>
            <a:r>
              <a:rPr lang="en-US" dirty="0" smtClean="0"/>
              <a:t>	10 </a:t>
            </a:r>
            <a:r>
              <a:rPr lang="en-US" dirty="0" smtClean="0"/>
              <a:t>Points </a:t>
            </a:r>
            <a:endParaRPr lang="en-US" dirty="0"/>
          </a:p>
          <a:p>
            <a:pPr lvl="1"/>
            <a:r>
              <a:rPr lang="en-US" dirty="0"/>
              <a:t>Phase </a:t>
            </a:r>
            <a:r>
              <a:rPr lang="en-US" dirty="0" smtClean="0"/>
              <a:t>2   		 5 points </a:t>
            </a:r>
            <a:endParaRPr lang="en-US" dirty="0"/>
          </a:p>
          <a:p>
            <a:pPr lvl="1"/>
            <a:r>
              <a:rPr lang="en-US" dirty="0"/>
              <a:t>Phase </a:t>
            </a:r>
            <a:r>
              <a:rPr lang="en-US" dirty="0" smtClean="0"/>
              <a:t>3   		 1 point</a:t>
            </a:r>
            <a:endParaRPr lang="en-US" dirty="0"/>
          </a:p>
          <a:p>
            <a:r>
              <a:rPr lang="en-US" dirty="0" smtClean="0"/>
              <a:t>Number </a:t>
            </a:r>
            <a:r>
              <a:rPr lang="en-US" dirty="0"/>
              <a:t>of States Benefitted: </a:t>
            </a:r>
            <a:endParaRPr lang="en-US" dirty="0" smtClean="0"/>
          </a:p>
          <a:p>
            <a:pPr lvl="1"/>
            <a:r>
              <a:rPr lang="en-US" dirty="0" smtClean="0"/>
              <a:t>10 or more States 	 5 points </a:t>
            </a:r>
          </a:p>
          <a:p>
            <a:pPr lvl="1"/>
            <a:r>
              <a:rPr lang="en-US" dirty="0" smtClean="0"/>
              <a:t>5 to 9 States            	 3 points </a:t>
            </a:r>
          </a:p>
          <a:p>
            <a:pPr lvl="1"/>
            <a:r>
              <a:rPr lang="en-US" dirty="0" smtClean="0"/>
              <a:t>Less than 5 States 	 1 point</a:t>
            </a:r>
            <a:endParaRPr lang="en-US" dirty="0"/>
          </a:p>
        </p:txBody>
      </p:sp>
      <p:pic>
        <p:nvPicPr>
          <p:cNvPr id="4" name="Content Placeholder 5"/>
          <p:cNvPicPr>
            <a:picLocks noChangeAspect="1"/>
          </p:cNvPicPr>
          <p:nvPr/>
        </p:nvPicPr>
        <p:blipFill>
          <a:blip r:embed="rId2"/>
          <a:stretch>
            <a:fillRect/>
          </a:stretch>
        </p:blipFill>
        <p:spPr>
          <a:xfrm>
            <a:off x="6019800" y="6174988"/>
            <a:ext cx="609600" cy="683012"/>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9366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Priority </a:t>
            </a:r>
            <a:r>
              <a:rPr lang="en-US" b="1" dirty="0"/>
              <a:t>within </a:t>
            </a:r>
            <a:r>
              <a:rPr lang="en-US" b="1" dirty="0" smtClean="0"/>
              <a:t>RHC </a:t>
            </a:r>
          </a:p>
          <a:p>
            <a:pPr marL="0" indent="0">
              <a:buNone/>
            </a:pPr>
            <a:r>
              <a:rPr lang="en-US" dirty="0"/>
              <a:t>A value to be established by the RHC, </a:t>
            </a:r>
            <a:r>
              <a:rPr lang="en-US" dirty="0" smtClean="0"/>
              <a:t>as follows:</a:t>
            </a:r>
            <a:endParaRPr lang="en-US" b="1" dirty="0"/>
          </a:p>
          <a:p>
            <a:pPr marL="457200" lvl="1" indent="0">
              <a:buNone/>
            </a:pPr>
            <a:r>
              <a:rPr lang="en-US" dirty="0" smtClean="0"/>
              <a:t>a)  	1 = Top Priority		5 points</a:t>
            </a:r>
          </a:p>
          <a:p>
            <a:pPr marL="457200" lvl="1" indent="0">
              <a:buNone/>
            </a:pPr>
            <a:r>
              <a:rPr lang="en-US" dirty="0" smtClean="0"/>
              <a:t>b)  2 = Very Important	 	3 points</a:t>
            </a:r>
          </a:p>
          <a:p>
            <a:pPr marL="971550" lvl="1" indent="-514350">
              <a:buAutoNum type="alphaLcParenR" startAt="3"/>
            </a:pPr>
            <a:r>
              <a:rPr lang="en-US" dirty="0" smtClean="0"/>
              <a:t>3 = Important		1 point</a:t>
            </a:r>
          </a:p>
          <a:p>
            <a:pPr marL="971550" lvl="1" indent="-514350">
              <a:buAutoNum type="alphaLcParenR" startAt="3"/>
            </a:pPr>
            <a:r>
              <a:rPr lang="en-US" dirty="0" smtClean="0"/>
              <a:t>4 = Lowest Priority </a:t>
            </a:r>
            <a:r>
              <a:rPr lang="en-US" dirty="0" smtClean="0"/>
              <a:t>	</a:t>
            </a:r>
            <a:r>
              <a:rPr lang="en-US" dirty="0" smtClean="0"/>
              <a:t>	0 point</a:t>
            </a:r>
            <a:endParaRPr lang="en-US" dirty="0"/>
          </a:p>
        </p:txBody>
      </p:sp>
      <p:sp>
        <p:nvSpPr>
          <p:cNvPr id="5" name="Title 1"/>
          <p:cNvSpPr>
            <a:spLocks noGrp="1"/>
          </p:cNvSpPr>
          <p:nvPr>
            <p:ph type="title"/>
          </p:nvPr>
        </p:nvSpPr>
        <p:spPr>
          <a:xfrm>
            <a:off x="457200" y="274638"/>
            <a:ext cx="8229600" cy="1143000"/>
          </a:xfrm>
        </p:spPr>
        <p:txBody>
          <a:bodyPr>
            <a:normAutofit/>
          </a:bodyPr>
          <a:lstStyle/>
          <a:p>
            <a:r>
              <a:rPr lang="en-US" dirty="0" smtClean="0"/>
              <a:t>How to Prioritize CB Programs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Content Placeholder 5"/>
          <p:cNvPicPr>
            <a:picLocks noChangeAspect="1"/>
          </p:cNvPicPr>
          <p:nvPr/>
        </p:nvPicPr>
        <p:blipFill>
          <a:blip r:embed="rId3"/>
          <a:stretch>
            <a:fillRect/>
          </a:stretch>
        </p:blipFill>
        <p:spPr>
          <a:xfrm>
            <a:off x="6019800" y="6174988"/>
            <a:ext cx="609600" cy="683012"/>
          </a:xfrm>
          <a:prstGeom prst="rect">
            <a:avLst/>
          </a:prstGeom>
        </p:spPr>
      </p:pic>
    </p:spTree>
    <p:extLst>
      <p:ext uri="{BB962C8B-B14F-4D97-AF65-F5344CB8AC3E}">
        <p14:creationId xmlns:p14="http://schemas.microsoft.com/office/powerpoint/2010/main" val="1804039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Aims </a:t>
            </a:r>
            <a:r>
              <a:rPr lang="en-US" dirty="0"/>
              <a:t>and </a:t>
            </a:r>
            <a:r>
              <a:rPr lang="en-US" dirty="0" smtClean="0"/>
              <a:t>Objectives</a:t>
            </a:r>
            <a:endParaRPr lang="en-US" dirty="0"/>
          </a:p>
        </p:txBody>
      </p:sp>
      <p:sp>
        <p:nvSpPr>
          <p:cNvPr id="3" name="Content Placeholder 2"/>
          <p:cNvSpPr>
            <a:spLocks noGrp="1"/>
          </p:cNvSpPr>
          <p:nvPr>
            <p:ph idx="1"/>
          </p:nvPr>
        </p:nvSpPr>
        <p:spPr>
          <a:xfrm>
            <a:off x="457200" y="1646237"/>
            <a:ext cx="8229600" cy="4525963"/>
          </a:xfrm>
        </p:spPr>
        <p:txBody>
          <a:bodyPr>
            <a:normAutofit/>
          </a:bodyPr>
          <a:lstStyle/>
          <a:p>
            <a:pPr marL="0" indent="0">
              <a:buNone/>
            </a:pPr>
            <a:r>
              <a:rPr lang="en-US" dirty="0"/>
              <a:t>The aims of </a:t>
            </a:r>
            <a:r>
              <a:rPr lang="en-US" dirty="0" smtClean="0"/>
              <a:t>capacity building </a:t>
            </a:r>
            <a:r>
              <a:rPr lang="en-US" dirty="0"/>
              <a:t>are:</a:t>
            </a:r>
          </a:p>
          <a:p>
            <a:pPr algn="just"/>
            <a:r>
              <a:rPr lang="en-US" dirty="0" smtClean="0"/>
              <a:t>To train </a:t>
            </a:r>
            <a:r>
              <a:rPr lang="en-US" dirty="0"/>
              <a:t>staff, at various levels, to ensure a much needed capability on hydrography and nautical cartography, particularly after natural </a:t>
            </a:r>
            <a:r>
              <a:rPr lang="en-US" dirty="0" smtClean="0"/>
              <a:t>disasters </a:t>
            </a:r>
            <a:r>
              <a:rPr lang="en-US" dirty="0"/>
              <a:t>or other </a:t>
            </a:r>
            <a:r>
              <a:rPr lang="en-US" dirty="0" smtClean="0"/>
              <a:t>incidents, </a:t>
            </a:r>
            <a:r>
              <a:rPr lang="en-US" dirty="0"/>
              <a:t>which could affect water depths in </a:t>
            </a:r>
            <a:r>
              <a:rPr lang="en-US" dirty="0" smtClean="0"/>
              <a:t>harbors </a:t>
            </a:r>
            <a:r>
              <a:rPr lang="en-US" dirty="0"/>
              <a:t>and approaches; and</a:t>
            </a:r>
          </a:p>
          <a:p>
            <a:pPr algn="just"/>
            <a:r>
              <a:rPr lang="en-US" dirty="0" smtClean="0"/>
              <a:t>To comply with </a:t>
            </a:r>
            <a:r>
              <a:rPr lang="en-US" dirty="0"/>
              <a:t>IHO resolutions and guidelines regarding hydrographic and nautical cartographic activities</a:t>
            </a:r>
            <a:r>
              <a:rPr lang="en-US" dirty="0" smtClean="0"/>
              <a:t>.</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Content Placeholder 5"/>
          <p:cNvPicPr>
            <a:picLocks noChangeAspect="1"/>
          </p:cNvPicPr>
          <p:nvPr/>
        </p:nvPicPr>
        <p:blipFill>
          <a:blip r:embed="rId3"/>
          <a:stretch>
            <a:fillRect/>
          </a:stretch>
        </p:blipFill>
        <p:spPr>
          <a:xfrm>
            <a:off x="6019800" y="6174988"/>
            <a:ext cx="609600" cy="683012"/>
          </a:xfrm>
          <a:prstGeom prst="rect">
            <a:avLst/>
          </a:prstGeom>
        </p:spPr>
      </p:pic>
    </p:spTree>
    <p:extLst>
      <p:ext uri="{BB962C8B-B14F-4D97-AF65-F5344CB8AC3E}">
        <p14:creationId xmlns:p14="http://schemas.microsoft.com/office/powerpoint/2010/main" val="2476487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Medium-term Objective</a:t>
            </a:r>
            <a:endParaRPr lang="en-US" dirty="0"/>
          </a:p>
        </p:txBody>
      </p:sp>
      <p:sp>
        <p:nvSpPr>
          <p:cNvPr id="3" name="Content Placeholder 2"/>
          <p:cNvSpPr>
            <a:spLocks noGrp="1"/>
          </p:cNvSpPr>
          <p:nvPr>
            <p:ph idx="1"/>
          </p:nvPr>
        </p:nvSpPr>
        <p:spPr>
          <a:xfrm>
            <a:off x="457200" y="1874837"/>
            <a:ext cx="8229600" cy="4525963"/>
          </a:xfrm>
        </p:spPr>
        <p:txBody>
          <a:bodyPr/>
          <a:lstStyle/>
          <a:p>
            <a:r>
              <a:rPr lang="en-US" dirty="0" smtClean="0"/>
              <a:t>To </a:t>
            </a:r>
            <a:r>
              <a:rPr lang="en-US" dirty="0"/>
              <a:t>ensure a basic level of MSI is established in all coastal states </a:t>
            </a:r>
            <a:r>
              <a:rPr lang="en-US" dirty="0" smtClean="0"/>
              <a:t>to produce Local/Coastal/NAVAREA </a:t>
            </a:r>
            <a:r>
              <a:rPr lang="en-US" dirty="0"/>
              <a:t>Warnings, communicate effectively with the charting authority and implement the MSI elements of GMDSS;</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Content Placeholder 5"/>
          <p:cNvPicPr>
            <a:picLocks noChangeAspect="1"/>
          </p:cNvPicPr>
          <p:nvPr/>
        </p:nvPicPr>
        <p:blipFill>
          <a:blip r:embed="rId3"/>
          <a:stretch>
            <a:fillRect/>
          </a:stretch>
        </p:blipFill>
        <p:spPr>
          <a:xfrm>
            <a:off x="6019800" y="6174988"/>
            <a:ext cx="609600" cy="683012"/>
          </a:xfrm>
          <a:prstGeom prst="rect">
            <a:avLst/>
          </a:prstGeom>
        </p:spPr>
      </p:pic>
    </p:spTree>
    <p:extLst>
      <p:ext uri="{BB962C8B-B14F-4D97-AF65-F5344CB8AC3E}">
        <p14:creationId xmlns:p14="http://schemas.microsoft.com/office/powerpoint/2010/main" val="70733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a:t>
            </a:r>
            <a:r>
              <a:rPr lang="en-US" dirty="0"/>
              <a:t>O</a:t>
            </a:r>
            <a:r>
              <a:rPr lang="en-US" dirty="0" smtClean="0"/>
              <a:t>bjectives</a:t>
            </a:r>
            <a:endParaRPr lang="en-US" dirty="0"/>
          </a:p>
        </p:txBody>
      </p:sp>
      <p:sp>
        <p:nvSpPr>
          <p:cNvPr id="3" name="Content Placeholder 2"/>
          <p:cNvSpPr>
            <a:spLocks noGrp="1"/>
          </p:cNvSpPr>
          <p:nvPr>
            <p:ph idx="1"/>
          </p:nvPr>
        </p:nvSpPr>
        <p:spPr>
          <a:xfrm>
            <a:off x="457200" y="1905000"/>
            <a:ext cx="8229600" cy="4525963"/>
          </a:xfrm>
        </p:spPr>
        <p:txBody>
          <a:bodyPr/>
          <a:lstStyle/>
          <a:p>
            <a:r>
              <a:rPr lang="en-US" dirty="0" smtClean="0"/>
              <a:t>To </a:t>
            </a:r>
            <a:r>
              <a:rPr lang="en-US" dirty="0"/>
              <a:t>instruct staff in the region on the methods of carrying out hydrographic surveys, to improve safety of navigation through enhanced navigational products;</a:t>
            </a:r>
          </a:p>
          <a:p>
            <a:r>
              <a:rPr lang="en-US" dirty="0" smtClean="0"/>
              <a:t>To </a:t>
            </a:r>
            <a:r>
              <a:rPr lang="en-US" dirty="0"/>
              <a:t>promote the establishment of Hydrographic Services (HS) and the evolution of CB Phases of the established ones</a:t>
            </a:r>
            <a:r>
              <a:rPr lang="en-US" dirty="0" smtClean="0"/>
              <a:t>.</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Content Placeholder 5"/>
          <p:cNvPicPr>
            <a:picLocks noChangeAspect="1"/>
          </p:cNvPicPr>
          <p:nvPr/>
        </p:nvPicPr>
        <p:blipFill>
          <a:blip r:embed="rId3"/>
          <a:stretch>
            <a:fillRect/>
          </a:stretch>
        </p:blipFill>
        <p:spPr>
          <a:xfrm>
            <a:off x="6019800" y="6174988"/>
            <a:ext cx="609600" cy="683012"/>
          </a:xfrm>
          <a:prstGeom prst="rect">
            <a:avLst/>
          </a:prstGeom>
        </p:spPr>
      </p:pic>
    </p:spTree>
    <p:extLst>
      <p:ext uri="{BB962C8B-B14F-4D97-AF65-F5344CB8AC3E}">
        <p14:creationId xmlns:p14="http://schemas.microsoft.com/office/powerpoint/2010/main" val="2595599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6019800" y="6174988"/>
            <a:ext cx="609600" cy="683012"/>
          </a:xfrm>
          <a:prstGeom prst="rect">
            <a:avLst/>
          </a:prstGeom>
        </p:spPr>
      </p:pic>
      <p:sp>
        <p:nvSpPr>
          <p:cNvPr id="4" name="Slide Number Placeholder 3"/>
          <p:cNvSpPr>
            <a:spLocks noGrp="1"/>
          </p:cNvSpPr>
          <p:nvPr>
            <p:ph type="sldNum" sz="quarter" idx="12"/>
          </p:nvPr>
        </p:nvSpPr>
        <p:spPr/>
        <p:txBody>
          <a:bodyPr/>
          <a:lstStyle/>
          <a:p>
            <a:fld id="{9EB11B11-4B76-4B08-AEFF-715CDE614F2F}" type="slidenum">
              <a:rPr lang="en-US" smtClean="0"/>
              <a:t>9</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6158345"/>
            <a:ext cx="21336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1"/>
          <p:cNvSpPr>
            <a:spLocks noGrp="1"/>
          </p:cNvSpPr>
          <p:nvPr>
            <p:ph type="title"/>
          </p:nvPr>
        </p:nvSpPr>
        <p:spPr>
          <a:xfrm>
            <a:off x="457200" y="304800"/>
            <a:ext cx="8229600" cy="1143000"/>
          </a:xfrm>
        </p:spPr>
        <p:txBody>
          <a:bodyPr>
            <a:normAutofit/>
          </a:bodyPr>
          <a:lstStyle/>
          <a:p>
            <a:pPr algn="ctr"/>
            <a:r>
              <a:rPr lang="en-US" sz="4400" b="1" dirty="0"/>
              <a:t>Methodology and Procedures</a:t>
            </a:r>
          </a:p>
        </p:txBody>
      </p:sp>
      <p:sp>
        <p:nvSpPr>
          <p:cNvPr id="11" name="Content Placeholder 2"/>
          <p:cNvSpPr txBox="1">
            <a:spLocks/>
          </p:cNvSpPr>
          <p:nvPr/>
        </p:nvSpPr>
        <p:spPr>
          <a:xfrm>
            <a:off x="457200" y="1676400"/>
            <a:ext cx="8229600" cy="4221163"/>
          </a:xfrm>
          <a:prstGeom prst="rect">
            <a:avLst/>
          </a:prstGeom>
        </p:spPr>
        <p:txBody>
          <a:bodyPr vert="horz">
            <a:normAutofit fontScale="8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a:r>
              <a:rPr lang="en-US" dirty="0" smtClean="0"/>
              <a:t>CB Plan will be reviewed each year, and adjustments made as necessary.</a:t>
            </a:r>
          </a:p>
          <a:p>
            <a:pPr algn="just"/>
            <a:r>
              <a:rPr lang="en-US" dirty="0" smtClean="0"/>
              <a:t>Each year the Commission will decide responsibilities for the programmed events of the subsequent year.</a:t>
            </a:r>
          </a:p>
          <a:p>
            <a:pPr algn="just"/>
            <a:r>
              <a:rPr lang="en-US" dirty="0" smtClean="0"/>
              <a:t>The RSAHC Capacity Building Coordinator will send </a:t>
            </a:r>
            <a:r>
              <a:rPr lang="en-US" dirty="0"/>
              <a:t>details of all planned projects to </a:t>
            </a:r>
            <a:r>
              <a:rPr lang="en-US" dirty="0" smtClean="0"/>
              <a:t>the Chair, no later than January 31</a:t>
            </a:r>
            <a:r>
              <a:rPr lang="en-US" baseline="30000" dirty="0" smtClean="0"/>
              <a:t>st</a:t>
            </a:r>
            <a:r>
              <a:rPr lang="en-US" dirty="0" smtClean="0"/>
              <a:t> of each year. The projects must be written in the standards established by the IHO CBSC (see next slide).</a:t>
            </a:r>
          </a:p>
          <a:p>
            <a:pPr algn="just"/>
            <a:r>
              <a:rPr lang="en-US" dirty="0" smtClean="0"/>
              <a:t>Projects supported by IHO CB Fund must follow the IHO CBSC procedures published at the IHO website.</a:t>
            </a:r>
          </a:p>
          <a:p>
            <a:pPr algn="just"/>
            <a:r>
              <a:rPr lang="en-US" dirty="0" smtClean="0"/>
              <a:t>The Chair will check the proposed projects and, if requesting IHO CB Fund support, will send them to the IHO CBSC Chair and Secretary no later than MARCH 15</a:t>
            </a:r>
            <a:r>
              <a:rPr lang="en-US" baseline="30000" dirty="0" smtClean="0"/>
              <a:t>th</a:t>
            </a:r>
            <a:r>
              <a:rPr lang="en-US" dirty="0" smtClean="0"/>
              <a:t>, otherwise, will take the appropriate action.</a:t>
            </a:r>
          </a:p>
          <a:p>
            <a:endParaRPr lang="en-US" dirty="0"/>
          </a:p>
        </p:txBody>
      </p:sp>
    </p:spTree>
    <p:extLst>
      <p:ext uri="{BB962C8B-B14F-4D97-AF65-F5344CB8AC3E}">
        <p14:creationId xmlns:p14="http://schemas.microsoft.com/office/powerpoint/2010/main" val="279790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383</TotalTime>
  <Words>1080</Words>
  <Application>Microsoft Office PowerPoint</Application>
  <PresentationFormat>On-screen Show (4:3)</PresentationFormat>
  <Paragraphs>100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Constantia</vt:lpstr>
      <vt:lpstr>Majalla UI</vt:lpstr>
      <vt:lpstr>Times New Roman</vt:lpstr>
      <vt:lpstr>Times New Roman (Arabic)</vt:lpstr>
      <vt:lpstr>Wingdings 2</vt:lpstr>
      <vt:lpstr>Flow</vt:lpstr>
      <vt:lpstr>Capacity-Building Status   RSAHC9</vt:lpstr>
      <vt:lpstr>PowerPoint Presentation</vt:lpstr>
      <vt:lpstr>IHO Capacity-Building Strategy</vt:lpstr>
      <vt:lpstr>How to Prioritize CB Programs</vt:lpstr>
      <vt:lpstr>How to Prioritize CB Programs</vt:lpstr>
      <vt:lpstr>Aims and Objectives</vt:lpstr>
      <vt:lpstr>Medium-term Objective</vt:lpstr>
      <vt:lpstr>Long-term Objectives</vt:lpstr>
      <vt:lpstr>Methodology and Procedures</vt:lpstr>
      <vt:lpstr>Submission Model</vt:lpstr>
      <vt:lpstr>Project Summary</vt:lpstr>
      <vt:lpstr>Activities Completed since RSAHC8 </vt:lpstr>
      <vt:lpstr>Activities Planned for 2022 </vt:lpstr>
      <vt:lpstr>Challenges Faced in the Region </vt:lpstr>
      <vt:lpstr>Achievements and Lessons Learned </vt:lpstr>
      <vt:lpstr>Conclusion</vt:lpstr>
      <vt:lpstr>Suggested Capacity-Building Program for the Year 2022</vt:lpstr>
      <vt:lpstr>Suggested Capacity-Building Program for the Year 2023</vt:lpstr>
      <vt:lpstr>Suggested Capacity-Building Program for the Year 2024</vt:lpstr>
      <vt:lpstr>Actions Required for RSAHC9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Heidari</dc:creator>
  <cp:lastModifiedBy>user</cp:lastModifiedBy>
  <cp:revision>109</cp:revision>
  <dcterms:created xsi:type="dcterms:W3CDTF">2022-10-31T16:45:30Z</dcterms:created>
  <dcterms:modified xsi:type="dcterms:W3CDTF">2022-11-15T20:26:54Z</dcterms:modified>
</cp:coreProperties>
</file>