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6" r:id="rId9"/>
    <p:sldId id="264" r:id="rId10"/>
    <p:sldId id="290" r:id="rId11"/>
    <p:sldId id="265" r:id="rId12"/>
    <p:sldId id="28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 varScale="1">
        <p:scale>
          <a:sx n="83" d="100"/>
          <a:sy n="83" d="100"/>
        </p:scale>
        <p:origin x="1454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11D5D1-C16D-4ACD-8A2A-4C141A03A618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4ACD1D-9B03-4A08-A5C7-431DA9160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23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ACD1D-9B03-4A08-A5C7-431DA9160ED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811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B5F9B-8BD5-4BF5-BB72-989044D71DEB}" type="datetime1">
              <a:rPr lang="en-US" smtClean="0"/>
              <a:t>11/15/2022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1B11-4B76-4B08-AEFF-715CDE614F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F55E9-FF63-4E68-91FF-5E858B0CF45D}" type="datetime1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1B11-4B76-4B08-AEFF-715CDE614F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2B33-6B43-41AF-9916-7B202A954788}" type="datetime1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1B11-4B76-4B08-AEFF-715CDE614F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FE214-0F1A-4FFC-ABBC-0D2549FF82F9}" type="datetime1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1B11-4B76-4B08-AEFF-715CDE614F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B8466-CDBC-4C3B-9B11-8DBA65E9CF9C}" type="datetime1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1B11-4B76-4B08-AEFF-715CDE614F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2C9D-4595-4304-A5EB-3CB2B5E456C9}" type="datetime1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1B11-4B76-4B08-AEFF-715CDE614F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2FC68-B780-4F54-929F-EFEB83045EA2}" type="datetime1">
              <a:rPr lang="en-US" smtClean="0"/>
              <a:t>11/15/2022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1B11-4B76-4B08-AEFF-715CDE614F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004ED-FE41-4180-A799-9018913C8864}" type="datetime1">
              <a:rPr lang="en-US" smtClean="0"/>
              <a:t>11/15/2022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1B11-4B76-4B08-AEFF-715CDE614F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E504D-D1A2-42DF-B908-8C4D0965A8A5}" type="datetime1">
              <a:rPr lang="en-US" smtClean="0"/>
              <a:t>11/15/2022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1B11-4B76-4B08-AEFF-715CDE614F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34FF3-EC0C-4C67-A1D4-8199953BC258}" type="datetime1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1B11-4B76-4B08-AEFF-715CDE614F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B12FD-E7C1-4FD3-A4C1-885C31774B80}" type="datetime1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EB11B11-4B76-4B08-AEFF-715CDE614F2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32034E6-1DE3-44E7-B37C-6CAFB42D3A62}" type="datetime1">
              <a:rPr lang="en-US" smtClean="0"/>
              <a:t>11/15/2022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EB11B11-4B76-4B08-AEFF-715CDE614F2F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172200"/>
            <a:ext cx="2667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1B11-4B76-4B08-AEFF-715CDE614F2F}" type="slidenum">
              <a:rPr lang="en-US" smtClean="0"/>
              <a:t>1</a:t>
            </a:fld>
            <a:endParaRPr lang="en-US"/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373" y="6174988"/>
            <a:ext cx="609600" cy="6830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43000" y="1116818"/>
            <a:ext cx="7010400" cy="4598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875" algn="ctr">
              <a:defRPr/>
            </a:pP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Times New Roman (Arabic)" charset="0"/>
                <a:cs typeface="Times New Roman (Arabic)" charset="0"/>
              </a:rPr>
              <a:t>RSAHC9-8</a:t>
            </a:r>
            <a:endParaRPr lang="en-US" altLang="en-US" sz="3600" b="1" dirty="0">
              <a:solidFill>
                <a:schemeClr val="bg2">
                  <a:lumMod val="25000"/>
                </a:schemeClr>
              </a:solidFill>
              <a:latin typeface="+mj-lt"/>
              <a:ea typeface="Times New Roman (Arabic)" charset="0"/>
              <a:cs typeface="Times New Roman (Arabic)" charset="0"/>
            </a:endParaRPr>
          </a:p>
          <a:p>
            <a:pPr indent="15875" algn="ctr">
              <a:defRPr/>
            </a:pPr>
            <a:endParaRPr lang="en-US" altLang="en-US" sz="3600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 (Arabic)" charset="0"/>
              <a:cs typeface="Times New Roman (Arabic)" charset="0"/>
            </a:endParaRPr>
          </a:p>
          <a:p>
            <a:pPr indent="15875" algn="ctr">
              <a:defRPr/>
            </a:pPr>
            <a:r>
              <a:rPr lang="en-US" altLang="en-US" sz="36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 (Arabic)" charset="0"/>
                <a:cs typeface="Times New Roman (Arabic)" charset="0"/>
              </a:rPr>
              <a:t>Report by</a:t>
            </a:r>
            <a:endParaRPr lang="en-US" altLang="en-US" sz="36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 (Arabic)" charset="0"/>
              <a:cs typeface="Times New Roman (Arabic)" charset="0"/>
            </a:endParaRPr>
          </a:p>
          <a:p>
            <a:pPr indent="15875" algn="ctr">
              <a:defRPr/>
            </a:pP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 (Arabic)" charset="0"/>
                <a:cs typeface="Times New Roman (Arabic)" charset="0"/>
              </a:rPr>
              <a:t>INT Charts Coordinator</a:t>
            </a:r>
          </a:p>
          <a:p>
            <a:pPr indent="15875" algn="ctr">
              <a:defRPr/>
            </a:pPr>
            <a:r>
              <a:rPr lang="en-US" altLang="en-US" sz="36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 (Arabic)" charset="0"/>
                <a:cs typeface="Times New Roman (Arabic)" charset="0"/>
              </a:rPr>
              <a:t>(I.R. of Iran)</a:t>
            </a:r>
            <a:endParaRPr lang="en-US" altLang="en-US" sz="36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 (Arabic)" charset="0"/>
              <a:cs typeface="Times New Roman (Arabic)" charset="0"/>
            </a:endParaRPr>
          </a:p>
          <a:p>
            <a:pPr algn="ctr">
              <a:lnSpc>
                <a:spcPct val="80000"/>
              </a:lnSpc>
              <a:defRPr/>
            </a:pPr>
            <a:endParaRPr lang="en-US" altLang="en-US" sz="3600" b="1" dirty="0" smtClean="0">
              <a:solidFill>
                <a:schemeClr val="bg2">
                  <a:lumMod val="25000"/>
                </a:schemeClr>
              </a:solidFill>
              <a:latin typeface="Calibri" pitchFamily="34" charset="0"/>
              <a:ea typeface="Times New Roman (Arabic)" charset="0"/>
              <a:cs typeface="Times New Roman (Arabic)" charset="0"/>
            </a:endParaRPr>
          </a:p>
          <a:p>
            <a:pPr algn="ctr">
              <a:defRPr/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Constantia" panose="02030602050306030303" pitchFamily="18" charset="0"/>
              </a:rPr>
              <a:t>Muscat</a:t>
            </a:r>
            <a:endParaRPr lang="en-US" sz="2800" dirty="0">
              <a:solidFill>
                <a:schemeClr val="bg2">
                  <a:lumMod val="25000"/>
                </a:schemeClr>
              </a:solidFill>
              <a:latin typeface="Constantia" panose="02030602050306030303" pitchFamily="18" charset="0"/>
            </a:endParaRPr>
          </a:p>
          <a:p>
            <a:pPr algn="ctr">
              <a:defRPr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Constantia" panose="02030602050306030303" pitchFamily="18" charset="0"/>
              </a:rPr>
              <a:t>Sultanate of Oman </a:t>
            </a:r>
          </a:p>
          <a:p>
            <a:pPr algn="ctr">
              <a:defRPr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Constantia" panose="02030602050306030303" pitchFamily="18" charset="0"/>
              </a:rPr>
              <a:t>15-17 Nov. 2022</a:t>
            </a:r>
          </a:p>
        </p:txBody>
      </p:sp>
    </p:spTree>
    <p:extLst>
      <p:ext uri="{BB962C8B-B14F-4D97-AF65-F5344CB8AC3E}">
        <p14:creationId xmlns:p14="http://schemas.microsoft.com/office/powerpoint/2010/main" val="161313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1"/>
          <p:cNvSpPr>
            <a:spLocks noGrp="1"/>
          </p:cNvSpPr>
          <p:nvPr>
            <p:ph idx="1"/>
          </p:nvPr>
        </p:nvSpPr>
        <p:spPr>
          <a:xfrm>
            <a:off x="250825" y="1143000"/>
            <a:ext cx="8642350" cy="4876800"/>
          </a:xfrm>
        </p:spPr>
        <p:txBody>
          <a:bodyPr>
            <a:normAutofit fontScale="92500"/>
          </a:bodyPr>
          <a:lstStyle/>
          <a:p>
            <a:pPr marL="0" indent="0">
              <a:buClr>
                <a:srgbClr val="FF0000"/>
              </a:buClr>
              <a:buFont typeface="Symbol" panose="05050102010706020507" pitchFamily="18" charset="2"/>
              <a:buNone/>
            </a:pPr>
            <a:r>
              <a:rPr lang="en-US" altLang="en-US" sz="2200" b="1" dirty="0" smtClean="0"/>
              <a:t>1. The present web chart catalogue has the following problems:</a:t>
            </a:r>
          </a:p>
          <a:p>
            <a:pPr marL="0" indent="0">
              <a:buClr>
                <a:srgbClr val="FF0000"/>
              </a:buClr>
              <a:buFont typeface="Symbol" panose="05050102010706020507" pitchFamily="18" charset="2"/>
              <a:buNone/>
            </a:pPr>
            <a:r>
              <a:rPr lang="en-US" altLang="en-US" sz="2200" b="1" dirty="0" smtClean="0"/>
              <a:t>	- searching for available new chart numbers (codes) is lengthy;</a:t>
            </a:r>
          </a:p>
          <a:p>
            <a:pPr marL="0" indent="0">
              <a:buClr>
                <a:srgbClr val="FF0000"/>
              </a:buClr>
              <a:buFont typeface="Symbol" panose="05050102010706020507" pitchFamily="18" charset="2"/>
              <a:buNone/>
            </a:pPr>
            <a:r>
              <a:rPr lang="en-US" altLang="en-US" sz="2200" b="1" dirty="0" smtClean="0"/>
              <a:t>	- a number can be designated for several charts, without any errors by the system; and</a:t>
            </a:r>
          </a:p>
          <a:p>
            <a:pPr marL="0" indent="0">
              <a:buClr>
                <a:srgbClr val="FF0000"/>
              </a:buClr>
              <a:buFont typeface="Symbol" panose="05050102010706020507" pitchFamily="18" charset="2"/>
              <a:buNone/>
            </a:pPr>
            <a:r>
              <a:rPr lang="en-US" altLang="en-US" sz="2200" b="1" dirty="0" smtClean="0"/>
              <a:t>	- chart numbers pertaining to one country are dispersed, both in terms of waters under jurisdiction, and chart scales. It would be great if such numbers could follow a sequence.</a:t>
            </a:r>
          </a:p>
          <a:p>
            <a:pPr marL="0" indent="0">
              <a:buClr>
                <a:srgbClr val="FF0000"/>
              </a:buClr>
              <a:buFont typeface="Symbol" panose="05050102010706020507" pitchFamily="18" charset="2"/>
              <a:buNone/>
            </a:pPr>
            <a:endParaRPr lang="en-US" altLang="en-US" sz="1100" b="1" dirty="0" smtClean="0"/>
          </a:p>
          <a:p>
            <a:pPr marL="0" indent="0">
              <a:buClr>
                <a:srgbClr val="FF0000"/>
              </a:buClr>
              <a:buFont typeface="Symbol" panose="05050102010706020507" pitchFamily="18" charset="2"/>
              <a:buNone/>
            </a:pPr>
            <a:r>
              <a:rPr lang="en-US" altLang="en-US" sz="2200" b="1" dirty="0" smtClean="0"/>
              <a:t>2. Chart Catalogue S (S11-Part B for Region I) is not up-to-date and available on the IHO website, due to the inconsistency of regional States in reporting comprehensive information and accurate figures about the produced charts; 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en-US" altLang="en-US" sz="2400" b="1" dirty="0"/>
              <a:t>4. Statistics regarding charts produced by UKHO cannot be categorized in terms of the countries they cover;</a:t>
            </a:r>
          </a:p>
          <a:p>
            <a:pPr marL="0" indent="0">
              <a:buClr>
                <a:srgbClr val="FF0000"/>
              </a:buClr>
              <a:buFont typeface="Symbol" panose="05050102010706020507" pitchFamily="18" charset="2"/>
              <a:buNone/>
            </a:pPr>
            <a:endParaRPr lang="en-US" altLang="en-US" sz="2200" b="1" dirty="0" smtClean="0"/>
          </a:p>
        </p:txBody>
      </p:sp>
      <p:sp>
        <p:nvSpPr>
          <p:cNvPr id="25603" name="Title 2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576262"/>
          </a:xfrm>
        </p:spPr>
        <p:txBody>
          <a:bodyPr/>
          <a:lstStyle/>
          <a:p>
            <a:r>
              <a:rPr lang="en-US" altLang="en-US" sz="3200" b="1" dirty="0" smtClean="0"/>
              <a:t>Problems and Challenges</a:t>
            </a:r>
            <a:endParaRPr lang="en-US" altLang="en-US" sz="32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158345"/>
            <a:ext cx="2133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6174988"/>
            <a:ext cx="609600" cy="68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30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19800" y="6174988"/>
            <a:ext cx="609600" cy="68301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1B11-4B76-4B08-AEFF-715CDE614F2F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158345"/>
            <a:ext cx="2133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495300" y="609600"/>
            <a:ext cx="8229600" cy="533401"/>
          </a:xfrm>
        </p:spPr>
        <p:txBody>
          <a:bodyPr>
            <a:normAutofit fontScale="90000"/>
          </a:bodyPr>
          <a:lstStyle/>
          <a:p>
            <a:pPr algn="ctr"/>
            <a:r>
              <a:rPr lang="es-ES" altLang="en-US" sz="3600" b="1" dirty="0">
                <a:latin typeface="Tahoma" panose="020B0604030504040204" pitchFamily="34" charset="0"/>
              </a:rPr>
              <a:t/>
            </a:r>
            <a:br>
              <a:rPr lang="es-ES" altLang="en-US" sz="3600" b="1" dirty="0">
                <a:latin typeface="Tahoma" panose="020B0604030504040204" pitchFamily="34" charset="0"/>
              </a:rPr>
            </a:br>
            <a:r>
              <a:rPr lang="en-US" altLang="en-US" sz="3600" b="1" dirty="0" smtClean="0"/>
              <a:t>Recommendations</a:t>
            </a:r>
            <a:endParaRPr lang="en-US" altLang="en-US" sz="3600" dirty="0" smtClean="0"/>
          </a:p>
        </p:txBody>
      </p:sp>
      <p:sp>
        <p:nvSpPr>
          <p:cNvPr id="7" name="object 2"/>
          <p:cNvSpPr txBox="1">
            <a:spLocks noChangeArrowheads="1"/>
          </p:cNvSpPr>
          <p:nvPr/>
        </p:nvSpPr>
        <p:spPr bwMode="auto">
          <a:xfrm>
            <a:off x="495300" y="1219200"/>
            <a:ext cx="8458200" cy="493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 indent="4191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indent="0" algn="just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2000" b="1" dirty="0" smtClean="0">
                <a:solidFill>
                  <a:schemeClr val="tx1"/>
                </a:solidFill>
                <a:latin typeface="+mj-lt"/>
              </a:rPr>
              <a:t>-</a:t>
            </a:r>
            <a:r>
              <a:rPr lang="en-US" altLang="en-US" sz="2000" b="1" dirty="0" smtClean="0">
                <a:solidFill>
                  <a:schemeClr val="tx1"/>
                </a:solidFill>
                <a:latin typeface="+mn-lt"/>
              </a:rPr>
              <a:t>Member </a:t>
            </a:r>
            <a:r>
              <a:rPr lang="en-US" altLang="en-US" sz="2000" b="1" dirty="0">
                <a:solidFill>
                  <a:schemeClr val="tx1"/>
                </a:solidFill>
                <a:latin typeface="+mn-lt"/>
              </a:rPr>
              <a:t>States are requested to fill out all the fields of INT Chart tables in IHO web catalogue as much as possible.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Char char="-"/>
            </a:pPr>
            <a:endParaRPr lang="en-US" altLang="en-US" sz="2000" b="1" dirty="0">
              <a:solidFill>
                <a:schemeClr val="tx1"/>
              </a:solidFill>
              <a:latin typeface="+mn-lt"/>
            </a:endParaRPr>
          </a:p>
          <a:p>
            <a:pPr indent="0" algn="just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2000" b="1" dirty="0" smtClean="0">
                <a:solidFill>
                  <a:schemeClr val="tx1"/>
                </a:solidFill>
                <a:latin typeface="+mn-lt"/>
              </a:rPr>
              <a:t>-Member </a:t>
            </a:r>
            <a:r>
              <a:rPr lang="en-US" altLang="en-US" sz="2000" b="1" dirty="0">
                <a:solidFill>
                  <a:schemeClr val="tx1"/>
                </a:solidFill>
                <a:latin typeface="+mn-lt"/>
              </a:rPr>
              <a:t>States are requested to give all the INT reports one month prior to each RSAHC Meetings (in last two years no items in IHO web </a:t>
            </a:r>
            <a:r>
              <a:rPr lang="en-US" altLang="en-US" sz="2000" b="1" dirty="0" smtClean="0">
                <a:solidFill>
                  <a:schemeClr val="tx1"/>
                </a:solidFill>
                <a:latin typeface="+mn-lt"/>
              </a:rPr>
              <a:t>catalogue are present). </a:t>
            </a:r>
            <a:endParaRPr lang="en-US" altLang="en-US" sz="2000" b="1" dirty="0">
              <a:solidFill>
                <a:schemeClr val="tx1"/>
              </a:solidFill>
              <a:latin typeface="+mn-lt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Char char="-"/>
            </a:pPr>
            <a:endParaRPr lang="en-US" altLang="en-US" sz="2000" b="1" dirty="0">
              <a:solidFill>
                <a:schemeClr val="tx1"/>
              </a:solidFill>
              <a:latin typeface="+mn-lt"/>
            </a:endParaRPr>
          </a:p>
          <a:p>
            <a:pPr indent="0" algn="just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2000" b="1" dirty="0" smtClean="0">
                <a:solidFill>
                  <a:schemeClr val="tx1"/>
                </a:solidFill>
                <a:latin typeface="+mn-lt"/>
              </a:rPr>
              <a:t>-INT </a:t>
            </a:r>
            <a:r>
              <a:rPr lang="en-US" altLang="en-US" sz="2000" b="1" dirty="0">
                <a:solidFill>
                  <a:schemeClr val="tx1"/>
                </a:solidFill>
                <a:latin typeface="+mn-lt"/>
              </a:rPr>
              <a:t>Chart 751 is still unsolved between Pakistan and India. The Chair of RSAHC is requested to contact both parties for the settlement. </a:t>
            </a:r>
          </a:p>
          <a:p>
            <a:pPr indent="0" algn="just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2000" b="1" dirty="0">
                <a:solidFill>
                  <a:schemeClr val="tx1"/>
                </a:solidFill>
                <a:latin typeface="+mn-lt"/>
              </a:rPr>
              <a:t> </a:t>
            </a:r>
          </a:p>
          <a:p>
            <a:pPr indent="0" algn="just">
              <a:spcBef>
                <a:spcPct val="0"/>
              </a:spcBef>
              <a:buClrTx/>
              <a:buSzTx/>
              <a:buNone/>
            </a:pPr>
            <a:r>
              <a:rPr lang="en-US" altLang="en-US" sz="2000" b="1" dirty="0" smtClean="0">
                <a:solidFill>
                  <a:schemeClr val="tx1"/>
                </a:solidFill>
                <a:latin typeface="+mn-lt"/>
              </a:rPr>
              <a:t>-It </a:t>
            </a:r>
            <a:r>
              <a:rPr lang="en-US" altLang="en-US" sz="2000" b="1" dirty="0">
                <a:solidFill>
                  <a:schemeClr val="tx1"/>
                </a:solidFill>
                <a:latin typeface="+mn-lt"/>
              </a:rPr>
              <a:t>is necessary that Member States provide their information to the Regional Coordinator, so that </a:t>
            </a:r>
            <a:r>
              <a:rPr lang="en-US" altLang="en-US" sz="2000" b="1" dirty="0" smtClean="0">
                <a:solidFill>
                  <a:schemeClr val="tx1"/>
                </a:solidFill>
                <a:latin typeface="+mn-lt"/>
              </a:rPr>
              <a:t>the catalogue </a:t>
            </a:r>
            <a:r>
              <a:rPr lang="en-US" altLang="en-US" sz="2000" b="1" dirty="0">
                <a:solidFill>
                  <a:schemeClr val="tx1"/>
                </a:solidFill>
                <a:latin typeface="+mn-lt"/>
              </a:rPr>
              <a:t>can be updated for the region. However, only Bahrain, </a:t>
            </a:r>
            <a:r>
              <a:rPr lang="en-US" altLang="en-US" sz="2000" b="1" dirty="0" smtClean="0">
                <a:solidFill>
                  <a:schemeClr val="tx1"/>
                </a:solidFill>
                <a:latin typeface="+mn-lt"/>
              </a:rPr>
              <a:t>Iran, </a:t>
            </a:r>
            <a:r>
              <a:rPr lang="en-US" altLang="en-US" sz="2000" b="1" dirty="0">
                <a:solidFill>
                  <a:schemeClr val="tx1"/>
                </a:solidFill>
                <a:latin typeface="+mn-lt"/>
              </a:rPr>
              <a:t>Oman</a:t>
            </a:r>
            <a:r>
              <a:rPr lang="en-US" altLang="en-US" sz="20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2000" b="1" dirty="0">
                <a:solidFill>
                  <a:schemeClr val="tx1"/>
                </a:solidFill>
                <a:latin typeface="+mn-lt"/>
              </a:rPr>
              <a:t>and </a:t>
            </a:r>
            <a:r>
              <a:rPr lang="en-US" altLang="en-US" sz="2000" b="1" dirty="0" smtClean="0">
                <a:solidFill>
                  <a:schemeClr val="tx1"/>
                </a:solidFill>
                <a:latin typeface="+mn-lt"/>
              </a:rPr>
              <a:t>Pakistan </a:t>
            </a:r>
            <a:r>
              <a:rPr lang="en-US" altLang="en-US" sz="2000" b="1" dirty="0">
                <a:solidFill>
                  <a:schemeClr val="tx1"/>
                </a:solidFill>
                <a:latin typeface="+mn-lt"/>
              </a:rPr>
              <a:t>have provided their information so far, and it is required that other countries establish a higher level of cooperation with the coordinator about information sharing, etc.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Char char="-"/>
            </a:pPr>
            <a:endParaRPr lang="en-US" altLang="en-US" sz="10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n-US" sz="1200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endParaRPr lang="en-US" altLang="en-US" sz="12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>
              <a:lnSpc>
                <a:spcPts val="900"/>
              </a:lnSpc>
              <a:spcBef>
                <a:spcPts val="13"/>
              </a:spcBef>
              <a:buClrTx/>
              <a:buSzTx/>
              <a:buFontTx/>
              <a:buNone/>
            </a:pPr>
            <a:endParaRPr lang="en-US" altLang="en-US" sz="7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>
              <a:lnSpc>
                <a:spcPts val="1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n-US" sz="1600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endParaRPr lang="en-US" altLang="en-US" sz="1600" dirty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31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19800" y="6174988"/>
            <a:ext cx="609600" cy="68301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1B11-4B76-4B08-AEFF-715CDE614F2F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158345"/>
            <a:ext cx="2133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endParaRPr lang="en-US" dirty="0" smtClean="0"/>
          </a:p>
          <a:p>
            <a:pPr marL="0" indent="0" algn="ctr">
              <a:buFont typeface="Wingdings 2"/>
              <a:buNone/>
            </a:pPr>
            <a:endParaRPr lang="en-US" dirty="0" smtClean="0"/>
          </a:p>
          <a:p>
            <a:pPr marL="0" indent="0" algn="ctr">
              <a:buFont typeface="Wingdings 2"/>
              <a:buNone/>
            </a:pPr>
            <a:r>
              <a:rPr lang="en-US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your attention </a:t>
            </a:r>
          </a:p>
          <a:p>
            <a:pPr marL="0" indent="0" algn="ctr">
              <a:buFont typeface="Wingdings 2"/>
              <a:buNone/>
            </a:pPr>
            <a:endParaRPr lang="en-US" b="1" dirty="0" smtClean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Wingdings 2"/>
              <a:buNone/>
            </a:pPr>
            <a:r>
              <a:rPr lang="en-US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Any Questions </a:t>
            </a:r>
            <a:endParaRPr lang="en-US" b="1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79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19800" y="6174988"/>
            <a:ext cx="609600" cy="68301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1B11-4B76-4B08-AEFF-715CDE614F2F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158345"/>
            <a:ext cx="2133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8508"/>
            <a:ext cx="8229600" cy="471862"/>
          </a:xfrm>
        </p:spPr>
        <p:txBody>
          <a:bodyPr>
            <a:normAutofit/>
          </a:bodyPr>
          <a:lstStyle/>
          <a:p>
            <a:pPr algn="ctr"/>
            <a:r>
              <a:rPr lang="en-US" altLang="en-US" sz="2700" b="1" dirty="0" smtClean="0">
                <a:latin typeface="Calibri" pitchFamily="34" charset="0"/>
                <a:ea typeface="Times New Roman (Arabic)" charset="0"/>
                <a:cs typeface="Times New Roman (Arabic)" charset="0"/>
              </a:rPr>
              <a:t>List </a:t>
            </a:r>
            <a:r>
              <a:rPr lang="en-US" altLang="en-US" sz="2700" b="1" dirty="0" smtClean="0">
                <a:latin typeface="Calibri" pitchFamily="34" charset="0"/>
                <a:ea typeface="Times New Roman (Arabic)" charset="0"/>
                <a:cs typeface="Times New Roman (Arabic)" charset="0"/>
              </a:rPr>
              <a:t>of </a:t>
            </a:r>
            <a:r>
              <a:rPr lang="en-US" altLang="en-US" sz="2700" b="1" dirty="0">
                <a:latin typeface="Calibri" pitchFamily="34" charset="0"/>
                <a:ea typeface="Times New Roman (Arabic)" charset="0"/>
                <a:cs typeface="Times New Roman (Arabic)" charset="0"/>
              </a:rPr>
              <a:t>new INT Charts provided by </a:t>
            </a:r>
            <a:r>
              <a:rPr lang="en-US" altLang="en-US" sz="2700" b="1" dirty="0" smtClean="0">
                <a:latin typeface="Calibri" pitchFamily="34" charset="0"/>
                <a:ea typeface="Times New Roman (Arabic)" charset="0"/>
                <a:cs typeface="Times New Roman (Arabic)" charset="0"/>
              </a:rPr>
              <a:t>RSAHC MS</a:t>
            </a:r>
            <a:endParaRPr lang="en-US" sz="4900" dirty="0"/>
          </a:p>
        </p:txBody>
      </p:sp>
      <p:sp>
        <p:nvSpPr>
          <p:cNvPr id="13" name="Content Placeholder 11"/>
          <p:cNvSpPr txBox="1">
            <a:spLocks/>
          </p:cNvSpPr>
          <p:nvPr/>
        </p:nvSpPr>
        <p:spPr>
          <a:xfrm>
            <a:off x="914400" y="2286000"/>
            <a:ext cx="7620000" cy="34747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  <a:defRPr/>
            </a:pPr>
            <a:r>
              <a:rPr lang="en-US" altLang="en-US" sz="2200" b="1" dirty="0"/>
              <a:t>Produced &amp; Submitted INT charts in IHO Web Chart </a:t>
            </a:r>
            <a:r>
              <a:rPr lang="en-US" altLang="en-US" sz="2200" b="1" dirty="0" smtClean="0"/>
              <a:t>Catalogue:</a:t>
            </a:r>
            <a:endParaRPr lang="en-US" altLang="en-US" sz="2200" b="1" dirty="0"/>
          </a:p>
          <a:p>
            <a:pPr marL="1309688">
              <a:buFont typeface="Arial" panose="020B0604020202020204" pitchFamily="34" charset="0"/>
              <a:buChar char="•"/>
              <a:defRPr/>
            </a:pPr>
            <a:r>
              <a:rPr lang="en-US" altLang="en-US" sz="2200" b="1" dirty="0"/>
              <a:t>Bahrain: </a:t>
            </a:r>
            <a:r>
              <a:rPr lang="en-US" altLang="en-US" sz="2200" b="1" dirty="0" smtClean="0"/>
              <a:t>5 charts</a:t>
            </a:r>
            <a:endParaRPr lang="en-US" altLang="en-US" sz="2200" b="1" dirty="0"/>
          </a:p>
          <a:p>
            <a:pPr marL="1309688">
              <a:buFont typeface="Arial" panose="020B0604020202020204" pitchFamily="34" charset="0"/>
              <a:buChar char="•"/>
              <a:defRPr/>
            </a:pPr>
            <a:r>
              <a:rPr lang="en-US" altLang="en-US" sz="2200" b="1" dirty="0"/>
              <a:t>Iran: 48 Charts</a:t>
            </a:r>
          </a:p>
          <a:p>
            <a:pPr marL="1309688">
              <a:buFont typeface="Arial" panose="020B0604020202020204" pitchFamily="34" charset="0"/>
              <a:buChar char="•"/>
              <a:defRPr/>
            </a:pPr>
            <a:r>
              <a:rPr lang="en-US" altLang="en-US" sz="2200" b="1" dirty="0"/>
              <a:t>Pakistan: 9</a:t>
            </a:r>
          </a:p>
          <a:p>
            <a:pPr marL="1309688">
              <a:buFont typeface="Arial" panose="020B0604020202020204" pitchFamily="34" charset="0"/>
              <a:buChar char="•"/>
              <a:defRPr/>
            </a:pPr>
            <a:r>
              <a:rPr lang="en-US" altLang="en-US" sz="2200" b="1" dirty="0"/>
              <a:t>GB: </a:t>
            </a:r>
            <a:r>
              <a:rPr lang="en-US" altLang="en-US" sz="2200" b="1" dirty="0" smtClean="0"/>
              <a:t>82 Charts</a:t>
            </a:r>
            <a:endParaRPr lang="en-US" alt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387597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1B11-4B76-4B08-AEFF-715CDE614F2F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158345"/>
            <a:ext cx="2133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Content Placeholder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6174988"/>
            <a:ext cx="609600" cy="683012"/>
          </a:xfrm>
          <a:prstGeom prst="rect">
            <a:avLst/>
          </a:prstGeom>
        </p:spPr>
      </p:pic>
      <p:sp>
        <p:nvSpPr>
          <p:cNvPr id="9" name="Content Placeholder 1"/>
          <p:cNvSpPr txBox="1">
            <a:spLocks/>
          </p:cNvSpPr>
          <p:nvPr/>
        </p:nvSpPr>
        <p:spPr>
          <a:xfrm>
            <a:off x="827088" y="1535113"/>
            <a:ext cx="7408862" cy="4027487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altLang="en-US" sz="2200" b="1" dirty="0" smtClean="0">
                <a:cs typeface="Times New Roman" panose="02020603050405020304" pitchFamily="18" charset="0"/>
              </a:rPr>
              <a:t>During the </a:t>
            </a:r>
            <a:r>
              <a:rPr lang="en-US" altLang="en-US" sz="2200" b="1" dirty="0" smtClean="0">
                <a:cs typeface="Times New Roman" panose="02020603050405020304" pitchFamily="18" charset="0"/>
              </a:rPr>
              <a:t>RSAHC8, </a:t>
            </a:r>
            <a:r>
              <a:rPr lang="en-US" altLang="en-US" sz="2200" b="1" dirty="0" smtClean="0">
                <a:cs typeface="Times New Roman" panose="02020603050405020304" pitchFamily="18" charset="0"/>
              </a:rPr>
              <a:t>Member States were reminded to: </a:t>
            </a:r>
          </a:p>
          <a:p>
            <a:pPr marL="12700" algn="just"/>
            <a:endParaRPr lang="en-US" altLang="en-US" sz="2200" b="1" dirty="0" smtClean="0">
              <a:cs typeface="Times New Roman" panose="02020603050405020304" pitchFamily="18" charset="0"/>
            </a:endParaRPr>
          </a:p>
          <a:p>
            <a:pPr marL="12700" algn="just"/>
            <a:r>
              <a:rPr lang="en-US" altLang="en-US" sz="2200" b="1" dirty="0" smtClean="0">
                <a:cs typeface="Times New Roman" panose="02020603050405020304" pitchFamily="18" charset="0"/>
              </a:rPr>
              <a:t>review their C-55 and IHO Yearbook (P-5) entries annually; </a:t>
            </a:r>
          </a:p>
          <a:p>
            <a:pPr marL="12700" algn="just"/>
            <a:endParaRPr lang="en-US" altLang="en-US" sz="2200" b="1" dirty="0" smtClean="0">
              <a:cs typeface="Times New Roman" panose="02020603050405020304" pitchFamily="18" charset="0"/>
            </a:endParaRPr>
          </a:p>
          <a:p>
            <a:pPr marL="12700" algn="just"/>
            <a:r>
              <a:rPr lang="en-US" altLang="en-US" sz="2200" b="1" dirty="0" smtClean="0">
                <a:cs typeface="Times New Roman" panose="02020603050405020304" pitchFamily="18" charset="0"/>
              </a:rPr>
              <a:t>submit information in non-meeting years; </a:t>
            </a:r>
          </a:p>
          <a:p>
            <a:pPr marL="12700" algn="just"/>
            <a:endParaRPr lang="en-US" altLang="en-US" sz="2200" b="1" dirty="0" smtClean="0">
              <a:cs typeface="Times New Roman" panose="02020603050405020304" pitchFamily="18" charset="0"/>
            </a:endParaRPr>
          </a:p>
          <a:p>
            <a:pPr marL="12700" algn="just">
              <a:lnSpc>
                <a:spcPct val="120000"/>
              </a:lnSpc>
            </a:pPr>
            <a:r>
              <a:rPr lang="en-US" altLang="en-US" sz="2200" b="1" dirty="0" smtClean="0">
                <a:cs typeface="Times New Roman" panose="02020603050405020304" pitchFamily="18" charset="0"/>
              </a:rPr>
              <a:t>promote login for the </a:t>
            </a:r>
            <a:r>
              <a:rPr lang="en-US" altLang="en-US" sz="2200" b="1" dirty="0" err="1" smtClean="0">
                <a:cs typeface="Times New Roman" panose="02020603050405020304" pitchFamily="18" charset="0"/>
              </a:rPr>
              <a:t>INToGIS</a:t>
            </a:r>
            <a:r>
              <a:rPr lang="en-US" altLang="en-US" sz="2200" b="1" dirty="0" smtClean="0">
                <a:cs typeface="Times New Roman" panose="02020603050405020304" pitchFamily="18" charset="0"/>
              </a:rPr>
              <a:t> services, required to manage the national information contained in the database;</a:t>
            </a:r>
          </a:p>
          <a:p>
            <a:pPr marL="12700" algn="just"/>
            <a:endParaRPr lang="en-US" altLang="en-US" sz="2200" b="1" dirty="0" smtClean="0">
              <a:cs typeface="Times New Roman" panose="02020603050405020304" pitchFamily="18" charset="0"/>
            </a:endParaRPr>
          </a:p>
          <a:p>
            <a:pPr marL="12700" algn="just">
              <a:lnSpc>
                <a:spcPct val="120000"/>
              </a:lnSpc>
            </a:pPr>
            <a:r>
              <a:rPr lang="en-US" altLang="en-US" sz="2200" b="1" dirty="0" smtClean="0">
                <a:cs typeface="Times New Roman" panose="02020603050405020304" pitchFamily="18" charset="0"/>
              </a:rPr>
              <a:t>obtain their ID and passwords, and to start revising their schemes using the </a:t>
            </a:r>
            <a:r>
              <a:rPr lang="en-US" altLang="en-US" sz="2200" b="1" dirty="0" err="1" smtClean="0">
                <a:cs typeface="Times New Roman" panose="02020603050405020304" pitchFamily="18" charset="0"/>
              </a:rPr>
              <a:t>INToGIS</a:t>
            </a:r>
            <a:r>
              <a:rPr lang="en-US" altLang="en-US" sz="2200" b="1" dirty="0" smtClean="0">
                <a:cs typeface="Times New Roman" panose="02020603050405020304" pitchFamily="18" charset="0"/>
              </a:rPr>
              <a:t> </a:t>
            </a:r>
            <a:r>
              <a:rPr lang="en-US" altLang="en-US" sz="2200" b="1" dirty="0" smtClean="0">
                <a:cs typeface="Times New Roman" panose="02020603050405020304" pitchFamily="18" charset="0"/>
              </a:rPr>
              <a:t>Service to allow the Regional Coordinator to approve the amendments and generate an updated version of the regional scheme.</a:t>
            </a:r>
          </a:p>
          <a:p>
            <a:pPr marL="12700"/>
            <a:endParaRPr lang="en-US" alt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113064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19800" y="6174988"/>
            <a:ext cx="609600" cy="68301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1B11-4B76-4B08-AEFF-715CDE614F2F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158345"/>
            <a:ext cx="2133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250825" y="1152525"/>
            <a:ext cx="8435975" cy="904875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 smtClean="0">
                <a:cs typeface="Times New Roman" panose="02020603050405020304" pitchFamily="18" charset="0"/>
              </a:rPr>
              <a:t>INT Charts Produced by RSAHC Member States</a:t>
            </a:r>
            <a:br>
              <a:rPr lang="en-US" altLang="en-US" sz="3200" b="1" dirty="0" smtClean="0">
                <a:cs typeface="Times New Roman" panose="02020603050405020304" pitchFamily="18" charset="0"/>
              </a:rPr>
            </a:br>
            <a:r>
              <a:rPr lang="en-US" altLang="en-US" sz="3200" b="1" dirty="0" smtClean="0">
                <a:cs typeface="Times New Roman" panose="02020603050405020304" pitchFamily="18" charset="0"/>
              </a:rPr>
              <a:t>in IHO Web Chart Catalogue</a:t>
            </a:r>
            <a:endParaRPr lang="en-US" altLang="en-US" sz="3200" dirty="0" smtClean="0"/>
          </a:p>
        </p:txBody>
      </p:sp>
      <p:graphicFrame>
        <p:nvGraphicFramePr>
          <p:cNvPr id="10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3689128"/>
              </p:ext>
            </p:extLst>
          </p:nvPr>
        </p:nvGraphicFramePr>
        <p:xfrm>
          <a:off x="490654" y="2438400"/>
          <a:ext cx="8229600" cy="304800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0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92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52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7123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Country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317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31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Scheme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3175" indent="206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3175" marR="0" lvl="0" indent="20638" algn="ctr" defTabSz="914400" rtl="0" eaLnBrk="1" fontAlgn="base" latinLnBrk="0" hangingPunct="1">
                        <a:lnSpc>
                          <a:spcPct val="10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Produced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Country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317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31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Scheme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3175" indent="206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3175" marR="0" lvl="0" indent="20638" algn="ctr" defTabSz="914400" rtl="0" eaLnBrk="1" fontAlgn="base" latinLnBrk="0" hangingPunct="1">
                        <a:lnSpc>
                          <a:spcPct val="10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Produced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27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Bahrain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Saudi Arabia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7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31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7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31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50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IR of Iran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Sultanate of Oman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7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31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7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31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50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Kuwait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UAE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89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889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7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31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074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Pakistan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7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31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UKHO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7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tabLst>
                          <a:tab pos="85725" algn="l"/>
                        </a:tabLst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tabLst>
                          <a:tab pos="85725" algn="l"/>
                        </a:tabLst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tabLst>
                          <a:tab pos="85725" algn="l"/>
                        </a:tabLst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tabLst>
                          <a:tab pos="85725" algn="l"/>
                        </a:tabLst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tabLst>
                          <a:tab pos="85725" algn="l"/>
                        </a:tabLst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tabLst>
                          <a:tab pos="85725" algn="l"/>
                        </a:tabLst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tabLst>
                          <a:tab pos="85725" algn="l"/>
                        </a:tabLst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tabLst>
                          <a:tab pos="85725" algn="l"/>
                        </a:tabLst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tabLst>
                          <a:tab pos="85725" algn="l"/>
                        </a:tabLst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31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5725" algn="l"/>
                        </a:tabLst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7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31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074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Qatar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61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2619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261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2619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261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2619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856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1B11-4B76-4B08-AEFF-715CDE614F2F}" type="slidenum">
              <a:rPr lang="en-US" smtClean="0"/>
              <a:t>5</a:t>
            </a:fld>
            <a:endParaRPr lang="en-US"/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3810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 smtClean="0">
                <a:solidFill>
                  <a:schemeClr val="bg2">
                    <a:lumMod val="25000"/>
                  </a:schemeClr>
                </a:solidFill>
              </a:rPr>
              <a:t>I.R. of </a:t>
            </a:r>
            <a:r>
              <a:rPr lang="en-US" altLang="en-US" sz="3200" b="1" dirty="0" smtClean="0">
                <a:solidFill>
                  <a:schemeClr val="bg2">
                    <a:lumMod val="25000"/>
                  </a:schemeClr>
                </a:solidFill>
              </a:rPr>
              <a:t>Iran Schemed and Produced INT Charts</a:t>
            </a:r>
            <a:endParaRPr lang="en-US" altLang="en-US" sz="3200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85800"/>
            <a:ext cx="48006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323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1B11-4B76-4B08-AEFF-715CDE614F2F}" type="slidenum">
              <a:rPr lang="en-US" smtClean="0"/>
              <a:t>6</a:t>
            </a:fld>
            <a:endParaRPr lang="en-US"/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61999"/>
            <a:ext cx="7269162" cy="6079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1752600" y="304800"/>
            <a:ext cx="5638799" cy="3810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 smtClean="0">
                <a:solidFill>
                  <a:schemeClr val="bg2">
                    <a:lumMod val="25000"/>
                  </a:schemeClr>
                </a:solidFill>
              </a:rPr>
              <a:t>I.R. of </a:t>
            </a:r>
            <a:r>
              <a:rPr lang="en-US" altLang="en-US" sz="3200" b="1" dirty="0" smtClean="0">
                <a:solidFill>
                  <a:schemeClr val="bg2">
                    <a:lumMod val="25000"/>
                  </a:schemeClr>
                </a:solidFill>
              </a:rPr>
              <a:t>Iran Produced INT Charts</a:t>
            </a:r>
            <a:endParaRPr lang="en-US" altLang="en-US" sz="3200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89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19800" y="6174988"/>
            <a:ext cx="609600" cy="68301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1B11-4B76-4B08-AEFF-715CDE614F2F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158345"/>
            <a:ext cx="2133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" y="1107688"/>
            <a:ext cx="9144000" cy="163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676185" y="459988"/>
            <a:ext cx="1474788" cy="6477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4000" b="1" dirty="0" smtClean="0"/>
              <a:t>Bahrain</a:t>
            </a:r>
            <a:endParaRPr lang="en-US" altLang="en-US" b="1" dirty="0" smtClean="0"/>
          </a:p>
        </p:txBody>
      </p:sp>
      <p:sp>
        <p:nvSpPr>
          <p:cNvPr id="11" name="Title 2"/>
          <p:cNvSpPr txBox="1">
            <a:spLocks/>
          </p:cNvSpPr>
          <p:nvPr/>
        </p:nvSpPr>
        <p:spPr bwMode="auto">
          <a:xfrm>
            <a:off x="3430916" y="2852738"/>
            <a:ext cx="19653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3600" b="1" dirty="0" smtClean="0">
                <a:solidFill>
                  <a:schemeClr val="tx2"/>
                </a:solidFill>
              </a:rPr>
              <a:t>Pakistan</a:t>
            </a:r>
            <a:endParaRPr lang="en-US" sz="3600" b="1" dirty="0">
              <a:solidFill>
                <a:schemeClr val="tx2"/>
              </a:solidFill>
            </a:endParaRPr>
          </a:p>
        </p:txBody>
      </p:sp>
      <p:pic>
        <p:nvPicPr>
          <p:cNvPr id="12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3500438"/>
            <a:ext cx="9115425" cy="236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110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19800" y="6174988"/>
            <a:ext cx="609600" cy="68301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1B11-4B76-4B08-AEFF-715CDE614F2F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158345"/>
            <a:ext cx="2133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4032250" y="595313"/>
            <a:ext cx="1384300" cy="485775"/>
          </a:xfrm>
        </p:spPr>
        <p:txBody>
          <a:bodyPr>
            <a:noAutofit/>
          </a:bodyPr>
          <a:lstStyle/>
          <a:p>
            <a:pPr algn="ctr"/>
            <a:r>
              <a:rPr lang="en-US" altLang="en-US" sz="3600" b="1" dirty="0" err="1" smtClean="0"/>
              <a:t>Kwait</a:t>
            </a:r>
            <a:endParaRPr lang="en-US" altLang="en-US" sz="3600" b="1" dirty="0" smtClean="0"/>
          </a:p>
        </p:txBody>
      </p:sp>
      <p:pic>
        <p:nvPicPr>
          <p:cNvPr id="11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90600"/>
            <a:ext cx="8794750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2"/>
          <p:cNvSpPr txBox="1">
            <a:spLocks/>
          </p:cNvSpPr>
          <p:nvPr/>
        </p:nvSpPr>
        <p:spPr bwMode="auto">
          <a:xfrm>
            <a:off x="4032250" y="2435224"/>
            <a:ext cx="13843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3600" b="1" dirty="0" smtClean="0">
                <a:solidFill>
                  <a:schemeClr val="tx2"/>
                </a:solidFill>
              </a:rPr>
              <a:t>Oman</a:t>
            </a:r>
            <a:endParaRPr lang="en-US" sz="3600" b="1" dirty="0">
              <a:solidFill>
                <a:schemeClr val="tx2"/>
              </a:solidFill>
            </a:endParaRPr>
          </a:p>
        </p:txBody>
      </p:sp>
      <p:pic>
        <p:nvPicPr>
          <p:cNvPr id="13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958828"/>
            <a:ext cx="8794749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395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1B11-4B76-4B08-AEFF-715CDE614F2F}" type="slidenum">
              <a:rPr lang="en-US" smtClean="0"/>
              <a:t>9</a:t>
            </a:fld>
            <a:endParaRPr lang="en-US"/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48335"/>
            <a:ext cx="73152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4495800" y="148296"/>
            <a:ext cx="762000" cy="650875"/>
          </a:xfrm>
        </p:spPr>
        <p:txBody>
          <a:bodyPr>
            <a:noAutofit/>
          </a:bodyPr>
          <a:lstStyle/>
          <a:p>
            <a:r>
              <a:rPr lang="en-US" altLang="en-US" sz="3600" b="1" dirty="0" smtClean="0"/>
              <a:t>UK</a:t>
            </a:r>
          </a:p>
        </p:txBody>
      </p:sp>
    </p:spTree>
    <p:extLst>
      <p:ext uri="{BB962C8B-B14F-4D97-AF65-F5344CB8AC3E}">
        <p14:creationId xmlns:p14="http://schemas.microsoft.com/office/powerpoint/2010/main" val="408409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718</TotalTime>
  <Words>387</Words>
  <Application>Microsoft Office PowerPoint</Application>
  <PresentationFormat>On-screen Show (4:3)</PresentationFormat>
  <Paragraphs>103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Constantia</vt:lpstr>
      <vt:lpstr>Symbol</vt:lpstr>
      <vt:lpstr>Tahoma</vt:lpstr>
      <vt:lpstr>Times New Roman</vt:lpstr>
      <vt:lpstr>Times New Roman (Arabic)</vt:lpstr>
      <vt:lpstr>Wingdings 2</vt:lpstr>
      <vt:lpstr>Flow</vt:lpstr>
      <vt:lpstr>PowerPoint Presentation</vt:lpstr>
      <vt:lpstr>List of new INT Charts provided by RSAHC MS</vt:lpstr>
      <vt:lpstr>PowerPoint Presentation</vt:lpstr>
      <vt:lpstr>INT Charts Produced by RSAHC Member States in IHO Web Chart Catalogue</vt:lpstr>
      <vt:lpstr>I.R. of Iran Schemed and Produced INT Charts</vt:lpstr>
      <vt:lpstr>I.R. of Iran Produced INT Charts</vt:lpstr>
      <vt:lpstr>Bahrain</vt:lpstr>
      <vt:lpstr>Kwait</vt:lpstr>
      <vt:lpstr>UK</vt:lpstr>
      <vt:lpstr>Problems and Challenges</vt:lpstr>
      <vt:lpstr> Recommendations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Heidari</dc:creator>
  <cp:lastModifiedBy>user</cp:lastModifiedBy>
  <cp:revision>206</cp:revision>
  <dcterms:created xsi:type="dcterms:W3CDTF">2022-10-31T16:45:30Z</dcterms:created>
  <dcterms:modified xsi:type="dcterms:W3CDTF">2022-11-15T13:51:48Z</dcterms:modified>
</cp:coreProperties>
</file>