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4"/>
  </p:notesMasterIdLst>
  <p:sldIdLst>
    <p:sldId id="256" r:id="rId2"/>
    <p:sldId id="284" r:id="rId3"/>
    <p:sldId id="286" r:id="rId4"/>
    <p:sldId id="258" r:id="rId5"/>
    <p:sldId id="282"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83" d="100"/>
          <a:sy n="83" d="100"/>
        </p:scale>
        <p:origin x="145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1D5D1-C16D-4ACD-8A2A-4C141A03A618}" type="datetimeFigureOut">
              <a:rPr lang="en-US" smtClean="0"/>
              <a:t>11/16/2022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ACD1D-9B03-4A08-A5C7-431DA9160ED2}" type="slidenum">
              <a:rPr lang="en-US" smtClean="0"/>
              <a:t>‹#›</a:t>
            </a:fld>
            <a:endParaRPr lang="en-US"/>
          </a:p>
        </p:txBody>
      </p:sp>
    </p:spTree>
    <p:extLst>
      <p:ext uri="{BB962C8B-B14F-4D97-AF65-F5344CB8AC3E}">
        <p14:creationId xmlns:p14="http://schemas.microsoft.com/office/powerpoint/2010/main" val="35412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fld id="{8B1B6492-C878-4410-BD25-0CB41BA18970}" type="slidenum">
              <a:rPr lang="en-US" altLang="en-US" sz="1200" smtClean="0"/>
              <a:pPr/>
              <a:t>5</a:t>
            </a:fld>
            <a:endParaRPr lang="en-US" altLang="en-US" sz="1200" smtClean="0"/>
          </a:p>
        </p:txBody>
      </p:sp>
    </p:spTree>
    <p:extLst>
      <p:ext uri="{BB962C8B-B14F-4D97-AF65-F5344CB8AC3E}">
        <p14:creationId xmlns:p14="http://schemas.microsoft.com/office/powerpoint/2010/main" val="358658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B86F829-CACB-43E3-9977-32A10812075E}" type="datetime1">
              <a:rPr lang="en-US" smtClean="0"/>
              <a:t>11/16/2022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EB11B11-4B76-4B08-AEFF-715CDE614F2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C2F3F7-3D42-4F5F-B222-89025EB16A3A}"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11B11-4B76-4B08-AEFF-715CDE614F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6E9CF7-95F5-4FC2-9034-C4C57BA5C0F0}"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11B11-4B76-4B08-AEFF-715CDE614F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BCB333-71E9-49CC-80C3-69BCC787BF67}"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11B11-4B76-4B08-AEFF-715CDE614F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E74BCA-190B-44E9-A2E1-6840E7E6C640}"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11B11-4B76-4B08-AEFF-715CDE614F2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D063EC-8229-445A-A217-D5DE00C58ADD}"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11B11-4B76-4B08-AEFF-715CDE614F2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9B3A5F-EF3A-415F-A0CC-C1CABF76FB1E}" type="datetime1">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11B11-4B76-4B08-AEFF-715CDE614F2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877E74-640F-44FE-82D7-6FD187C58243}" type="datetime1">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11B11-4B76-4B08-AEFF-715CDE614F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E3A1A-E850-48AD-AFE2-76392E61106B}" type="datetime1">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11B11-4B76-4B08-AEFF-715CDE614F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3528B3-6EA0-401F-9E6D-18A28018CC62}"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11B11-4B76-4B08-AEFF-715CDE614F2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C5801D-F83D-4B12-9C26-6F64A4AD9F46}"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EB11B11-4B76-4B08-AEFF-715CDE614F2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594DE2-49FC-48F1-9A9F-B4C5E7EEA170}" type="datetime1">
              <a:rPr lang="en-US" smtClean="0"/>
              <a:t>11/16/2022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EB11B11-4B76-4B08-AEFF-715CDE614F2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172200"/>
            <a:ext cx="2667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EB11B11-4B76-4B08-AEFF-715CDE614F2F}" type="slidenum">
              <a:rPr lang="en-US" smtClean="0"/>
              <a:t>1</a:t>
            </a:fld>
            <a:endParaRPr lang="en-US"/>
          </a:p>
        </p:txBody>
      </p:sp>
      <p:pic>
        <p:nvPicPr>
          <p:cNvPr id="7" name="Content Placeholder 5"/>
          <p:cNvPicPr>
            <a:picLocks noChangeAspect="1"/>
          </p:cNvPicPr>
          <p:nvPr/>
        </p:nvPicPr>
        <p:blipFill>
          <a:blip r:embed="rId3"/>
          <a:stretch>
            <a:fillRect/>
          </a:stretch>
        </p:blipFill>
        <p:spPr>
          <a:xfrm>
            <a:off x="5695373" y="6174988"/>
            <a:ext cx="609600" cy="683012"/>
          </a:xfrm>
          <a:prstGeom prst="rect">
            <a:avLst/>
          </a:prstGeom>
        </p:spPr>
      </p:pic>
      <p:sp>
        <p:nvSpPr>
          <p:cNvPr id="10" name="Rectangle 3"/>
          <p:cNvSpPr txBox="1">
            <a:spLocks noChangeArrowheads="1"/>
          </p:cNvSpPr>
          <p:nvPr/>
        </p:nvSpPr>
        <p:spPr>
          <a:xfrm>
            <a:off x="479425" y="1052513"/>
            <a:ext cx="8064500" cy="4870450"/>
          </a:xfrm>
          <a:prstGeom prst="rect">
            <a:avLst/>
          </a:prstGeom>
        </p:spPr>
        <p:txBody>
          <a:bodyPr vert="horz" lIns="0" rIns="18288" rtlCol="0">
            <a:normAutofit fontScale="62500" lnSpcReduction="2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lnSpc>
                <a:spcPct val="80000"/>
              </a:lnSpc>
              <a:defRPr/>
            </a:pPr>
            <a:endParaRPr lang="fa-IR" sz="1100" dirty="0" smtClean="0">
              <a:solidFill>
                <a:srgbClr val="FF0000"/>
              </a:solidFill>
              <a:ea typeface="Majalla UI"/>
            </a:endParaRPr>
          </a:p>
          <a:p>
            <a:pPr algn="ctr">
              <a:lnSpc>
                <a:spcPct val="80000"/>
              </a:lnSpc>
              <a:defRPr/>
            </a:pPr>
            <a:endParaRPr lang="en-US" altLang="en-US" sz="2800" b="1" u="sng" dirty="0" smtClean="0"/>
          </a:p>
          <a:p>
            <a:pPr algn="ctr">
              <a:lnSpc>
                <a:spcPct val="80000"/>
              </a:lnSpc>
              <a:defRPr/>
            </a:pPr>
            <a:r>
              <a:rPr lang="en-US" altLang="en-US" sz="5100" b="1" dirty="0" smtClean="0">
                <a:solidFill>
                  <a:schemeClr val="tx2"/>
                </a:solidFill>
                <a:effectLst>
                  <a:outerShdw blurRad="38100" dist="38100" dir="2700000" algn="tl">
                    <a:srgbClr val="000000">
                      <a:alpha val="43137"/>
                    </a:srgbClr>
                  </a:outerShdw>
                </a:effectLst>
                <a:latin typeface="Calibri" pitchFamily="34" charset="0"/>
                <a:ea typeface="Times New Roman (Arabic)" charset="0"/>
                <a:cs typeface="Times New Roman (Arabic)" charset="0"/>
              </a:rPr>
              <a:t>Progress on the Implementation of</a:t>
            </a:r>
          </a:p>
          <a:p>
            <a:pPr algn="ctr">
              <a:lnSpc>
                <a:spcPct val="80000"/>
              </a:lnSpc>
              <a:defRPr/>
            </a:pPr>
            <a:r>
              <a:rPr lang="en-US" altLang="en-US" sz="5100" b="1" dirty="0" smtClean="0">
                <a:solidFill>
                  <a:schemeClr val="tx2"/>
                </a:solidFill>
                <a:effectLst>
                  <a:outerShdw blurRad="38100" dist="38100" dir="2700000" algn="tl">
                    <a:srgbClr val="000000">
                      <a:alpha val="43137"/>
                    </a:srgbClr>
                  </a:outerShdw>
                </a:effectLst>
                <a:latin typeface="Calibri" pitchFamily="34" charset="0"/>
                <a:ea typeface="Times New Roman (Arabic)" charset="0"/>
                <a:cs typeface="Times New Roman (Arabic)" charset="0"/>
              </a:rPr>
              <a:t>  ENC Coverage and other Issues</a:t>
            </a:r>
            <a:endParaRPr lang="en-US" sz="5100" b="1" dirty="0" smtClean="0">
              <a:solidFill>
                <a:schemeClr val="tx2"/>
              </a:solidFill>
              <a:effectLst>
                <a:outerShdw blurRad="38100" dist="38100" dir="2700000" algn="tl">
                  <a:srgbClr val="000000">
                    <a:alpha val="43137"/>
                  </a:srgbClr>
                </a:outerShdw>
              </a:effectLst>
              <a:latin typeface="Calibri" pitchFamily="34" charset="0"/>
              <a:ea typeface="Times New Roman (Arabic)" charset="0"/>
              <a:cs typeface="Times New Roman (Arabic)" charset="0"/>
            </a:endParaRPr>
          </a:p>
          <a:p>
            <a:pPr algn="ctr">
              <a:lnSpc>
                <a:spcPct val="170000"/>
              </a:lnSpc>
              <a:defRPr/>
            </a:pPr>
            <a:r>
              <a:rPr lang="en-US" altLang="en-US" sz="3200" b="1" dirty="0">
                <a:solidFill>
                  <a:schemeClr val="tx2"/>
                </a:solidFill>
                <a:ea typeface="Times New Roman (Arabic)" charset="0"/>
                <a:cs typeface="Times New Roman (Arabic)" charset="0"/>
              </a:rPr>
              <a:t>Agenda Item </a:t>
            </a:r>
            <a:r>
              <a:rPr lang="en-US" altLang="en-US" sz="3200" b="1" dirty="0" smtClean="0">
                <a:solidFill>
                  <a:schemeClr val="tx2"/>
                </a:solidFill>
                <a:ea typeface="Times New Roman (Arabic)" charset="0"/>
                <a:cs typeface="Times New Roman (Arabic)" charset="0"/>
              </a:rPr>
              <a:t>9</a:t>
            </a:r>
            <a:endParaRPr lang="en-US" altLang="en-US" sz="3200" b="1" dirty="0">
              <a:solidFill>
                <a:schemeClr val="tx2"/>
              </a:solidFill>
              <a:ea typeface="Times New Roman (Arabic)" charset="0"/>
              <a:cs typeface="Times New Roman (Arabic)" charset="0"/>
            </a:endParaRPr>
          </a:p>
          <a:p>
            <a:pPr algn="ctr">
              <a:lnSpc>
                <a:spcPct val="80000"/>
              </a:lnSpc>
              <a:defRPr/>
            </a:pPr>
            <a:endParaRPr lang="en-US" sz="3100" b="1" dirty="0" smtClean="0">
              <a:solidFill>
                <a:srgbClr val="4DE1EA"/>
              </a:solidFill>
              <a:effectLst>
                <a:outerShdw blurRad="38100" dist="38100" dir="2700000" algn="tl">
                  <a:srgbClr val="FFFFFF"/>
                </a:outerShdw>
              </a:effectLst>
              <a:latin typeface="Calibri" pitchFamily="34" charset="0"/>
              <a:ea typeface="Times New Roman (Arabic)" charset="0"/>
              <a:cs typeface="Times New Roman (Arabic)" charset="0"/>
            </a:endParaRPr>
          </a:p>
          <a:p>
            <a:pPr algn="ctr">
              <a:lnSpc>
                <a:spcPct val="80000"/>
              </a:lnSpc>
              <a:defRPr/>
            </a:pPr>
            <a:endParaRPr lang="en-US" sz="3100" b="1" dirty="0" smtClean="0">
              <a:solidFill>
                <a:srgbClr val="4DE1EA"/>
              </a:solidFill>
              <a:effectLst>
                <a:outerShdw blurRad="38100" dist="38100" dir="2700000" algn="tl">
                  <a:srgbClr val="FFFFFF"/>
                </a:outerShdw>
              </a:effectLst>
              <a:latin typeface="Calibri" pitchFamily="34" charset="0"/>
              <a:ea typeface="Times New Roman (Arabic)" charset="0"/>
              <a:cs typeface="Times New Roman (Arabic)" charset="0"/>
            </a:endParaRPr>
          </a:p>
          <a:p>
            <a:pPr algn="ctr">
              <a:lnSpc>
                <a:spcPct val="80000"/>
              </a:lnSpc>
              <a:defRPr/>
            </a:pPr>
            <a:r>
              <a:rPr lang="en-US" sz="3200" b="1" dirty="0" smtClean="0">
                <a:ln>
                  <a:solidFill>
                    <a:schemeClr val="tx2"/>
                  </a:solidFill>
                </a:ln>
                <a:solidFill>
                  <a:schemeClr val="tx2"/>
                </a:solidFill>
                <a:effectLst>
                  <a:outerShdw blurRad="38100" dist="38100" dir="2700000" algn="tl">
                    <a:srgbClr val="FFFFFF"/>
                  </a:outerShdw>
                </a:effectLst>
                <a:latin typeface="+mj-lt"/>
                <a:ea typeface="Times New Roman (Arabic)" charset="0"/>
                <a:cs typeface="Times New Roman (Arabic)" charset="0"/>
              </a:rPr>
              <a:t>Reported by ENC Regional Coordinator </a:t>
            </a:r>
          </a:p>
          <a:p>
            <a:pPr algn="ctr">
              <a:lnSpc>
                <a:spcPct val="80000"/>
              </a:lnSpc>
              <a:defRPr/>
            </a:pPr>
            <a:endParaRPr lang="en-US" sz="3200" b="1" dirty="0" smtClean="0">
              <a:ln>
                <a:solidFill>
                  <a:schemeClr val="tx2"/>
                </a:solidFill>
              </a:ln>
              <a:solidFill>
                <a:srgbClr val="4DE1EA"/>
              </a:solidFill>
              <a:effectLst>
                <a:outerShdw blurRad="38100" dist="38100" dir="2700000" algn="tl">
                  <a:srgbClr val="FFFFFF"/>
                </a:outerShdw>
              </a:effectLst>
              <a:latin typeface="+mj-lt"/>
              <a:ea typeface="Times New Roman (Arabic)" charset="0"/>
              <a:cs typeface="Times New Roman (Arabic)" charset="0"/>
            </a:endParaRPr>
          </a:p>
          <a:p>
            <a:pPr algn="ctr">
              <a:lnSpc>
                <a:spcPct val="80000"/>
              </a:lnSpc>
              <a:defRPr/>
            </a:pPr>
            <a:r>
              <a:rPr lang="en-US" sz="3200" b="1" dirty="0" smtClean="0">
                <a:ln>
                  <a:solidFill>
                    <a:schemeClr val="tx2"/>
                  </a:solidFill>
                </a:ln>
                <a:solidFill>
                  <a:schemeClr val="tx2"/>
                </a:solidFill>
                <a:effectLst>
                  <a:outerShdw blurRad="38100" dist="38100" dir="2700000" algn="tl">
                    <a:srgbClr val="FFFFFF"/>
                  </a:outerShdw>
                </a:effectLst>
                <a:latin typeface="+mj-lt"/>
                <a:ea typeface="Times New Roman (Arabic)" charset="0"/>
                <a:cs typeface="Times New Roman (Arabic)" charset="0"/>
              </a:rPr>
              <a:t>I.R. of IRAN</a:t>
            </a:r>
          </a:p>
          <a:p>
            <a:pPr algn="ctr">
              <a:lnSpc>
                <a:spcPct val="80000"/>
              </a:lnSpc>
              <a:defRPr/>
            </a:pPr>
            <a:endParaRPr lang="en-US" sz="3100" b="1" dirty="0" smtClean="0">
              <a:solidFill>
                <a:srgbClr val="4DE1EA"/>
              </a:solidFill>
              <a:effectLst>
                <a:outerShdw blurRad="38100" dist="38100" dir="2700000" algn="tl">
                  <a:srgbClr val="FFFFFF"/>
                </a:outerShdw>
              </a:effectLst>
              <a:latin typeface="Calibri" pitchFamily="34" charset="0"/>
              <a:ea typeface="Times New Roman (Arabic)" charset="0"/>
              <a:cs typeface="Times New Roman (Arabic)" charset="0"/>
            </a:endParaRPr>
          </a:p>
          <a:p>
            <a:pPr algn="ctr">
              <a:lnSpc>
                <a:spcPct val="80000"/>
              </a:lnSpc>
              <a:defRPr/>
            </a:pPr>
            <a:endParaRPr lang="en-US" sz="3100" b="1" dirty="0" smtClean="0">
              <a:solidFill>
                <a:srgbClr val="4DE1EA"/>
              </a:solidFill>
              <a:effectLst>
                <a:outerShdw blurRad="38100" dist="38100" dir="2700000" algn="tl">
                  <a:srgbClr val="FFFFFF"/>
                </a:outerShdw>
              </a:effectLst>
              <a:latin typeface="Calibri" pitchFamily="34" charset="0"/>
              <a:ea typeface="Times New Roman (Arabic)" charset="0"/>
              <a:cs typeface="Times New Roman (Arabic)" charset="0"/>
            </a:endParaRPr>
          </a:p>
          <a:p>
            <a:pPr algn="ctr">
              <a:lnSpc>
                <a:spcPct val="80000"/>
              </a:lnSpc>
              <a:defRPr/>
            </a:pPr>
            <a:endParaRPr lang="en-US" sz="3100" b="1" dirty="0" smtClean="0">
              <a:solidFill>
                <a:srgbClr val="4DE1EA"/>
              </a:solidFill>
              <a:effectLst>
                <a:outerShdw blurRad="38100" dist="38100" dir="2700000" algn="tl">
                  <a:srgbClr val="FFFFFF"/>
                </a:outerShdw>
              </a:effectLst>
              <a:latin typeface="Calibri" pitchFamily="34" charset="0"/>
              <a:ea typeface="Times New Roman (Arabic)" charset="0"/>
              <a:cs typeface="Times New Roman (Arabic)" charset="0"/>
            </a:endParaRPr>
          </a:p>
          <a:p>
            <a:pPr algn="ctr">
              <a:lnSpc>
                <a:spcPct val="80000"/>
              </a:lnSpc>
              <a:defRPr/>
            </a:pPr>
            <a:endParaRPr lang="en-US" sz="3100" b="1" dirty="0" smtClean="0">
              <a:solidFill>
                <a:srgbClr val="4DE1EA"/>
              </a:solidFill>
              <a:effectLst>
                <a:outerShdw blurRad="38100" dist="38100" dir="2700000" algn="tl">
                  <a:srgbClr val="FFFFFF"/>
                </a:outerShdw>
              </a:effectLst>
              <a:latin typeface="Calibri" pitchFamily="34" charset="0"/>
              <a:ea typeface="Times New Roman (Arabic)" charset="0"/>
              <a:cs typeface="Times New Roman (Arabic)" charset="0"/>
            </a:endParaRPr>
          </a:p>
          <a:p>
            <a:pPr algn="ctr">
              <a:lnSpc>
                <a:spcPct val="80000"/>
              </a:lnSpc>
              <a:defRPr/>
            </a:pPr>
            <a:endParaRPr lang="en-US" sz="1900" b="1" dirty="0" smtClean="0">
              <a:solidFill>
                <a:srgbClr val="4DE1EA"/>
              </a:solidFill>
              <a:effectLst>
                <a:outerShdw blurRad="38100" dist="38100" dir="2700000" algn="tl">
                  <a:srgbClr val="FFFFFF"/>
                </a:outerShdw>
              </a:effectLst>
              <a:latin typeface="Calibri" pitchFamily="34" charset="0"/>
              <a:ea typeface="Times New Roman (Arabic)" charset="0"/>
              <a:cs typeface="Times New Roman (Arabic)" charset="0"/>
            </a:endParaRPr>
          </a:p>
          <a:p>
            <a:pPr algn="ctr">
              <a:defRPr/>
            </a:pPr>
            <a:r>
              <a:rPr lang="en-US" sz="2200" b="1" dirty="0" smtClean="0">
                <a:solidFill>
                  <a:schemeClr val="tx2"/>
                </a:solidFill>
                <a:effectLst>
                  <a:outerShdw blurRad="38100" dist="38100" dir="2700000" algn="tl">
                    <a:srgbClr val="000000">
                      <a:alpha val="43137"/>
                    </a:srgbClr>
                  </a:outerShdw>
                </a:effectLst>
                <a:latin typeface="Calibri" pitchFamily="34" charset="0"/>
                <a:ea typeface="Times New Roman (Arabic)" charset="0"/>
                <a:cs typeface="Times New Roman (Arabic)" charset="0"/>
              </a:rPr>
              <a:t>RSAHC9</a:t>
            </a:r>
          </a:p>
          <a:p>
            <a:pPr algn="ctr">
              <a:defRPr/>
            </a:pPr>
            <a:r>
              <a:rPr lang="en-US" b="1" dirty="0" smtClean="0">
                <a:solidFill>
                  <a:schemeClr val="tx2"/>
                </a:solidFill>
                <a:effectLst>
                  <a:outerShdw blurRad="38100" dist="38100" dir="2700000" algn="tl">
                    <a:srgbClr val="000000">
                      <a:alpha val="43137"/>
                    </a:srgbClr>
                  </a:outerShdw>
                </a:effectLst>
                <a:latin typeface="Calibri" pitchFamily="34" charset="0"/>
                <a:ea typeface="Times New Roman (Arabic)" charset="0"/>
                <a:cs typeface="Times New Roman (Arabic)" charset="0"/>
              </a:rPr>
              <a:t>Muscat, Sultanate of Oman</a:t>
            </a:r>
          </a:p>
          <a:p>
            <a:pPr algn="ctr">
              <a:defRPr/>
            </a:pPr>
            <a:r>
              <a:rPr lang="en-US" b="1" dirty="0" smtClean="0">
                <a:solidFill>
                  <a:schemeClr val="tx2"/>
                </a:solidFill>
                <a:effectLst>
                  <a:outerShdw blurRad="38100" dist="38100" dir="2700000" algn="tl">
                    <a:srgbClr val="000000">
                      <a:alpha val="43137"/>
                    </a:srgbClr>
                  </a:outerShdw>
                </a:effectLst>
                <a:latin typeface="Calibri" pitchFamily="34" charset="0"/>
                <a:ea typeface="Times New Roman (Arabic)" charset="0"/>
                <a:cs typeface="Times New Roman (Arabic)" charset="0"/>
              </a:rPr>
              <a:t>15-17 Nov. 2022</a:t>
            </a:r>
            <a:endParaRPr lang="en-US" b="1" dirty="0">
              <a:solidFill>
                <a:schemeClr val="tx2"/>
              </a:solidFill>
              <a:effectLst>
                <a:outerShdw blurRad="38100" dist="38100" dir="2700000" algn="tl">
                  <a:srgbClr val="000000">
                    <a:alpha val="43137"/>
                  </a:srgbClr>
                </a:outerShdw>
              </a:effectLst>
              <a:latin typeface="Calibri" pitchFamily="34" charset="0"/>
              <a:ea typeface="Times New Roman (Arabic)" charset="0"/>
              <a:cs typeface="Times New Roman (Arabic)" charset="0"/>
            </a:endParaRPr>
          </a:p>
        </p:txBody>
      </p:sp>
    </p:spTree>
    <p:extLst>
      <p:ext uri="{BB962C8B-B14F-4D97-AF65-F5344CB8AC3E}">
        <p14:creationId xmlns:p14="http://schemas.microsoft.com/office/powerpoint/2010/main" val="1613132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B11B11-4B76-4B08-AEFF-715CDE614F2F}" type="slidenum">
              <a:rPr lang="en-US" smtClean="0"/>
              <a:t>10</a:t>
            </a:fld>
            <a:endParaRPr lang="en-US"/>
          </a:p>
        </p:txBody>
      </p:sp>
      <p:pic>
        <p:nvPicPr>
          <p:cNvPr id="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457200"/>
            <a:ext cx="88519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3573463"/>
            <a:ext cx="885190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9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B11B11-4B76-4B08-AEFF-715CDE614F2F}" type="slidenum">
              <a:rPr lang="en-US" smtClean="0"/>
              <a:t>11</a:t>
            </a:fld>
            <a:endParaRPr lang="en-US"/>
          </a:p>
        </p:txBody>
      </p:sp>
      <p:sp>
        <p:nvSpPr>
          <p:cNvPr id="6" name="Title 2"/>
          <p:cNvSpPr>
            <a:spLocks noGrp="1"/>
          </p:cNvSpPr>
          <p:nvPr>
            <p:ph type="title"/>
          </p:nvPr>
        </p:nvSpPr>
        <p:spPr>
          <a:xfrm>
            <a:off x="488795" y="809626"/>
            <a:ext cx="8229600" cy="719137"/>
          </a:xfrm>
        </p:spPr>
        <p:txBody>
          <a:bodyPr>
            <a:normAutofit/>
          </a:bodyPr>
          <a:lstStyle/>
          <a:p>
            <a:pPr algn="ctr"/>
            <a:r>
              <a:rPr lang="en-US" altLang="en-US" sz="3200" b="1" dirty="0" smtClean="0"/>
              <a:t> IRAN ENC Overlaps</a:t>
            </a:r>
            <a:endParaRPr lang="en-US" altLang="en-US" sz="3200" dirty="0" smtClean="0"/>
          </a:p>
        </p:txBody>
      </p:sp>
      <p:sp>
        <p:nvSpPr>
          <p:cNvPr id="7" name="Content Placeholder 1"/>
          <p:cNvSpPr>
            <a:spLocks noGrp="1"/>
          </p:cNvSpPr>
          <p:nvPr>
            <p:ph idx="1"/>
          </p:nvPr>
        </p:nvSpPr>
        <p:spPr>
          <a:xfrm>
            <a:off x="457200" y="1849438"/>
            <a:ext cx="8229600" cy="4322762"/>
          </a:xfrm>
        </p:spPr>
        <p:txBody>
          <a:bodyPr>
            <a:normAutofit fontScale="62500" lnSpcReduction="20000"/>
          </a:bodyPr>
          <a:lstStyle/>
          <a:p>
            <a:pPr marL="0" indent="0" algn="ctr">
              <a:buFont typeface="Symbol" panose="05050102010706020507" pitchFamily="18" charset="2"/>
              <a:buNone/>
              <a:defRPr/>
            </a:pPr>
            <a:r>
              <a:rPr lang="en-US" altLang="en-US" sz="2900" b="1" dirty="0" smtClean="0">
                <a:solidFill>
                  <a:schemeClr val="tx2"/>
                </a:solidFill>
              </a:rPr>
              <a:t>Gulf of Oman</a:t>
            </a:r>
            <a:endParaRPr lang="fa-IR" altLang="en-US" sz="2900" b="1" dirty="0" smtClean="0">
              <a:solidFill>
                <a:schemeClr val="tx2"/>
              </a:solidFill>
            </a:endParaRPr>
          </a:p>
          <a:p>
            <a:pPr marL="0" indent="0" algn="ctr">
              <a:buFont typeface="Symbol" panose="05050102010706020507" pitchFamily="18" charset="2"/>
              <a:buNone/>
              <a:defRPr/>
            </a:pPr>
            <a:endParaRPr lang="en-US" altLang="en-US" b="1" dirty="0" smtClean="0">
              <a:solidFill>
                <a:schemeClr val="tx2"/>
              </a:solidFill>
            </a:endParaRPr>
          </a:p>
          <a:p>
            <a:pPr>
              <a:defRPr/>
            </a:pPr>
            <a:r>
              <a:rPr lang="en-US" altLang="en-US" b="1" dirty="0"/>
              <a:t>IR308608</a:t>
            </a:r>
            <a:r>
              <a:rPr lang="en-US" altLang="en-US" dirty="0"/>
              <a:t>      </a:t>
            </a:r>
            <a:r>
              <a:rPr lang="en-US" altLang="en-US" dirty="0" smtClean="0"/>
              <a:t>	   </a:t>
            </a:r>
            <a:r>
              <a:rPr lang="en-US" altLang="en-US" b="1" dirty="0"/>
              <a:t>GB 303171 &amp; GB 303520</a:t>
            </a:r>
          </a:p>
          <a:p>
            <a:pPr>
              <a:defRPr/>
            </a:pPr>
            <a:r>
              <a:rPr lang="en-US" altLang="en-US" b="1" dirty="0"/>
              <a:t>IR308609</a:t>
            </a:r>
            <a:r>
              <a:rPr lang="en-US" altLang="en-US" b="1" dirty="0">
                <a:solidFill>
                  <a:srgbClr val="FF0000"/>
                </a:solidFill>
              </a:rPr>
              <a:t>       </a:t>
            </a:r>
            <a:r>
              <a:rPr lang="en-US" altLang="en-US" b="1" dirty="0" smtClean="0">
                <a:solidFill>
                  <a:srgbClr val="FF0000"/>
                </a:solidFill>
              </a:rPr>
              <a:t>	</a:t>
            </a:r>
            <a:r>
              <a:rPr lang="en-US" altLang="en-US" dirty="0" smtClean="0"/>
              <a:t>  </a:t>
            </a:r>
            <a:r>
              <a:rPr lang="en-US" altLang="en-US" b="1" dirty="0"/>
              <a:t>GB 303171 &amp; OM 301219</a:t>
            </a:r>
          </a:p>
          <a:p>
            <a:pPr>
              <a:defRPr/>
            </a:pPr>
            <a:r>
              <a:rPr lang="en-US" altLang="en-US" b="1" dirty="0"/>
              <a:t>IR318610</a:t>
            </a:r>
            <a:r>
              <a:rPr lang="en-US" altLang="en-US" dirty="0"/>
              <a:t>        </a:t>
            </a:r>
            <a:r>
              <a:rPr lang="en-US" altLang="en-US" dirty="0" smtClean="0"/>
              <a:t>	   </a:t>
            </a:r>
            <a:r>
              <a:rPr lang="en-US" altLang="en-US" b="1" dirty="0"/>
              <a:t>OM </a:t>
            </a:r>
            <a:r>
              <a:rPr lang="en-US" altLang="en-US" b="1" dirty="0" smtClean="0"/>
              <a:t>301219</a:t>
            </a:r>
            <a:endParaRPr lang="fa-IR" altLang="en-US" b="1" dirty="0" smtClean="0"/>
          </a:p>
          <a:p>
            <a:pPr>
              <a:defRPr/>
            </a:pPr>
            <a:endParaRPr lang="en-US" altLang="en-US" b="1" dirty="0"/>
          </a:p>
          <a:p>
            <a:pPr>
              <a:defRPr/>
            </a:pPr>
            <a:r>
              <a:rPr lang="en-US" altLang="en-US" sz="2800" b="1" dirty="0"/>
              <a:t>The GB cells (GB 303171 &amp; GB </a:t>
            </a:r>
            <a:r>
              <a:rPr lang="en-US" altLang="en-US" sz="2800" b="1" dirty="0" smtClean="0"/>
              <a:t>303520) have </a:t>
            </a:r>
            <a:r>
              <a:rPr lang="en-US" altLang="en-US" sz="2800" b="1" dirty="0"/>
              <a:t>been clipped to adjust to IR308608 &amp; IR318609. T</a:t>
            </a:r>
            <a:r>
              <a:rPr lang="en-US" altLang="en-US" sz="2800" b="1" dirty="0" smtClean="0"/>
              <a:t>he </a:t>
            </a:r>
            <a:r>
              <a:rPr lang="en-US" altLang="en-US" sz="2800" b="1" dirty="0"/>
              <a:t>meridian line between Oman &amp; Iran should be discussed.</a:t>
            </a:r>
          </a:p>
          <a:p>
            <a:pPr>
              <a:defRPr/>
            </a:pPr>
            <a:r>
              <a:rPr lang="en-US" altLang="en-US" sz="2800" b="1" dirty="0"/>
              <a:t>It is worth mentioning, for instance, that the Omani Chart 301219 (INT 7204) produced at 1:125000 for the Strait of Hormuz also covers some Iranian waters (IR308609 &amp; IR318610). </a:t>
            </a:r>
          </a:p>
          <a:p>
            <a:pPr marL="0" indent="0" algn="ctr">
              <a:buFont typeface="Symbol" panose="05050102010706020507" pitchFamily="18" charset="2"/>
              <a:buNone/>
              <a:defRPr/>
            </a:pPr>
            <a:endParaRPr lang="fa-IR" altLang="en-US" b="1" dirty="0" smtClean="0">
              <a:solidFill>
                <a:srgbClr val="FF0000"/>
              </a:solidFill>
            </a:endParaRPr>
          </a:p>
          <a:p>
            <a:pPr marL="0" indent="0" algn="ctr">
              <a:buFont typeface="Symbol" panose="05050102010706020507" pitchFamily="18" charset="2"/>
              <a:buNone/>
              <a:defRPr/>
            </a:pPr>
            <a:r>
              <a:rPr lang="en-US" altLang="en-US" sz="2900" b="1" dirty="0" smtClean="0">
                <a:solidFill>
                  <a:schemeClr val="tx2"/>
                </a:solidFill>
              </a:rPr>
              <a:t>Persian </a:t>
            </a:r>
            <a:r>
              <a:rPr lang="en-US" altLang="en-US" sz="2900" b="1" dirty="0">
                <a:solidFill>
                  <a:schemeClr val="tx2"/>
                </a:solidFill>
              </a:rPr>
              <a:t>Gulf</a:t>
            </a:r>
          </a:p>
          <a:p>
            <a:pPr>
              <a:defRPr/>
            </a:pPr>
            <a:r>
              <a:rPr lang="en-US" altLang="en-US" b="1" dirty="0"/>
              <a:t>IR</a:t>
            </a:r>
            <a:r>
              <a:rPr lang="en-US" altLang="en-US" b="1" dirty="0">
                <a:solidFill>
                  <a:srgbClr val="FF0000"/>
                </a:solidFill>
              </a:rPr>
              <a:t> </a:t>
            </a:r>
            <a:r>
              <a:rPr lang="en-US" altLang="en-US" b="1" dirty="0"/>
              <a:t>308760</a:t>
            </a:r>
            <a:r>
              <a:rPr lang="en-US" altLang="en-US" b="1" dirty="0">
                <a:solidFill>
                  <a:srgbClr val="FF0000"/>
                </a:solidFill>
              </a:rPr>
              <a:t>  </a:t>
            </a:r>
            <a:r>
              <a:rPr lang="en-US" altLang="en-US" dirty="0"/>
              <a:t>  </a:t>
            </a:r>
            <a:r>
              <a:rPr lang="en-US" altLang="en-US" dirty="0" smtClean="0"/>
              <a:t>	    </a:t>
            </a:r>
            <a:r>
              <a:rPr lang="en-US" altLang="en-US" b="1" dirty="0"/>
              <a:t>GB 301235, 302884 &amp; </a:t>
            </a:r>
            <a:r>
              <a:rPr lang="en-US" altLang="en-US" b="1" dirty="0" smtClean="0"/>
              <a:t>303773: </a:t>
            </a:r>
            <a:r>
              <a:rPr lang="en-US" altLang="en-US" sz="2800" b="1" dirty="0" smtClean="0"/>
              <a:t>Due </a:t>
            </a:r>
            <a:r>
              <a:rPr lang="en-US" altLang="en-US" sz="2800" b="1" dirty="0"/>
              <a:t>to </a:t>
            </a:r>
            <a:r>
              <a:rPr lang="en-US" altLang="en-US" sz="2800" b="1" dirty="0" smtClean="0"/>
              <a:t>the undesignated borderline </a:t>
            </a:r>
            <a:r>
              <a:rPr lang="en-US" altLang="en-US" sz="2800" b="1" dirty="0"/>
              <a:t>between Iran &amp; adjacent States. This dispute should be resolved politically.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158345"/>
            <a:ext cx="2133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5"/>
          <p:cNvPicPr>
            <a:picLocks noChangeAspect="1"/>
          </p:cNvPicPr>
          <p:nvPr/>
        </p:nvPicPr>
        <p:blipFill>
          <a:blip r:embed="rId3"/>
          <a:stretch>
            <a:fillRect/>
          </a:stretch>
        </p:blipFill>
        <p:spPr>
          <a:xfrm>
            <a:off x="6019800" y="6174988"/>
            <a:ext cx="609600" cy="683012"/>
          </a:xfrm>
          <a:prstGeom prst="rect">
            <a:avLst/>
          </a:prstGeom>
        </p:spPr>
      </p:pic>
      <p:cxnSp>
        <p:nvCxnSpPr>
          <p:cNvPr id="9" name="Straight Arrow Connector 8"/>
          <p:cNvCxnSpPr/>
          <p:nvPr/>
        </p:nvCxnSpPr>
        <p:spPr>
          <a:xfrm>
            <a:off x="1905000" y="2514600"/>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1905000" y="2743200"/>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1905000" y="2971800"/>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1905000" y="5410200"/>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409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B11B11-4B76-4B08-AEFF-715CDE614F2F}" type="slidenum">
              <a:rPr lang="en-US" smtClean="0"/>
              <a:t>12</a:t>
            </a:fld>
            <a:endParaRPr lang="en-US"/>
          </a:p>
        </p:txBody>
      </p:sp>
      <p:pic>
        <p:nvPicPr>
          <p:cNvPr id="9" name="Content Placeholder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7975" y="623887"/>
            <a:ext cx="8528050" cy="2881313"/>
          </a:xfrm>
          <a:prstGeom prst="rect">
            <a:avLst/>
          </a:prstGeom>
        </p:spPr>
      </p:pic>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975" y="3581400"/>
            <a:ext cx="85502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312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B11B11-4B76-4B08-AEFF-715CDE614F2F}" type="slidenum">
              <a:rPr lang="en-US" smtClean="0"/>
              <a:t>13</a:t>
            </a:fld>
            <a:endParaRPr lang="en-US"/>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772525"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3657600"/>
            <a:ext cx="8815387"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73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019800" y="6174988"/>
            <a:ext cx="609600" cy="683012"/>
          </a:xfrm>
          <a:prstGeom prst="rect">
            <a:avLst/>
          </a:prstGeom>
        </p:spPr>
      </p:pic>
      <p:sp>
        <p:nvSpPr>
          <p:cNvPr id="4" name="Slide Number Placeholder 3"/>
          <p:cNvSpPr>
            <a:spLocks noGrp="1"/>
          </p:cNvSpPr>
          <p:nvPr>
            <p:ph type="sldNum" sz="quarter" idx="12"/>
          </p:nvPr>
        </p:nvSpPr>
        <p:spPr/>
        <p:txBody>
          <a:bodyPr/>
          <a:lstStyle/>
          <a:p>
            <a:fld id="{9EB11B11-4B76-4B08-AEFF-715CDE614F2F}" type="slidenum">
              <a:rPr lang="en-US" smtClean="0"/>
              <a:t>14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158345"/>
            <a:ext cx="2133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a:spLocks noGrp="1"/>
          </p:cNvSpPr>
          <p:nvPr>
            <p:ph type="title"/>
          </p:nvPr>
        </p:nvSpPr>
        <p:spPr>
          <a:xfrm>
            <a:off x="421888" y="914400"/>
            <a:ext cx="8229600" cy="990600"/>
          </a:xfrm>
        </p:spPr>
        <p:txBody>
          <a:bodyPr>
            <a:normAutofit fontScale="90000"/>
          </a:bodyPr>
          <a:lstStyle/>
          <a:p>
            <a:pPr algn="ctr">
              <a:lnSpc>
                <a:spcPct val="150000"/>
              </a:lnSpc>
            </a:pPr>
            <a:r>
              <a:rPr lang="en-US" altLang="en-US" b="1" dirty="0" smtClean="0"/>
              <a:t> </a:t>
            </a:r>
            <a:r>
              <a:rPr lang="en-US" altLang="en-US" sz="4000" b="1" dirty="0" smtClean="0"/>
              <a:t>Compilation Scale Error</a:t>
            </a:r>
            <a:r>
              <a:rPr lang="en-US" altLang="en-US" b="1" dirty="0" smtClean="0"/>
              <a:t/>
            </a:r>
            <a:br>
              <a:rPr lang="en-US" altLang="en-US" b="1" dirty="0" smtClean="0"/>
            </a:br>
            <a:r>
              <a:rPr lang="en-US" altLang="en-US" sz="2800" b="1" dirty="0" smtClean="0"/>
              <a:t>Persian Gulf</a:t>
            </a:r>
            <a:endParaRPr lang="en-US" altLang="en-US" dirty="0" smtClean="0"/>
          </a:p>
        </p:txBody>
      </p:sp>
      <p:sp>
        <p:nvSpPr>
          <p:cNvPr id="12" name="Content Placeholder 1"/>
          <p:cNvSpPr txBox="1">
            <a:spLocks/>
          </p:cNvSpPr>
          <p:nvPr/>
        </p:nvSpPr>
        <p:spPr>
          <a:xfrm>
            <a:off x="304800" y="2057400"/>
            <a:ext cx="8712200" cy="378618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rgbClr val="002060"/>
              </a:buClr>
              <a:buNone/>
              <a:defRPr/>
            </a:pPr>
            <a:r>
              <a:rPr lang="en-US" sz="1400" b="1" dirty="0" smtClean="0">
                <a:solidFill>
                  <a:schemeClr val="accent3"/>
                </a:solidFill>
                <a:sym typeface="Wingdings" panose="05000000000000000000" pitchFamily="2" charset="2"/>
              </a:rPr>
              <a:t>   </a:t>
            </a:r>
            <a:r>
              <a:rPr lang="en-US" sz="2300" b="1" dirty="0" smtClean="0"/>
              <a:t>IR</a:t>
            </a:r>
            <a:r>
              <a:rPr lang="en-US" sz="2300" b="1" dirty="0" smtClean="0">
                <a:solidFill>
                  <a:srgbClr val="FF0000"/>
                </a:solidFill>
              </a:rPr>
              <a:t> </a:t>
            </a:r>
            <a:r>
              <a:rPr lang="en-US" sz="2300" b="1" dirty="0" smtClean="0"/>
              <a:t>403031</a:t>
            </a:r>
            <a:r>
              <a:rPr lang="en-US" sz="2300" b="1" dirty="0" smtClean="0">
                <a:solidFill>
                  <a:srgbClr val="FF0000"/>
                </a:solidFill>
              </a:rPr>
              <a:t>          </a:t>
            </a:r>
            <a:r>
              <a:rPr lang="en-US" sz="2300" b="1" dirty="0" smtClean="0"/>
              <a:t>GB 500011 </a:t>
            </a:r>
            <a:r>
              <a:rPr lang="en-US" sz="1600" b="1" dirty="0" smtClean="0">
                <a:solidFill>
                  <a:srgbClr val="FF0000"/>
                </a:solidFill>
              </a:rPr>
              <a:t>( it </a:t>
            </a:r>
            <a:r>
              <a:rPr lang="en-US" sz="1600" b="1" dirty="0" smtClean="0">
                <a:solidFill>
                  <a:srgbClr val="FF0000"/>
                </a:solidFill>
              </a:rPr>
              <a:t>will be </a:t>
            </a:r>
            <a:r>
              <a:rPr lang="en-US" sz="1600" b="1" dirty="0" smtClean="0">
                <a:solidFill>
                  <a:srgbClr val="FF0000"/>
                </a:solidFill>
              </a:rPr>
              <a:t>settled </a:t>
            </a:r>
            <a:r>
              <a:rPr lang="en-US" sz="1600" b="1" dirty="0" smtClean="0">
                <a:solidFill>
                  <a:srgbClr val="FF0000"/>
                </a:solidFill>
              </a:rPr>
              <a:t>soon between </a:t>
            </a:r>
            <a:r>
              <a:rPr lang="en-US" sz="1600" b="1" dirty="0" smtClean="0">
                <a:solidFill>
                  <a:srgbClr val="FF0000"/>
                </a:solidFill>
              </a:rPr>
              <a:t>GB and Iran </a:t>
            </a:r>
            <a:r>
              <a:rPr lang="en-US" sz="1600" b="1" dirty="0" smtClean="0">
                <a:solidFill>
                  <a:srgbClr val="FF0000"/>
                </a:solidFill>
              </a:rPr>
              <a:t>)</a:t>
            </a:r>
            <a:endParaRPr lang="en-US" sz="1600" b="1" dirty="0" smtClean="0">
              <a:solidFill>
                <a:srgbClr val="FF0000"/>
              </a:solidFill>
            </a:endParaRPr>
          </a:p>
          <a:p>
            <a:pPr marL="0" algn="just">
              <a:lnSpc>
                <a:spcPct val="115000"/>
              </a:lnSpc>
              <a:spcBef>
                <a:spcPts val="0"/>
              </a:spcBef>
              <a:defRPr/>
            </a:pPr>
            <a:r>
              <a:rPr lang="en-US" sz="2200" b="1" dirty="0" smtClean="0"/>
              <a:t>GB 500011 (Approach 1:22000) has the same compilation scale with IR 403031 (Approach 1:25000), but in different usage bands. UK changed to harbor while compilation scale remained unchanged and set 1:22000.</a:t>
            </a:r>
          </a:p>
          <a:p>
            <a:pPr marL="0" indent="0" algn="ctr" rtl="1">
              <a:lnSpc>
                <a:spcPct val="115000"/>
              </a:lnSpc>
              <a:spcBef>
                <a:spcPts val="0"/>
              </a:spcBef>
              <a:buFont typeface="Symbol" panose="05050102010706020507" pitchFamily="18" charset="2"/>
              <a:buNone/>
              <a:defRPr/>
            </a:pPr>
            <a:r>
              <a:rPr lang="en-US" sz="2000" b="1" dirty="0" smtClean="0"/>
              <a:t>Harbor&gt; 1:22000 </a:t>
            </a:r>
            <a:r>
              <a:rPr lang="fa-IR" sz="2000" b="1" dirty="0" smtClean="0"/>
              <a:t>≤ </a:t>
            </a:r>
            <a:r>
              <a:rPr lang="en-US" sz="2000" b="1" dirty="0" smtClean="0"/>
              <a:t>1:4000</a:t>
            </a:r>
            <a:endParaRPr lang="en-US" sz="2800" b="1" dirty="0" smtClean="0"/>
          </a:p>
          <a:p>
            <a:pPr marL="0" indent="0" algn="ctr" rtl="1">
              <a:lnSpc>
                <a:spcPct val="115000"/>
              </a:lnSpc>
              <a:spcBef>
                <a:spcPts val="0"/>
              </a:spcBef>
              <a:buFont typeface="Symbol" panose="05050102010706020507" pitchFamily="18" charset="2"/>
              <a:buNone/>
              <a:defRPr/>
            </a:pPr>
            <a:r>
              <a:rPr lang="en-US" sz="2000" b="1" dirty="0" smtClean="0"/>
              <a:t>Approach&gt; 1:90000 </a:t>
            </a:r>
            <a:r>
              <a:rPr lang="fa-IR" sz="2000" b="1" dirty="0" smtClean="0"/>
              <a:t>≤ </a:t>
            </a:r>
            <a:r>
              <a:rPr lang="en-US" sz="2000" b="1" dirty="0" smtClean="0"/>
              <a:t>1:22000</a:t>
            </a:r>
          </a:p>
          <a:p>
            <a:pPr marL="0" indent="0" algn="just">
              <a:buClr>
                <a:srgbClr val="FF0000"/>
              </a:buClr>
              <a:buNone/>
              <a:defRPr/>
            </a:pPr>
            <a:endParaRPr lang="en-US" sz="1400" b="1" dirty="0" smtClean="0">
              <a:solidFill>
                <a:schemeClr val="accent3"/>
              </a:solidFill>
              <a:sym typeface="Wingdings" panose="05000000000000000000" pitchFamily="2" charset="2"/>
            </a:endParaRPr>
          </a:p>
          <a:p>
            <a:pPr marL="0" indent="0" algn="just">
              <a:buClr>
                <a:srgbClr val="FF0000"/>
              </a:buClr>
              <a:buNone/>
              <a:defRPr/>
            </a:pPr>
            <a:r>
              <a:rPr lang="en-US" sz="1400" b="1" dirty="0" smtClean="0">
                <a:solidFill>
                  <a:schemeClr val="accent3"/>
                </a:solidFill>
                <a:sym typeface="Wingdings" panose="05000000000000000000" pitchFamily="2" charset="2"/>
              </a:rPr>
              <a:t>  </a:t>
            </a:r>
            <a:r>
              <a:rPr lang="en-US" sz="2200" b="1" dirty="0" smtClean="0"/>
              <a:t>GB 500011 is in approach usage band as compilation scale saying so. It must then be replaced with IR’s cells. </a:t>
            </a:r>
            <a:endParaRPr lang="en-US" sz="2200" b="1" dirty="0"/>
          </a:p>
        </p:txBody>
      </p:sp>
      <p:cxnSp>
        <p:nvCxnSpPr>
          <p:cNvPr id="7" name="Straight Arrow Connector 6"/>
          <p:cNvCxnSpPr/>
          <p:nvPr/>
        </p:nvCxnSpPr>
        <p:spPr>
          <a:xfrm>
            <a:off x="2057400" y="2286000"/>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333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B11B11-4B76-4B08-AEFF-715CDE614F2F}" type="slidenum">
              <a:rPr lang="en-US" smtClean="0"/>
              <a:t>15</a:t>
            </a:fld>
            <a:endParaRPr lang="en-US"/>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0825" y="914401"/>
            <a:ext cx="8685213" cy="5441950"/>
          </a:xfrm>
          <a:prstGeom prst="rect">
            <a:avLst/>
          </a:prstGeom>
        </p:spPr>
      </p:pic>
    </p:spTree>
    <p:extLst>
      <p:ext uri="{BB962C8B-B14F-4D97-AF65-F5344CB8AC3E}">
        <p14:creationId xmlns:p14="http://schemas.microsoft.com/office/powerpoint/2010/main" val="309638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B11B11-4B76-4B08-AEFF-715CDE614F2F}" type="slidenum">
              <a:rPr lang="en-US" smtClean="0"/>
              <a:t>16</a:t>
            </a:fld>
            <a:endParaRPr lang="en-US"/>
          </a:p>
        </p:txBody>
      </p:sp>
      <p:sp>
        <p:nvSpPr>
          <p:cNvPr id="11" name="Title 2"/>
          <p:cNvSpPr>
            <a:spLocks noGrp="1"/>
          </p:cNvSpPr>
          <p:nvPr>
            <p:ph type="title"/>
          </p:nvPr>
        </p:nvSpPr>
        <p:spPr>
          <a:xfrm>
            <a:off x="481361" y="581191"/>
            <a:ext cx="8229600" cy="282575"/>
          </a:xfrm>
        </p:spPr>
        <p:txBody>
          <a:bodyPr>
            <a:normAutofit fontScale="90000"/>
          </a:bodyPr>
          <a:lstStyle/>
          <a:p>
            <a:pPr algn="ctr"/>
            <a:r>
              <a:rPr lang="en-US" altLang="en-US" sz="2800" b="1" dirty="0" smtClean="0"/>
              <a:t>ICENC Report (Live)</a:t>
            </a:r>
          </a:p>
        </p:txBody>
      </p:sp>
      <p:graphicFrame>
        <p:nvGraphicFramePr>
          <p:cNvPr id="13" name="Content Placeholder 4"/>
          <p:cNvGraphicFramePr>
            <a:graphicFrameLocks/>
          </p:cNvGraphicFramePr>
          <p:nvPr>
            <p:extLst>
              <p:ext uri="{D42A27DB-BD31-4B8C-83A1-F6EECF244321}">
                <p14:modId xmlns:p14="http://schemas.microsoft.com/office/powerpoint/2010/main" val="3595050553"/>
              </p:ext>
            </p:extLst>
          </p:nvPr>
        </p:nvGraphicFramePr>
        <p:xfrm>
          <a:off x="311499" y="863766"/>
          <a:ext cx="8569324" cy="5957063"/>
        </p:xfrm>
        <a:graphic>
          <a:graphicData uri="http://schemas.openxmlformats.org/drawingml/2006/table">
            <a:tbl>
              <a:tblPr firstRow="1" bandRow="1">
                <a:tableStyleId>{5C22544A-7EE6-4342-B048-85BDC9FD1C3A}</a:tableStyleId>
              </a:tblPr>
              <a:tblGrid>
                <a:gridCol w="662278">
                  <a:extLst>
                    <a:ext uri="{9D8B030D-6E8A-4147-A177-3AD203B41FA5}">
                      <a16:colId xmlns:a16="http://schemas.microsoft.com/office/drawing/2014/main" val="284560578"/>
                    </a:ext>
                  </a:extLst>
                </a:gridCol>
                <a:gridCol w="657418">
                  <a:extLst>
                    <a:ext uri="{9D8B030D-6E8A-4147-A177-3AD203B41FA5}">
                      <a16:colId xmlns:a16="http://schemas.microsoft.com/office/drawing/2014/main" val="3401639095"/>
                    </a:ext>
                  </a:extLst>
                </a:gridCol>
                <a:gridCol w="471204">
                  <a:extLst>
                    <a:ext uri="{9D8B030D-6E8A-4147-A177-3AD203B41FA5}">
                      <a16:colId xmlns:a16="http://schemas.microsoft.com/office/drawing/2014/main" val="3559930381"/>
                    </a:ext>
                  </a:extLst>
                </a:gridCol>
                <a:gridCol w="471204">
                  <a:extLst>
                    <a:ext uri="{9D8B030D-6E8A-4147-A177-3AD203B41FA5}">
                      <a16:colId xmlns:a16="http://schemas.microsoft.com/office/drawing/2014/main" val="2461916749"/>
                    </a:ext>
                  </a:extLst>
                </a:gridCol>
                <a:gridCol w="894820">
                  <a:extLst>
                    <a:ext uri="{9D8B030D-6E8A-4147-A177-3AD203B41FA5}">
                      <a16:colId xmlns:a16="http://schemas.microsoft.com/office/drawing/2014/main" val="3896692112"/>
                    </a:ext>
                  </a:extLst>
                </a:gridCol>
                <a:gridCol w="372028">
                  <a:extLst>
                    <a:ext uri="{9D8B030D-6E8A-4147-A177-3AD203B41FA5}">
                      <a16:colId xmlns:a16="http://schemas.microsoft.com/office/drawing/2014/main" val="93751930"/>
                    </a:ext>
                  </a:extLst>
                </a:gridCol>
                <a:gridCol w="3672271">
                  <a:extLst>
                    <a:ext uri="{9D8B030D-6E8A-4147-A177-3AD203B41FA5}">
                      <a16:colId xmlns:a16="http://schemas.microsoft.com/office/drawing/2014/main" val="2821863651"/>
                    </a:ext>
                  </a:extLst>
                </a:gridCol>
                <a:gridCol w="1368101">
                  <a:extLst>
                    <a:ext uri="{9D8B030D-6E8A-4147-A177-3AD203B41FA5}">
                      <a16:colId xmlns:a16="http://schemas.microsoft.com/office/drawing/2014/main" val="287695795"/>
                    </a:ext>
                  </a:extLst>
                </a:gridCol>
              </a:tblGrid>
              <a:tr h="346980">
                <a:tc>
                  <a:txBody>
                    <a:bodyPr/>
                    <a:lstStyle/>
                    <a:p>
                      <a:pPr algn="ctr" fontAlgn="ctr"/>
                      <a:r>
                        <a:rPr lang="en-US" sz="1000" b="1" i="0" u="none" strike="noStrike" dirty="0">
                          <a:solidFill>
                            <a:srgbClr val="000000"/>
                          </a:solidFill>
                          <a:effectLst/>
                          <a:latin typeface="Arial" panose="020B0604020202020204" pitchFamily="34" charset="0"/>
                        </a:rPr>
                        <a:t>ENC </a:t>
                      </a:r>
                      <a:r>
                        <a:rPr lang="en-US" sz="1000" b="1" i="0" u="none" strike="noStrike" dirty="0" smtClean="0">
                          <a:solidFill>
                            <a:srgbClr val="000000"/>
                          </a:solidFill>
                          <a:effectLst/>
                          <a:latin typeface="Arial" panose="020B0604020202020204" pitchFamily="34" charset="0"/>
                        </a:rPr>
                        <a:t>1</a:t>
                      </a:r>
                      <a:endParaRPr lang="en-US" sz="1000" b="1" i="0" u="none" strike="noStrike" dirty="0">
                        <a:solidFill>
                          <a:srgbClr val="000000"/>
                        </a:solidFill>
                        <a:effectLst/>
                        <a:latin typeface="Arial" panose="020B0604020202020204" pitchFamily="34" charset="0"/>
                      </a:endParaRPr>
                    </a:p>
                  </a:txBody>
                  <a:tcPr marL="9525" marR="9525" marT="9526" marB="0" anchor="ctr">
                    <a:solidFill>
                      <a:schemeClr val="bg2">
                        <a:lumMod val="75000"/>
                      </a:schemeClr>
                    </a:solidFill>
                  </a:tcPr>
                </a:tc>
                <a:tc>
                  <a:txBody>
                    <a:bodyPr/>
                    <a:lstStyle/>
                    <a:p>
                      <a:pPr algn="ctr" fontAlgn="ctr"/>
                      <a:r>
                        <a:rPr lang="en-US" sz="1000" b="1" i="0" u="none" strike="noStrike" dirty="0" smtClean="0">
                          <a:solidFill>
                            <a:srgbClr val="000000"/>
                          </a:solidFill>
                          <a:effectLst/>
                          <a:latin typeface="Arial" panose="020B0604020202020204" pitchFamily="34" charset="0"/>
                        </a:rPr>
                        <a:t>ENC 2</a:t>
                      </a:r>
                      <a:endParaRPr lang="en-US" sz="1000" b="1" i="0" u="none" strike="noStrike" dirty="0">
                        <a:solidFill>
                          <a:srgbClr val="000000"/>
                        </a:solidFill>
                        <a:effectLst/>
                        <a:latin typeface="Arial" panose="020B0604020202020204" pitchFamily="34" charset="0"/>
                      </a:endParaRPr>
                    </a:p>
                  </a:txBody>
                  <a:tcPr marL="9525" marR="9525" marT="9526" marB="0" anchor="ctr">
                    <a:solidFill>
                      <a:schemeClr val="bg2">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rPr>
                        <a:t>ENC </a:t>
                      </a:r>
                      <a:r>
                        <a:rPr lang="en-US" sz="1000" b="1" i="0" u="none" strike="noStrike" dirty="0" smtClean="0">
                          <a:solidFill>
                            <a:srgbClr val="000000"/>
                          </a:solidFill>
                          <a:effectLst/>
                          <a:latin typeface="Arial" panose="020B0604020202020204" pitchFamily="34" charset="0"/>
                        </a:rPr>
                        <a:t>1 </a:t>
                      </a:r>
                      <a:br>
                        <a:rPr lang="en-US" sz="1000" b="1" i="0" u="none" strike="noStrike" dirty="0" smtClean="0">
                          <a:solidFill>
                            <a:srgbClr val="000000"/>
                          </a:solidFill>
                          <a:effectLst/>
                          <a:latin typeface="Arial" panose="020B0604020202020204" pitchFamily="34" charset="0"/>
                        </a:rPr>
                      </a:br>
                      <a:r>
                        <a:rPr lang="en-US" sz="1000" b="1" i="0" u="none" strike="noStrike" dirty="0" smtClean="0">
                          <a:solidFill>
                            <a:srgbClr val="000000"/>
                          </a:solidFill>
                          <a:effectLst/>
                          <a:latin typeface="Arial" panose="020B0604020202020204" pitchFamily="34" charset="0"/>
                        </a:rPr>
                        <a:t>Scale</a:t>
                      </a:r>
                      <a:endParaRPr lang="en-US" sz="1000" b="1" i="0" u="none" strike="noStrike" dirty="0">
                        <a:solidFill>
                          <a:srgbClr val="000000"/>
                        </a:solidFill>
                        <a:effectLst/>
                        <a:latin typeface="Arial" panose="020B0604020202020204" pitchFamily="34" charset="0"/>
                      </a:endParaRPr>
                    </a:p>
                  </a:txBody>
                  <a:tcPr marL="9525" marR="9525" marT="9526" marB="0" anchor="ctr">
                    <a:solidFill>
                      <a:schemeClr val="bg2">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rPr>
                        <a:t>ENC </a:t>
                      </a:r>
                      <a:r>
                        <a:rPr lang="en-US" sz="1000" b="1" i="0" u="none" strike="noStrike" dirty="0" smtClean="0">
                          <a:solidFill>
                            <a:srgbClr val="000000"/>
                          </a:solidFill>
                          <a:effectLst/>
                          <a:latin typeface="Arial" panose="020B0604020202020204" pitchFamily="34" charset="0"/>
                        </a:rPr>
                        <a:t>2 </a:t>
                      </a:r>
                      <a:br>
                        <a:rPr lang="en-US" sz="1000" b="1" i="0" u="none" strike="noStrike" dirty="0" smtClean="0">
                          <a:solidFill>
                            <a:srgbClr val="000000"/>
                          </a:solidFill>
                          <a:effectLst/>
                          <a:latin typeface="Arial" panose="020B0604020202020204" pitchFamily="34" charset="0"/>
                        </a:rPr>
                      </a:br>
                      <a:r>
                        <a:rPr lang="en-US" sz="1000" b="1" i="0" u="none" strike="noStrike" dirty="0" smtClean="0">
                          <a:solidFill>
                            <a:srgbClr val="000000"/>
                          </a:solidFill>
                          <a:effectLst/>
                          <a:latin typeface="Arial" panose="020B0604020202020204" pitchFamily="34" charset="0"/>
                        </a:rPr>
                        <a:t>Scale</a:t>
                      </a:r>
                      <a:endParaRPr lang="en-US" sz="1000" b="1" i="0" u="none" strike="noStrike" dirty="0">
                        <a:solidFill>
                          <a:srgbClr val="000000"/>
                        </a:solidFill>
                        <a:effectLst/>
                        <a:latin typeface="Arial" panose="020B0604020202020204" pitchFamily="34" charset="0"/>
                      </a:endParaRPr>
                    </a:p>
                  </a:txBody>
                  <a:tcPr marL="9525" marR="9525" marT="9526" marB="0" anchor="ctr">
                    <a:solidFill>
                      <a:schemeClr val="bg2">
                        <a:lumMod val="75000"/>
                      </a:schemeClr>
                    </a:solidFill>
                  </a:tcPr>
                </a:tc>
                <a:tc>
                  <a:txBody>
                    <a:bodyPr/>
                    <a:lstStyle/>
                    <a:p>
                      <a:pPr algn="ctr" fontAlgn="ctr"/>
                      <a:r>
                        <a:rPr lang="en-US" sz="1000" b="1" i="0" u="none" strike="noStrike" dirty="0" smtClean="0">
                          <a:solidFill>
                            <a:srgbClr val="000000"/>
                          </a:solidFill>
                          <a:effectLst/>
                          <a:latin typeface="Arial" panose="020B0604020202020204" pitchFamily="34" charset="0"/>
                        </a:rPr>
                        <a:t>Overlap</a:t>
                      </a:r>
                      <a:br>
                        <a:rPr lang="en-US" sz="1000" b="1" i="0" u="none" strike="noStrike" dirty="0" smtClean="0">
                          <a:solidFill>
                            <a:srgbClr val="000000"/>
                          </a:solidFill>
                          <a:effectLst/>
                          <a:latin typeface="Arial" panose="020B0604020202020204" pitchFamily="34" charset="0"/>
                        </a:rPr>
                      </a:br>
                      <a:r>
                        <a:rPr lang="en-US" sz="1000" b="1" i="0" u="none" strike="noStrike" dirty="0" smtClean="0">
                          <a:solidFill>
                            <a:srgbClr val="000000"/>
                          </a:solidFill>
                          <a:effectLst/>
                          <a:latin typeface="Arial" panose="020B0604020202020204" pitchFamily="34" charset="0"/>
                        </a:rPr>
                        <a:t> Extent</a:t>
                      </a:r>
                      <a:endParaRPr lang="en-US" sz="1000" b="1" i="0" u="none" strike="noStrike" dirty="0">
                        <a:solidFill>
                          <a:srgbClr val="000000"/>
                        </a:solidFill>
                        <a:effectLst/>
                        <a:latin typeface="Arial" panose="020B0604020202020204" pitchFamily="34" charset="0"/>
                      </a:endParaRPr>
                    </a:p>
                  </a:txBody>
                  <a:tcPr marL="9525" marR="9525" marT="9526" marB="0" anchor="ctr">
                    <a:solidFill>
                      <a:schemeClr val="bg2">
                        <a:lumMod val="75000"/>
                      </a:schemeClr>
                    </a:solidFill>
                  </a:tcPr>
                </a:tc>
                <a:tc>
                  <a:txBody>
                    <a:bodyPr/>
                    <a:lstStyle/>
                    <a:p>
                      <a:pPr algn="ctr" fontAlgn="ctr"/>
                      <a:r>
                        <a:rPr lang="en-US" sz="1000" b="1" i="0" u="none" strike="noStrike" dirty="0" smtClean="0">
                          <a:solidFill>
                            <a:srgbClr val="000000"/>
                          </a:solidFill>
                          <a:effectLst/>
                          <a:latin typeface="Arial" panose="020B0604020202020204" pitchFamily="34" charset="0"/>
                        </a:rPr>
                        <a:t>Risk</a:t>
                      </a:r>
                      <a:endParaRPr lang="en-US" sz="1000" b="1" i="0" u="none" strike="noStrike" dirty="0">
                        <a:solidFill>
                          <a:srgbClr val="000000"/>
                        </a:solidFill>
                        <a:effectLst/>
                        <a:latin typeface="Arial" panose="020B0604020202020204" pitchFamily="34" charset="0"/>
                      </a:endParaRPr>
                    </a:p>
                  </a:txBody>
                  <a:tcPr marL="9525" marR="9525" marT="9526" marB="0" anchor="ctr">
                    <a:solidFill>
                      <a:schemeClr val="bg2">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rPr>
                        <a:t>Justification</a:t>
                      </a:r>
                    </a:p>
                  </a:txBody>
                  <a:tcPr marL="9525" marR="9525" marT="9526" marB="0" anchor="ctr">
                    <a:solidFill>
                      <a:schemeClr val="bg2">
                        <a:lumMod val="75000"/>
                      </a:schemeClr>
                    </a:solidFill>
                  </a:tcPr>
                </a:tc>
                <a:tc>
                  <a:txBody>
                    <a:bodyPr/>
                    <a:lstStyle/>
                    <a:p>
                      <a:pPr algn="ctr" fontAlgn="ctr"/>
                      <a:r>
                        <a:rPr lang="en-US" sz="1000" b="1" i="0" u="none" strike="noStrike" dirty="0" smtClean="0">
                          <a:solidFill>
                            <a:srgbClr val="000000"/>
                          </a:solidFill>
                          <a:effectLst/>
                          <a:latin typeface="Arial" panose="020B0604020202020204" pitchFamily="34" charset="0"/>
                        </a:rPr>
                        <a:t>Action</a:t>
                      </a:r>
                      <a:endParaRPr lang="en-US" sz="1000" b="1" i="0" u="none" strike="noStrike" dirty="0">
                        <a:solidFill>
                          <a:srgbClr val="000000"/>
                        </a:solidFill>
                        <a:effectLst/>
                        <a:latin typeface="Arial" panose="020B0604020202020204" pitchFamily="34" charset="0"/>
                      </a:endParaRPr>
                    </a:p>
                  </a:txBody>
                  <a:tcPr marL="9525" marR="9525" marT="9526" marB="0" anchor="ctr">
                    <a:solidFill>
                      <a:schemeClr val="bg2">
                        <a:lumMod val="75000"/>
                      </a:schemeClr>
                    </a:solidFill>
                  </a:tcPr>
                </a:tc>
                <a:extLst>
                  <a:ext uri="{0D108BD9-81ED-4DB2-BD59-A6C34878D82A}">
                    <a16:rowId xmlns:a16="http://schemas.microsoft.com/office/drawing/2014/main" val="688639183"/>
                  </a:ext>
                </a:extLst>
              </a:tr>
              <a:tr h="346980">
                <a:tc>
                  <a:txBody>
                    <a:bodyPr/>
                    <a:lstStyle/>
                    <a:p>
                      <a:pPr algn="ctr" fontAlgn="ctr"/>
                      <a:r>
                        <a:rPr lang="en-US" sz="1100" b="0" i="0" u="none" strike="noStrike" dirty="0">
                          <a:solidFill>
                            <a:srgbClr val="000000"/>
                          </a:solidFill>
                          <a:effectLst/>
                          <a:latin typeface="Calibri" panose="020F0502020204030204" pitchFamily="34" charset="0"/>
                        </a:rPr>
                        <a:t>IR303072</a:t>
                      </a:r>
                    </a:p>
                  </a:txBody>
                  <a:tcPr marL="9525" marR="9525" marT="9526" marB="0" anchor="ctr"/>
                </a:tc>
                <a:tc>
                  <a:txBody>
                    <a:bodyPr/>
                    <a:lstStyle/>
                    <a:p>
                      <a:pPr algn="ctr" fontAlgn="ctr"/>
                      <a:r>
                        <a:rPr lang="en-US" sz="1100" b="0" i="0" u="none" strike="noStrike">
                          <a:solidFill>
                            <a:srgbClr val="000000"/>
                          </a:solidFill>
                          <a:effectLst/>
                          <a:latin typeface="Calibri" panose="020F0502020204030204" pitchFamily="34" charset="0"/>
                        </a:rPr>
                        <a:t>GB41268B</a:t>
                      </a:r>
                    </a:p>
                  </a:txBody>
                  <a:tcPr marL="9525" marR="9525" marT="9526" marB="0" anchor="ctr"/>
                </a:tc>
                <a:tc>
                  <a:txBody>
                    <a:bodyPr/>
                    <a:lstStyle/>
                    <a:p>
                      <a:pPr algn="ctr" fontAlgn="ctr"/>
                      <a:r>
                        <a:rPr lang="en-US" sz="1100" b="0" i="0" u="none" strike="noStrike" dirty="0">
                          <a:solidFill>
                            <a:srgbClr val="000000"/>
                          </a:solidFill>
                          <a:effectLst/>
                          <a:latin typeface="Calibri" panose="020F0502020204030204" pitchFamily="34" charset="0"/>
                        </a:rPr>
                        <a:t>90000</a:t>
                      </a:r>
                    </a:p>
                  </a:txBody>
                  <a:tcPr marL="9525" marR="9525" marT="9526" marB="0" anchor="ctr"/>
                </a:tc>
                <a:tc>
                  <a:txBody>
                    <a:bodyPr/>
                    <a:lstStyle/>
                    <a:p>
                      <a:pPr algn="ctr" fontAlgn="ctr"/>
                      <a:r>
                        <a:rPr lang="en-US" sz="1100" b="0" i="0" u="none" strike="noStrike" dirty="0">
                          <a:solidFill>
                            <a:srgbClr val="000000"/>
                          </a:solidFill>
                          <a:effectLst/>
                          <a:latin typeface="Calibri" panose="020F0502020204030204" pitchFamily="34" charset="0"/>
                        </a:rPr>
                        <a:t>90000</a:t>
                      </a:r>
                    </a:p>
                  </a:txBody>
                  <a:tcPr marL="9525" marR="9525" marT="9526" marB="0" anchor="ctr"/>
                </a:tc>
                <a:tc>
                  <a:txBody>
                    <a:bodyPr/>
                    <a:lstStyle/>
                    <a:p>
                      <a:pPr algn="ctr" fontAlgn="ctr"/>
                      <a:r>
                        <a:rPr lang="en-US" sz="1100" b="0" i="0" u="none" strike="noStrike">
                          <a:solidFill>
                            <a:srgbClr val="000000"/>
                          </a:solidFill>
                          <a:effectLst/>
                          <a:latin typeface="Calibri" panose="020F0502020204030204" pitchFamily="34" charset="0"/>
                        </a:rPr>
                        <a:t>43Km x 23Km</a:t>
                      </a:r>
                    </a:p>
                  </a:txBody>
                  <a:tcPr marL="9525" marR="9525" marT="9526" marB="0" anchor="ctr"/>
                </a:tc>
                <a:tc>
                  <a:txBody>
                    <a:bodyPr/>
                    <a:lstStyle/>
                    <a:p>
                      <a:pPr algn="ctr" fontAlgn="ctr"/>
                      <a:r>
                        <a:rPr lang="en-US" sz="1100" b="0" i="0" u="none" strike="noStrike" dirty="0" smtClean="0">
                          <a:solidFill>
                            <a:srgbClr val="000000"/>
                          </a:solidFill>
                          <a:effectLst/>
                          <a:latin typeface="Calibri" panose="020F0502020204030204" pitchFamily="34" charset="0"/>
                        </a:rPr>
                        <a:t>M</a:t>
                      </a:r>
                      <a:endParaRPr lang="en-US" sz="1100" b="0" i="0" u="none" strike="noStrike" dirty="0">
                        <a:solidFill>
                          <a:srgbClr val="000000"/>
                        </a:solidFill>
                        <a:effectLst/>
                        <a:latin typeface="Calibri" panose="020F0502020204030204" pitchFamily="34" charset="0"/>
                      </a:endParaRPr>
                    </a:p>
                  </a:txBody>
                  <a:tcPr marL="9525" marR="9525" marT="9526" marB="0" anchor="ctr"/>
                </a:tc>
                <a:tc>
                  <a:txBody>
                    <a:bodyPr/>
                    <a:lstStyle/>
                    <a:p>
                      <a:pPr algn="l" fontAlgn="ctr"/>
                      <a:r>
                        <a:rPr lang="en-US" sz="1000" b="0" i="0" u="none" strike="noStrike" dirty="0">
                          <a:solidFill>
                            <a:schemeClr val="tx1"/>
                          </a:solidFill>
                          <a:effectLst/>
                          <a:latin typeface="Calibri" panose="020F0502020204030204" pitchFamily="34" charset="0"/>
                        </a:rPr>
                        <a:t>Some </a:t>
                      </a:r>
                      <a:r>
                        <a:rPr lang="en-US" sz="1000" b="0" i="0" u="none" strike="noStrike" dirty="0" smtClean="0">
                          <a:solidFill>
                            <a:schemeClr val="tx1"/>
                          </a:solidFill>
                          <a:effectLst/>
                          <a:latin typeface="Calibri" panose="020F0502020204030204" pitchFamily="34" charset="0"/>
                        </a:rPr>
                        <a:t>buoyage </a:t>
                      </a:r>
                      <a:r>
                        <a:rPr lang="en-US" sz="1000" b="0" i="0" u="none" strike="noStrike" dirty="0">
                          <a:solidFill>
                            <a:schemeClr val="tx1"/>
                          </a:solidFill>
                          <a:effectLst/>
                          <a:latin typeface="Calibri" panose="020F0502020204030204" pitchFamily="34" charset="0"/>
                        </a:rPr>
                        <a:t>and WRECKS differences noted in content differences. Approaches to Khowr-e Musa lots of traffic.</a:t>
                      </a:r>
                    </a:p>
                  </a:txBody>
                  <a:tcPr marL="9525" marR="9525" marT="9526" marB="0" anchor="ctr"/>
                </a:tc>
                <a:tc>
                  <a:txBody>
                    <a:bodyPr/>
                    <a:lstStyle/>
                    <a:p>
                      <a:pPr algn="l" fontAlgn="b"/>
                      <a:r>
                        <a:rPr lang="en-US" sz="1000" b="0" i="0" u="none" strike="noStrike" dirty="0">
                          <a:solidFill>
                            <a:srgbClr val="000000"/>
                          </a:solidFill>
                          <a:effectLst/>
                          <a:latin typeface="Calibri" panose="020F0502020204030204" pitchFamily="34" charset="0"/>
                        </a:rPr>
                        <a:t>Agree scheming between producers</a:t>
                      </a:r>
                    </a:p>
                  </a:txBody>
                  <a:tcPr marL="9525" marR="9525" marT="9526" marB="0" anchor="b"/>
                </a:tc>
                <a:extLst>
                  <a:ext uri="{0D108BD9-81ED-4DB2-BD59-A6C34878D82A}">
                    <a16:rowId xmlns:a16="http://schemas.microsoft.com/office/drawing/2014/main" val="44924945"/>
                  </a:ext>
                </a:extLst>
              </a:tr>
              <a:tr h="346980">
                <a:tc>
                  <a:txBody>
                    <a:bodyPr/>
                    <a:lstStyle/>
                    <a:p>
                      <a:pPr algn="ctr" fontAlgn="ctr"/>
                      <a:r>
                        <a:rPr lang="en-US" sz="1100" b="0" i="0" u="none" strike="noStrike" dirty="0">
                          <a:solidFill>
                            <a:srgbClr val="000000"/>
                          </a:solidFill>
                          <a:effectLst/>
                          <a:latin typeface="Calibri" panose="020F0502020204030204" pitchFamily="34" charset="0"/>
                        </a:rPr>
                        <a:t>IR308755</a:t>
                      </a:r>
                    </a:p>
                  </a:txBody>
                  <a:tcPr marL="9525" marR="9525" marT="9526" marB="0" anchor="ctr"/>
                </a:tc>
                <a:tc>
                  <a:txBody>
                    <a:bodyPr/>
                    <a:lstStyle/>
                    <a:p>
                      <a:pPr algn="ctr" fontAlgn="ctr"/>
                      <a:r>
                        <a:rPr lang="en-US" sz="1100" b="0" i="0" u="none" strike="noStrike" dirty="0">
                          <a:solidFill>
                            <a:srgbClr val="000000"/>
                          </a:solidFill>
                          <a:effectLst/>
                          <a:latin typeface="Calibri" panose="020F0502020204030204" pitchFamily="34" charset="0"/>
                        </a:rPr>
                        <a:t>GB41268B</a:t>
                      </a:r>
                    </a:p>
                  </a:txBody>
                  <a:tcPr marL="9525" marR="9525" marT="9526" marB="0" anchor="ctr"/>
                </a:tc>
                <a:tc>
                  <a:txBody>
                    <a:bodyPr/>
                    <a:lstStyle/>
                    <a:p>
                      <a:pPr algn="ctr" fontAlgn="ctr"/>
                      <a:r>
                        <a:rPr lang="en-US" sz="1100" b="0" i="0" u="none" strike="noStrike" dirty="0">
                          <a:solidFill>
                            <a:srgbClr val="000000"/>
                          </a:solidFill>
                          <a:effectLst/>
                          <a:latin typeface="Calibri" panose="020F0502020204030204" pitchFamily="34" charset="0"/>
                        </a:rPr>
                        <a:t>90000</a:t>
                      </a:r>
                    </a:p>
                  </a:txBody>
                  <a:tcPr marL="9525" marR="9525" marT="9526" marB="0" anchor="ctr"/>
                </a:tc>
                <a:tc>
                  <a:txBody>
                    <a:bodyPr/>
                    <a:lstStyle/>
                    <a:p>
                      <a:pPr algn="ctr" fontAlgn="ctr"/>
                      <a:r>
                        <a:rPr lang="en-US" sz="1100" b="0" i="0" u="none" strike="noStrike" dirty="0">
                          <a:solidFill>
                            <a:srgbClr val="000000"/>
                          </a:solidFill>
                          <a:effectLst/>
                          <a:latin typeface="Calibri" panose="020F0502020204030204" pitchFamily="34" charset="0"/>
                        </a:rPr>
                        <a:t>90000</a:t>
                      </a:r>
                    </a:p>
                  </a:txBody>
                  <a:tcPr marL="9525" marR="9525" marT="9526" marB="0" anchor="ctr"/>
                </a:tc>
                <a:tc>
                  <a:txBody>
                    <a:bodyPr/>
                    <a:lstStyle/>
                    <a:p>
                      <a:pPr algn="ctr" fontAlgn="ctr"/>
                      <a:r>
                        <a:rPr lang="en-US" sz="1100" b="0" i="0" u="none" strike="noStrike" dirty="0">
                          <a:solidFill>
                            <a:srgbClr val="000000"/>
                          </a:solidFill>
                          <a:effectLst/>
                          <a:latin typeface="Calibri" panose="020F0502020204030204" pitchFamily="34" charset="0"/>
                        </a:rPr>
                        <a:t>26Km x 37Km</a:t>
                      </a:r>
                    </a:p>
                  </a:txBody>
                  <a:tcPr marL="9525" marR="9525" marT="9526" marB="0" anchor="ctr"/>
                </a:tc>
                <a:tc>
                  <a:txBody>
                    <a:bodyPr/>
                    <a:lstStyle/>
                    <a:p>
                      <a:pPr algn="ctr" fontAlgn="ctr"/>
                      <a:r>
                        <a:rPr lang="en-US" sz="1100" b="0" i="0" u="none" strike="noStrike" dirty="0" smtClean="0">
                          <a:solidFill>
                            <a:srgbClr val="000000"/>
                          </a:solidFill>
                          <a:effectLst/>
                          <a:latin typeface="Calibri" panose="020F0502020204030204" pitchFamily="34" charset="0"/>
                        </a:rPr>
                        <a:t>M</a:t>
                      </a:r>
                      <a:endParaRPr lang="en-US" sz="1100" b="0" i="0" u="none" strike="noStrike" dirty="0">
                        <a:solidFill>
                          <a:srgbClr val="000000"/>
                        </a:solidFill>
                        <a:effectLst/>
                        <a:latin typeface="Calibri" panose="020F0502020204030204" pitchFamily="34" charset="0"/>
                      </a:endParaRPr>
                    </a:p>
                  </a:txBody>
                  <a:tcPr marL="9525" marR="9525" marT="9526" marB="0" anchor="ctr"/>
                </a:tc>
                <a:tc>
                  <a:txBody>
                    <a:bodyPr/>
                    <a:lstStyle/>
                    <a:p>
                      <a:pPr algn="l" fontAlgn="ctr"/>
                      <a:r>
                        <a:rPr lang="en-US" sz="1000" b="0" i="0" u="none" strike="noStrike" dirty="0">
                          <a:solidFill>
                            <a:schemeClr val="tx1"/>
                          </a:solidFill>
                          <a:effectLst/>
                          <a:latin typeface="Calibri" panose="020F0502020204030204" pitchFamily="34" charset="0"/>
                        </a:rPr>
                        <a:t>Some </a:t>
                      </a:r>
                      <a:r>
                        <a:rPr lang="en-US" sz="1000" b="0" i="0" u="none" strike="noStrike" dirty="0" smtClean="0">
                          <a:solidFill>
                            <a:schemeClr val="tx1"/>
                          </a:solidFill>
                          <a:effectLst/>
                          <a:latin typeface="Calibri" panose="020F0502020204030204" pitchFamily="34" charset="0"/>
                        </a:rPr>
                        <a:t>buoyage </a:t>
                      </a:r>
                      <a:r>
                        <a:rPr lang="en-US" sz="1000" b="0" i="0" u="none" strike="noStrike" dirty="0">
                          <a:solidFill>
                            <a:schemeClr val="tx1"/>
                          </a:solidFill>
                          <a:effectLst/>
                          <a:latin typeface="Calibri" panose="020F0502020204030204" pitchFamily="34" charset="0"/>
                        </a:rPr>
                        <a:t>and WRECKS differences noted in content differences. Approaches to Khowr-e Musa lots of traffic.</a:t>
                      </a:r>
                    </a:p>
                  </a:txBody>
                  <a:tcPr marL="9525" marR="9525" marT="9526" marB="0" anchor="ctr"/>
                </a:tc>
                <a:tc>
                  <a:txBody>
                    <a:bodyPr/>
                    <a:lstStyle/>
                    <a:p>
                      <a:pPr algn="l" fontAlgn="b"/>
                      <a:r>
                        <a:rPr lang="en-US" sz="1000" b="0" i="0" u="none" strike="noStrike" dirty="0">
                          <a:solidFill>
                            <a:srgbClr val="000000"/>
                          </a:solidFill>
                          <a:effectLst/>
                          <a:latin typeface="Calibri" panose="020F0502020204030204" pitchFamily="34" charset="0"/>
                        </a:rPr>
                        <a:t>Agree scheming between producers</a:t>
                      </a:r>
                    </a:p>
                  </a:txBody>
                  <a:tcPr marL="9525" marR="9525" marT="9526" marB="0" anchor="b"/>
                </a:tc>
                <a:extLst>
                  <a:ext uri="{0D108BD9-81ED-4DB2-BD59-A6C34878D82A}">
                    <a16:rowId xmlns:a16="http://schemas.microsoft.com/office/drawing/2014/main" val="1490097872"/>
                  </a:ext>
                </a:extLst>
              </a:tr>
              <a:tr h="1020381">
                <a:tc>
                  <a:txBody>
                    <a:bodyPr/>
                    <a:lstStyle/>
                    <a:p>
                      <a:pPr algn="ctr" fontAlgn="ctr"/>
                      <a:r>
                        <a:rPr lang="en-US" sz="1100" b="0" i="0" u="none" strike="noStrike" dirty="0">
                          <a:solidFill>
                            <a:srgbClr val="000000"/>
                          </a:solidFill>
                          <a:effectLst/>
                          <a:latin typeface="Calibri" panose="020F0502020204030204" pitchFamily="34" charset="0"/>
                        </a:rPr>
                        <a:t>IR308760</a:t>
                      </a:r>
                    </a:p>
                  </a:txBody>
                  <a:tcPr marL="9525" marR="9525" marT="952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GB41268B</a:t>
                      </a:r>
                      <a:br>
                        <a:rPr lang="en-US" sz="1100" b="0" i="0" u="none" strike="noStrike" dirty="0" smtClean="0">
                          <a:solidFill>
                            <a:srgbClr val="000000"/>
                          </a:solidFill>
                          <a:effectLst/>
                          <a:latin typeface="Calibri" panose="020F0502020204030204" pitchFamily="34" charset="0"/>
                        </a:rPr>
                      </a:br>
                      <a:endParaRPr lang="en-US" sz="1100" b="0" i="0" u="none" strike="noStrike" dirty="0" smtClean="0">
                        <a:solidFill>
                          <a:srgbClr val="000000"/>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effectLst/>
                          <a:latin typeface="Calibri" panose="020F0502020204030204" pitchFamily="34" charset="0"/>
                        </a:rPr>
                        <a:t>GB301235</a:t>
                      </a:r>
                      <a:br>
                        <a:rPr lang="en-US" sz="1100" b="0" i="0" u="none" strike="noStrike" dirty="0" smtClean="0">
                          <a:solidFill>
                            <a:srgbClr val="FF0000"/>
                          </a:solidFill>
                          <a:effectLst/>
                          <a:latin typeface="Calibri" panose="020F0502020204030204" pitchFamily="34" charset="0"/>
                        </a:rPr>
                      </a:br>
                      <a:endParaRPr lang="en-US" sz="700" b="0" i="0" u="none" strike="noStrike" dirty="0" smtClean="0">
                        <a:solidFill>
                          <a:srgbClr val="FF0000"/>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Calibri" panose="020F0502020204030204" pitchFamily="34" charset="0"/>
                        </a:rPr>
                        <a:t>GB302884</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400" b="0" i="0" u="none" strike="noStrike" dirty="0" smtClean="0">
                        <a:solidFill>
                          <a:schemeClr val="accent3">
                            <a:lumMod val="75000"/>
                          </a:schemeClr>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accent5">
                              <a:lumMod val="75000"/>
                            </a:schemeClr>
                          </a:solidFill>
                          <a:effectLst/>
                          <a:latin typeface="Calibri" panose="020F0502020204030204" pitchFamily="34" charset="0"/>
                        </a:rPr>
                        <a:t>GB303773</a:t>
                      </a:r>
                    </a:p>
                  </a:txBody>
                  <a:tcPr marL="9525" marR="9525" marT="9526" marB="0"/>
                </a:tc>
                <a:tc>
                  <a:txBody>
                    <a:bodyPr/>
                    <a:lstStyle/>
                    <a:p>
                      <a:pPr algn="ctr" fontAlgn="ctr"/>
                      <a:r>
                        <a:rPr lang="en-US" sz="1100" b="0" i="0" u="none" strike="noStrike" dirty="0">
                          <a:solidFill>
                            <a:srgbClr val="000000"/>
                          </a:solidFill>
                          <a:effectLst/>
                          <a:latin typeface="Calibri" panose="020F0502020204030204" pitchFamily="34" charset="0"/>
                        </a:rPr>
                        <a:t>90000</a:t>
                      </a:r>
                    </a:p>
                  </a:txBody>
                  <a:tcPr marL="9525" marR="9525" marT="9526" marB="0" anchor="ctr"/>
                </a:tc>
                <a:tc>
                  <a:txBody>
                    <a:bodyPr/>
                    <a:lstStyle/>
                    <a:p>
                      <a:pPr algn="ctr" fontAlgn="ctr"/>
                      <a:r>
                        <a:rPr lang="en-US" sz="1100" b="0" i="0" u="none" strike="noStrike" dirty="0" smtClean="0">
                          <a:solidFill>
                            <a:srgbClr val="000000"/>
                          </a:solidFill>
                          <a:effectLst/>
                          <a:latin typeface="Calibri" panose="020F0502020204030204" pitchFamily="34" charset="0"/>
                        </a:rPr>
                        <a:t>90000</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FF0000"/>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effectLst/>
                          <a:latin typeface="Calibri" panose="020F0502020204030204" pitchFamily="34" charset="0"/>
                        </a:rPr>
                        <a:t>90000</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700" b="0" i="0" u="none" strike="noStrike" dirty="0" smtClean="0">
                        <a:solidFill>
                          <a:schemeClr val="tx2"/>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Calibri" panose="020F0502020204030204" pitchFamily="34" charset="0"/>
                        </a:rPr>
                        <a:t>180000</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400" b="0" i="0" u="none" strike="noStrike" dirty="0" smtClean="0">
                        <a:solidFill>
                          <a:schemeClr val="accent3">
                            <a:lumMod val="75000"/>
                          </a:schemeClr>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accent5">
                              <a:lumMod val="75000"/>
                            </a:schemeClr>
                          </a:solidFill>
                          <a:effectLst/>
                          <a:latin typeface="Calibri" panose="020F0502020204030204" pitchFamily="34" charset="0"/>
                        </a:rPr>
                        <a:t>90000</a:t>
                      </a:r>
                    </a:p>
                  </a:txBody>
                  <a:tcPr marL="9525" marR="9525" marT="9526" marB="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21Km x </a:t>
                      </a:r>
                      <a:r>
                        <a:rPr lang="en-US" sz="1100" b="0" i="0" u="none" strike="noStrike" dirty="0" smtClean="0">
                          <a:solidFill>
                            <a:srgbClr val="000000"/>
                          </a:solidFill>
                          <a:effectLst/>
                          <a:latin typeface="Calibri" panose="020F0502020204030204" pitchFamily="34" charset="0"/>
                        </a:rPr>
                        <a:t>5Km</a:t>
                      </a:r>
                      <a:br>
                        <a:rPr lang="en-US" sz="1100" b="0" i="0" u="none" strike="noStrike" dirty="0" smtClean="0">
                          <a:solidFill>
                            <a:srgbClr val="000000"/>
                          </a:solidFill>
                          <a:effectLst/>
                          <a:latin typeface="Calibri" panose="020F0502020204030204" pitchFamily="34" charset="0"/>
                        </a:rPr>
                      </a:br>
                      <a:endParaRPr lang="en-US" sz="1100" b="0" i="0" u="none" strike="noStrike" dirty="0" smtClean="0">
                        <a:solidFill>
                          <a:srgbClr val="000000"/>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effectLst/>
                          <a:latin typeface="Calibri" panose="020F0502020204030204" pitchFamily="34" charset="0"/>
                        </a:rPr>
                        <a:t>30Km x 24Km </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600" b="0" i="0" u="none" strike="noStrike" dirty="0" smtClean="0">
                        <a:solidFill>
                          <a:schemeClr val="tx2"/>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Calibri" panose="020F0502020204030204" pitchFamily="34" charset="0"/>
                        </a:rPr>
                        <a:t>3Km x 4Km</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500" b="0" i="0" u="none" strike="noStrike" dirty="0" smtClean="0">
                        <a:solidFill>
                          <a:schemeClr val="tx2"/>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accent5">
                              <a:lumMod val="75000"/>
                            </a:schemeClr>
                          </a:solidFill>
                          <a:effectLst/>
                          <a:latin typeface="Calibri" panose="020F0502020204030204" pitchFamily="34" charset="0"/>
                        </a:rPr>
                        <a:t>3.7Km</a:t>
                      </a:r>
                      <a:r>
                        <a:rPr lang="en-US" sz="1100" b="0" i="0" u="none" strike="noStrike" dirty="0" smtClean="0">
                          <a:solidFill>
                            <a:schemeClr val="accent3">
                              <a:lumMod val="75000"/>
                            </a:schemeClr>
                          </a:solidFill>
                          <a:effectLst/>
                          <a:latin typeface="Calibri" panose="020F0502020204030204" pitchFamily="34" charset="0"/>
                        </a:rPr>
                        <a:t> </a:t>
                      </a:r>
                      <a:r>
                        <a:rPr lang="en-US" sz="1100" b="0" i="0" u="none" strike="noStrike" dirty="0" smtClean="0">
                          <a:solidFill>
                            <a:schemeClr val="accent5">
                              <a:lumMod val="75000"/>
                            </a:schemeClr>
                          </a:solidFill>
                          <a:effectLst/>
                          <a:latin typeface="Calibri" panose="020F0502020204030204" pitchFamily="34" charset="0"/>
                        </a:rPr>
                        <a:t>x 6.7Km</a:t>
                      </a:r>
                    </a:p>
                  </a:txBody>
                  <a:tcPr marL="9525" marR="9525" marT="9526"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M</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b="0" i="0" u="none" strike="noStrike" dirty="0" smtClean="0">
                        <a:solidFill>
                          <a:srgbClr val="FF0000"/>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effectLst/>
                          <a:latin typeface="Calibri" panose="020F0502020204030204" pitchFamily="34" charset="0"/>
                        </a:rPr>
                        <a:t>L</a:t>
                      </a:r>
                      <a:endParaRPr kumimoji="0" lang="en-US" sz="11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500" b="0" i="0" u="none" strike="noStrike" dirty="0" smtClean="0">
                        <a:solidFill>
                          <a:schemeClr val="tx2"/>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Calibri" panose="020F0502020204030204" pitchFamily="34" charset="0"/>
                        </a:rPr>
                        <a:t>L</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0" i="0" u="none" strike="noStrike" dirty="0" smtClean="0">
                        <a:solidFill>
                          <a:schemeClr val="accent3">
                            <a:lumMod val="75000"/>
                          </a:schemeClr>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accent3">
                              <a:lumMod val="75000"/>
                            </a:schemeClr>
                          </a:solidFill>
                          <a:effectLst/>
                          <a:latin typeface="Calibri" panose="020F0502020204030204" pitchFamily="34" charset="0"/>
                        </a:rPr>
                        <a:t>L</a:t>
                      </a:r>
                      <a:endParaRPr kumimoji="0" lang="en-US" sz="1100" b="0" i="0" u="none" strike="noStrike" kern="1200" cap="none" spc="0" normalizeH="0" baseline="0" noProof="0" dirty="0" smtClean="0">
                        <a:ln>
                          <a:noFill/>
                        </a:ln>
                        <a:solidFill>
                          <a:schemeClr val="tx2"/>
                        </a:solidFill>
                        <a:effectLst/>
                        <a:uLnTx/>
                        <a:uFillTx/>
                        <a:latin typeface="Calibri" panose="020F0502020204030204" pitchFamily="34" charset="0"/>
                        <a:ea typeface="+mn-ea"/>
                        <a:cs typeface="+mn-cs"/>
                      </a:endParaRPr>
                    </a:p>
                  </a:txBody>
                  <a:tcPr marL="9525" marR="9525" marT="9526" marB="0"/>
                </a:tc>
                <a:tc>
                  <a:txBody>
                    <a:bodyPr/>
                    <a:lstStyle/>
                    <a:p>
                      <a:pPr marL="171450" indent="-171450" algn="l" fontAlgn="ctr">
                        <a:buFont typeface="Arial" panose="020B0604020202020204" pitchFamily="34" charset="0"/>
                        <a:buChar char="•"/>
                      </a:pPr>
                      <a:r>
                        <a:rPr lang="en-US" sz="1000" b="0" i="0" u="none" strike="noStrike" dirty="0">
                          <a:solidFill>
                            <a:schemeClr val="tx1"/>
                          </a:solidFill>
                          <a:effectLst/>
                          <a:latin typeface="Calibri" panose="020F0502020204030204" pitchFamily="34" charset="0"/>
                        </a:rPr>
                        <a:t>Some </a:t>
                      </a:r>
                      <a:r>
                        <a:rPr lang="en-US" sz="1000" b="0" i="0" u="none" strike="noStrike" dirty="0" smtClean="0">
                          <a:solidFill>
                            <a:schemeClr val="tx1"/>
                          </a:solidFill>
                          <a:effectLst/>
                          <a:latin typeface="Calibri" panose="020F0502020204030204" pitchFamily="34" charset="0"/>
                        </a:rPr>
                        <a:t>buoyage </a:t>
                      </a:r>
                      <a:r>
                        <a:rPr lang="en-US" sz="1000" b="0" i="0" u="none" strike="noStrike" dirty="0">
                          <a:solidFill>
                            <a:schemeClr val="tx1"/>
                          </a:solidFill>
                          <a:effectLst/>
                          <a:latin typeface="Calibri" panose="020F0502020204030204" pitchFamily="34" charset="0"/>
                        </a:rPr>
                        <a:t>and WRECKS differences noted in content differences. Approaches to Khowr-e Musa lots of traffic</a:t>
                      </a:r>
                      <a:r>
                        <a:rPr lang="en-US" sz="1000" b="0" i="0" u="none" strike="noStrike" dirty="0" smtClean="0">
                          <a:solidFill>
                            <a:schemeClr val="tx1"/>
                          </a:solidFill>
                          <a:effectLst/>
                          <a:latin typeface="Calibri" panose="020F0502020204030204" pitchFamily="34" charset="0"/>
                        </a:rPr>
                        <a:t>.</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dirty="0" smtClean="0">
                          <a:solidFill>
                            <a:srgbClr val="FF0000"/>
                          </a:solidFill>
                          <a:effectLst/>
                          <a:latin typeface="Calibri" panose="020F0502020204030204" pitchFamily="34" charset="0"/>
                        </a:rPr>
                        <a:t>Overlap in the location of an estuary with lots of local traffic.  Some inconsistency in the bathymetry and capture of wrecks.</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dirty="0" smtClean="0">
                          <a:solidFill>
                            <a:schemeClr val="tx2"/>
                          </a:solidFill>
                          <a:effectLst/>
                          <a:latin typeface="Calibri" panose="020F0502020204030204" pitchFamily="34" charset="0"/>
                        </a:rPr>
                        <a:t>A small overlap located in the approach to a Delta. Content consistency is reasonable.</a:t>
                      </a:r>
                    </a:p>
                  </a:txBody>
                  <a:tcPr marL="9525" marR="9525" marT="9526" marB="0"/>
                </a:tc>
                <a:tc>
                  <a:txBody>
                    <a:bodyPr/>
                    <a:lstStyle/>
                    <a:p>
                      <a:pPr algn="l" fontAlgn="b"/>
                      <a:r>
                        <a:rPr lang="en-US" sz="1000" b="0" i="0" u="none" strike="noStrike" dirty="0">
                          <a:solidFill>
                            <a:srgbClr val="000000"/>
                          </a:solidFill>
                          <a:effectLst/>
                          <a:latin typeface="Calibri" panose="020F0502020204030204" pitchFamily="34" charset="0"/>
                        </a:rPr>
                        <a:t>Agree scheming between </a:t>
                      </a:r>
                      <a:r>
                        <a:rPr lang="en-US" sz="1000" b="0" i="0" u="none" strike="noStrike" dirty="0" smtClean="0">
                          <a:solidFill>
                            <a:srgbClr val="000000"/>
                          </a:solidFill>
                          <a:effectLst/>
                          <a:latin typeface="Calibri" panose="020F0502020204030204" pitchFamily="34" charset="0"/>
                        </a:rPr>
                        <a:t>producers.</a:t>
                      </a:r>
                    </a:p>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FF0000"/>
                          </a:solidFill>
                          <a:effectLst/>
                          <a:latin typeface="Calibri" panose="020F0502020204030204" pitchFamily="34" charset="0"/>
                        </a:rPr>
                        <a:t>Request GB to clip cell</a:t>
                      </a:r>
                    </a:p>
                    <a:p>
                      <a:pPr marL="0" marR="0" indent="0" algn="l" defTabSz="914400" rtl="0" eaLnBrk="1" fontAlgn="b" latinLnBrk="0" hangingPunct="1">
                        <a:lnSpc>
                          <a:spcPct val="100000"/>
                        </a:lnSpc>
                        <a:spcBef>
                          <a:spcPts val="0"/>
                        </a:spcBef>
                        <a:spcAft>
                          <a:spcPts val="0"/>
                        </a:spcAft>
                        <a:buClrTx/>
                        <a:buSzTx/>
                        <a:buFontTx/>
                        <a:buNone/>
                        <a:tabLst/>
                        <a:defRPr/>
                      </a:pPr>
                      <a:endParaRPr lang="en-US" sz="1000" b="0" i="0" u="none" strike="noStrike" dirty="0" smtClean="0">
                        <a:solidFill>
                          <a:srgbClr val="FF0000"/>
                        </a:solidFill>
                        <a:effectLst/>
                        <a:latin typeface="Calibri" panose="020F0502020204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effectLst/>
                          <a:latin typeface="Calibri" panose="020F0502020204030204" pitchFamily="34" charset="0"/>
                          <a:ea typeface="+mn-ea"/>
                          <a:cs typeface="+mn-cs"/>
                        </a:rPr>
                        <a:t>Request GB to clip cell.</a:t>
                      </a:r>
                    </a:p>
                    <a:p>
                      <a:pPr marL="0" marR="0" indent="0" algn="l" defTabSz="914400" rtl="0" eaLnBrk="1" fontAlgn="b" latinLnBrk="0" hangingPunct="1">
                        <a:lnSpc>
                          <a:spcPct val="100000"/>
                        </a:lnSpc>
                        <a:spcBef>
                          <a:spcPts val="0"/>
                        </a:spcBef>
                        <a:spcAft>
                          <a:spcPts val="0"/>
                        </a:spcAft>
                        <a:buClrTx/>
                        <a:buSzTx/>
                        <a:buFontTx/>
                        <a:buNone/>
                        <a:tabLst/>
                        <a:defRPr/>
                      </a:pPr>
                      <a:endParaRPr lang="en-US" sz="500" b="0" i="0" u="none" strike="noStrike" kern="1200" dirty="0" smtClean="0">
                        <a:solidFill>
                          <a:srgbClr val="00B050"/>
                        </a:solidFill>
                        <a:effectLst/>
                        <a:latin typeface="Calibri" panose="020F0502020204030204" pitchFamily="34" charset="0"/>
                        <a:ea typeface="+mn-ea"/>
                        <a:cs typeface="+mn-cs"/>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smtClean="0">
                          <a:solidFill>
                            <a:srgbClr val="00B050"/>
                          </a:solidFill>
                          <a:effectLst/>
                          <a:latin typeface="Calibri" panose="020F0502020204030204" pitchFamily="34" charset="0"/>
                          <a:ea typeface="+mn-ea"/>
                          <a:cs typeface="+mn-cs"/>
                        </a:rPr>
                        <a:t>Request GB to clip cell</a:t>
                      </a:r>
                      <a:endParaRPr lang="en-US" sz="1000" b="0" i="0" u="none" strike="noStrike" dirty="0" smtClean="0">
                        <a:solidFill>
                          <a:srgbClr val="00B050"/>
                        </a:solidFill>
                        <a:effectLst/>
                        <a:latin typeface="Calibri" panose="020F0502020204030204" pitchFamily="34" charset="0"/>
                      </a:endParaRPr>
                    </a:p>
                  </a:txBody>
                  <a:tcPr marL="9525" marR="9525" marT="9526" marB="0"/>
                </a:tc>
                <a:extLst>
                  <a:ext uri="{0D108BD9-81ED-4DB2-BD59-A6C34878D82A}">
                    <a16:rowId xmlns:a16="http://schemas.microsoft.com/office/drawing/2014/main" val="708681562"/>
                  </a:ext>
                </a:extLst>
              </a:tr>
              <a:tr h="1197943">
                <a:tc>
                  <a:txBody>
                    <a:bodyPr/>
                    <a:lstStyle/>
                    <a:p>
                      <a:pPr algn="ctr" fontAlgn="ctr"/>
                      <a:r>
                        <a:rPr lang="en-US" sz="1100" b="0" i="0" u="none" strike="noStrike" dirty="0">
                          <a:solidFill>
                            <a:srgbClr val="000000"/>
                          </a:solidFill>
                          <a:effectLst/>
                          <a:latin typeface="Calibri" panose="020F0502020204030204" pitchFamily="34" charset="0"/>
                        </a:rPr>
                        <a:t>IR403031</a:t>
                      </a:r>
                    </a:p>
                  </a:txBody>
                  <a:tcPr marL="9525" marR="9525" marT="9526" marB="0" anchor="ctr"/>
                </a:tc>
                <a:tc>
                  <a:txBody>
                    <a:bodyPr/>
                    <a:lstStyle/>
                    <a:p>
                      <a:pPr algn="ctr" fontAlgn="ctr"/>
                      <a:r>
                        <a:rPr lang="en-US" sz="1100" b="0" i="0" u="none" strike="noStrike" dirty="0">
                          <a:solidFill>
                            <a:srgbClr val="000000"/>
                          </a:solidFill>
                          <a:effectLst/>
                          <a:latin typeface="Calibri" panose="020F0502020204030204" pitchFamily="34" charset="0"/>
                        </a:rPr>
                        <a:t>GB500011</a:t>
                      </a:r>
                    </a:p>
                  </a:txBody>
                  <a:tcPr marL="9525" marR="9525" marT="9526" marB="0" anchor="ctr"/>
                </a:tc>
                <a:tc>
                  <a:txBody>
                    <a:bodyPr/>
                    <a:lstStyle/>
                    <a:p>
                      <a:pPr algn="ctr" fontAlgn="ctr"/>
                      <a:r>
                        <a:rPr lang="en-US" sz="1100" b="0" i="0" u="none" strike="noStrike" dirty="0">
                          <a:solidFill>
                            <a:srgbClr val="000000"/>
                          </a:solidFill>
                          <a:effectLst/>
                          <a:latin typeface="Calibri" panose="020F0502020204030204" pitchFamily="34" charset="0"/>
                        </a:rPr>
                        <a:t>22000</a:t>
                      </a:r>
                    </a:p>
                  </a:txBody>
                  <a:tcPr marL="9525" marR="9525" marT="9526" marB="0" anchor="ctr"/>
                </a:tc>
                <a:tc>
                  <a:txBody>
                    <a:bodyPr/>
                    <a:lstStyle/>
                    <a:p>
                      <a:pPr algn="ctr" fontAlgn="ctr"/>
                      <a:r>
                        <a:rPr lang="en-US" sz="1100" b="0" i="0" u="none" strike="noStrike" dirty="0">
                          <a:solidFill>
                            <a:srgbClr val="000000"/>
                          </a:solidFill>
                          <a:effectLst/>
                          <a:latin typeface="Calibri" panose="020F0502020204030204" pitchFamily="34" charset="0"/>
                        </a:rPr>
                        <a:t>22000</a:t>
                      </a:r>
                    </a:p>
                  </a:txBody>
                  <a:tcPr marL="9525" marR="9525" marT="9526" marB="0" anchor="ctr"/>
                </a:tc>
                <a:tc>
                  <a:txBody>
                    <a:bodyPr/>
                    <a:lstStyle/>
                    <a:p>
                      <a:pPr algn="ctr" fontAlgn="ctr"/>
                      <a:r>
                        <a:rPr lang="en-US" sz="800" b="0" i="0" u="none" strike="noStrike" dirty="0">
                          <a:solidFill>
                            <a:srgbClr val="000000"/>
                          </a:solidFill>
                          <a:effectLst/>
                          <a:latin typeface="Calibri" panose="020F0502020204030204" pitchFamily="34" charset="0"/>
                        </a:rPr>
                        <a:t>11.97km x 11.28km</a:t>
                      </a:r>
                    </a:p>
                  </a:txBody>
                  <a:tcPr marL="9525" marR="9525" marT="952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M</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6" marB="0" anchor="ctr"/>
                </a:tc>
                <a:tc>
                  <a:txBody>
                    <a:bodyPr/>
                    <a:lstStyle/>
                    <a:p>
                      <a:pPr algn="l" fontAlgn="ctr"/>
                      <a:r>
                        <a:rPr lang="en-US" sz="1000" b="0" i="0" u="none" strike="noStrike" dirty="0">
                          <a:solidFill>
                            <a:schemeClr val="tx1"/>
                          </a:solidFill>
                          <a:effectLst/>
                          <a:latin typeface="Calibri" panose="020F0502020204030204" pitchFamily="34" charset="0"/>
                        </a:rPr>
                        <a:t>Larger sized IR cell completely overlaps smaller GB cell. Overlap covers an island and close coastal waters. The island is a main oil/gas terminal for the locum. Data content for the bathymetry is consistent, however the GB cell has extended land area to the south for new </a:t>
                      </a:r>
                      <a:r>
                        <a:rPr lang="en-US" sz="1000" b="0" i="0" u="none" strike="noStrike" dirty="0" smtClean="0">
                          <a:solidFill>
                            <a:schemeClr val="tx1"/>
                          </a:solidFill>
                          <a:effectLst/>
                          <a:latin typeface="Calibri" panose="020F0502020204030204" pitchFamily="34" charset="0"/>
                        </a:rPr>
                        <a:t>harbor </a:t>
                      </a:r>
                      <a:r>
                        <a:rPr lang="en-US" sz="1000" b="0" i="0" u="none" strike="noStrike" dirty="0">
                          <a:solidFill>
                            <a:schemeClr val="tx1"/>
                          </a:solidFill>
                          <a:effectLst/>
                          <a:latin typeface="Calibri" panose="020F0502020204030204" pitchFamily="34" charset="0"/>
                        </a:rPr>
                        <a:t>and extended coast line to the north for </a:t>
                      </a:r>
                      <a:r>
                        <a:rPr lang="en-US" sz="1000" b="0" i="0" u="none" strike="noStrike" dirty="0" smtClean="0">
                          <a:solidFill>
                            <a:schemeClr val="tx1"/>
                          </a:solidFill>
                          <a:effectLst/>
                          <a:latin typeface="Calibri" panose="020F0502020204030204" pitchFamily="34" charset="0"/>
                        </a:rPr>
                        <a:t>airfield </a:t>
                      </a:r>
                      <a:r>
                        <a:rPr lang="en-US" sz="1000" b="0" i="0" u="none" strike="noStrike" dirty="0">
                          <a:solidFill>
                            <a:schemeClr val="tx1"/>
                          </a:solidFill>
                          <a:effectLst/>
                          <a:latin typeface="Calibri" panose="020F0502020204030204" pitchFamily="34" charset="0"/>
                        </a:rPr>
                        <a:t>extension. South cardinal buoy to the south of the island has different location. High level of traffic around the south of the island, lots of minor traffic routes surrounding island.</a:t>
                      </a:r>
                    </a:p>
                  </a:txBody>
                  <a:tcPr marL="9525" marR="9525" marT="9526" marB="0" anchor="ctr"/>
                </a:tc>
                <a:tc>
                  <a:txBody>
                    <a:bodyPr/>
                    <a:lstStyle/>
                    <a:p>
                      <a:pPr algn="l" fontAlgn="ctr"/>
                      <a:r>
                        <a:rPr lang="en-US" sz="1000" b="0" i="0" u="none" strike="noStrike" dirty="0" smtClean="0">
                          <a:solidFill>
                            <a:schemeClr val="tx1"/>
                          </a:solidFill>
                          <a:effectLst/>
                          <a:latin typeface="Calibri" panose="020F0502020204030204" pitchFamily="34" charset="0"/>
                        </a:rPr>
                        <a:t>Request GB to clip cell</a:t>
                      </a:r>
                    </a:p>
                    <a:p>
                      <a:pPr algn="l" fontAlgn="ctr"/>
                      <a:r>
                        <a:rPr lang="en-US" sz="1000" b="0" i="0" u="none" strike="noStrike" dirty="0" smtClean="0">
                          <a:solidFill>
                            <a:schemeClr val="tx1"/>
                          </a:solidFill>
                          <a:effectLst/>
                          <a:latin typeface="Calibri" panose="020F0502020204030204" pitchFamily="34" charset="0"/>
                        </a:rPr>
                        <a:t>(it was resolved)</a:t>
                      </a:r>
                      <a:endParaRPr lang="en-US" sz="1000" b="0" i="0" u="none" strike="noStrike" dirty="0">
                        <a:solidFill>
                          <a:schemeClr val="tx1"/>
                        </a:solidFill>
                        <a:effectLst/>
                        <a:latin typeface="Calibri" panose="020F0502020204030204" pitchFamily="34" charset="0"/>
                      </a:endParaRPr>
                    </a:p>
                  </a:txBody>
                  <a:tcPr marL="9525" marR="9525" marT="9526" marB="0" anchor="ctr"/>
                </a:tc>
                <a:extLst>
                  <a:ext uri="{0D108BD9-81ED-4DB2-BD59-A6C34878D82A}">
                    <a16:rowId xmlns:a16="http://schemas.microsoft.com/office/drawing/2014/main" val="4066584903"/>
                  </a:ext>
                </a:extLst>
              </a:tr>
              <a:tr h="1129230">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IR303080</a:t>
                      </a:r>
                    </a:p>
                  </a:txBody>
                  <a:tcPr marL="9525" marR="9525" marT="9526" marB="0" anchor="ctr"/>
                </a:tc>
                <a:tc>
                  <a:txBody>
                    <a:bodyPr/>
                    <a:lstStyle/>
                    <a:p>
                      <a:pPr marL="0" algn="ctr" defTabSz="914400" rtl="0" eaLnBrk="1" fontAlgn="ctr" latinLnBrk="0" hangingPunct="1"/>
                      <a:r>
                        <a:rPr lang="en-US" sz="1100" b="0" i="0" u="none" strike="noStrike" kern="1200" dirty="0" smtClean="0">
                          <a:solidFill>
                            <a:srgbClr val="000000"/>
                          </a:solidFill>
                          <a:effectLst/>
                          <a:latin typeface="Calibri" panose="020F0502020204030204" pitchFamily="34" charset="0"/>
                          <a:ea typeface="+mn-ea"/>
                          <a:cs typeface="+mn-cs"/>
                        </a:rPr>
                        <a:t>GB302441</a:t>
                      </a:r>
                    </a:p>
                    <a:p>
                      <a:pPr marL="0" algn="ctr" defTabSz="914400" rtl="0" eaLnBrk="1" fontAlgn="ctr" latinLnBrk="0" hangingPunct="1"/>
                      <a:endParaRPr lang="en-US" sz="1100" b="0" i="0" u="none" strike="noStrike" kern="1200" dirty="0" smtClean="0">
                        <a:solidFill>
                          <a:srgbClr val="FF0000"/>
                        </a:solidFill>
                        <a:effectLst/>
                        <a:latin typeface="Calibri" panose="020F0502020204030204" pitchFamily="34" charset="0"/>
                        <a:ea typeface="+mn-ea"/>
                        <a:cs typeface="+mn-cs"/>
                      </a:endParaRPr>
                    </a:p>
                    <a:p>
                      <a:pPr marL="0" algn="ctr" defTabSz="914400" rtl="0" eaLnBrk="1" fontAlgn="ctr" latinLnBrk="0" hangingPunct="1"/>
                      <a:endParaRPr lang="en-US" sz="1100" b="0" i="0" u="none" strike="noStrike" kern="1200" dirty="0" smtClean="0">
                        <a:solidFill>
                          <a:srgbClr val="FF0000"/>
                        </a:solidFill>
                        <a:effectLst/>
                        <a:latin typeface="Calibri" panose="020F0502020204030204" pitchFamily="34" charset="0"/>
                        <a:ea typeface="+mn-ea"/>
                        <a:cs typeface="+mn-cs"/>
                      </a:endParaRPr>
                    </a:p>
                    <a:p>
                      <a:pPr marL="0" algn="ctr" defTabSz="914400" rtl="0" eaLnBrk="1" fontAlgn="ctr" latinLnBrk="0" hangingPunct="1"/>
                      <a:r>
                        <a:rPr lang="en-US" sz="1100" b="0" i="0" u="none" strike="noStrike" kern="1200" dirty="0" smtClean="0">
                          <a:solidFill>
                            <a:srgbClr val="FF0000"/>
                          </a:solidFill>
                          <a:effectLst/>
                          <a:latin typeface="Calibri" panose="020F0502020204030204" pitchFamily="34" charset="0"/>
                          <a:ea typeface="+mn-ea"/>
                          <a:cs typeface="+mn-cs"/>
                        </a:rPr>
                        <a:t>GB303175</a:t>
                      </a:r>
                    </a:p>
                    <a:p>
                      <a:pPr marL="0" algn="ctr" defTabSz="914400" rtl="0" eaLnBrk="1" fontAlgn="ctr" latinLnBrk="0" hangingPunct="1"/>
                      <a:endParaRPr lang="en-US" sz="1200" b="0" i="0" u="none" strike="noStrike" kern="1200" dirty="0" smtClean="0">
                        <a:solidFill>
                          <a:srgbClr val="0070C0"/>
                        </a:solidFill>
                        <a:effectLst/>
                        <a:latin typeface="Calibri" panose="020F0502020204030204" pitchFamily="34" charset="0"/>
                        <a:ea typeface="+mn-ea"/>
                        <a:cs typeface="+mn-cs"/>
                      </a:endParaRPr>
                    </a:p>
                    <a:p>
                      <a:pPr marL="0" algn="ctr" defTabSz="914400" rtl="0" eaLnBrk="1" fontAlgn="ctr" latinLnBrk="0" hangingPunct="1"/>
                      <a:r>
                        <a:rPr lang="en-US" sz="1100" b="0" i="0" u="none" strike="noStrike" kern="1200" dirty="0" smtClean="0">
                          <a:solidFill>
                            <a:srgbClr val="0070C0"/>
                          </a:solidFill>
                          <a:effectLst/>
                          <a:latin typeface="Calibri" panose="020F0502020204030204" pitchFamily="34" charset="0"/>
                          <a:ea typeface="+mn-ea"/>
                          <a:cs typeface="+mn-cs"/>
                        </a:rPr>
                        <a:t>GB302442</a:t>
                      </a:r>
                      <a:endParaRPr lang="en-US" sz="1100" b="0" i="0" u="none" strike="noStrike" kern="1200" dirty="0">
                        <a:solidFill>
                          <a:srgbClr val="0070C0"/>
                        </a:solidFill>
                        <a:effectLst/>
                        <a:latin typeface="Calibri" panose="020F0502020204030204" pitchFamily="34" charset="0"/>
                        <a:ea typeface="+mn-ea"/>
                        <a:cs typeface="+mn-cs"/>
                      </a:endParaRPr>
                    </a:p>
                  </a:txBody>
                  <a:tcPr marL="9525" marR="9525" marT="9526" marB="0"/>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90000</a:t>
                      </a:r>
                    </a:p>
                  </a:txBody>
                  <a:tcPr marL="9525" marR="9525" marT="9526" marB="0" anchor="ct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90000</a:t>
                      </a:r>
                    </a:p>
                  </a:txBody>
                  <a:tcPr marL="9525" marR="9525" marT="9526" marB="0" anchor="ctr"/>
                </a:tc>
                <a:tc>
                  <a:txBody>
                    <a:bodyPr/>
                    <a:lstStyle/>
                    <a:p>
                      <a:pPr algn="ctr" fontAlgn="ctr"/>
                      <a:r>
                        <a:rPr lang="en-US" sz="1100" b="0" i="0" u="none" strike="noStrike" dirty="0" smtClean="0">
                          <a:solidFill>
                            <a:srgbClr val="000000"/>
                          </a:solidFill>
                          <a:effectLst/>
                          <a:latin typeface="Calibri" panose="020F0502020204030204" pitchFamily="34" charset="0"/>
                        </a:rPr>
                        <a:t>24Km </a:t>
                      </a:r>
                      <a:r>
                        <a:rPr lang="en-US" sz="1100" b="0" i="0" u="none" strike="noStrike" dirty="0">
                          <a:solidFill>
                            <a:srgbClr val="000000"/>
                          </a:solidFill>
                          <a:effectLst/>
                          <a:latin typeface="Calibri" panose="020F0502020204030204" pitchFamily="34" charset="0"/>
                        </a:rPr>
                        <a:t>x </a:t>
                      </a:r>
                      <a:r>
                        <a:rPr lang="en-US" sz="1100" b="0" i="0" u="none" strike="noStrike" dirty="0" smtClean="0">
                          <a:solidFill>
                            <a:srgbClr val="000000"/>
                          </a:solidFill>
                          <a:effectLst/>
                          <a:latin typeface="Calibri" panose="020F0502020204030204" pitchFamily="34" charset="0"/>
                        </a:rPr>
                        <a:t>59Km</a:t>
                      </a:r>
                      <a:br>
                        <a:rPr lang="en-US" sz="1100" b="0" i="0" u="none" strike="noStrike" dirty="0" smtClean="0">
                          <a:solidFill>
                            <a:srgbClr val="000000"/>
                          </a:solidFill>
                          <a:effectLst/>
                          <a:latin typeface="Calibri" panose="020F0502020204030204" pitchFamily="34" charset="0"/>
                        </a:rPr>
                      </a:br>
                      <a:endParaRPr lang="en-US" sz="1100" b="0" i="0" u="none" strike="noStrike" dirty="0" smtClean="0">
                        <a:solidFill>
                          <a:srgbClr val="000000"/>
                        </a:solidFill>
                        <a:effectLst/>
                        <a:latin typeface="Calibri" panose="020F0502020204030204" pitchFamily="34" charset="0"/>
                      </a:endParaRPr>
                    </a:p>
                    <a:p>
                      <a:pPr algn="ctr" fontAlgn="ctr"/>
                      <a:endParaRPr lang="en-US" sz="1100" b="0" i="0" u="none" strike="noStrike" dirty="0" smtClean="0">
                        <a:solidFill>
                          <a:srgbClr val="000000"/>
                        </a:solidFill>
                        <a:effectLst/>
                        <a:latin typeface="Calibri" panose="020F0502020204030204" pitchFamily="34" charset="0"/>
                      </a:endParaRPr>
                    </a:p>
                    <a:p>
                      <a:pPr algn="ctr" fontAlgn="ctr"/>
                      <a:r>
                        <a:rPr lang="en-US" sz="1100" b="0" i="0" u="none" strike="noStrike" dirty="0" smtClean="0">
                          <a:solidFill>
                            <a:srgbClr val="FF0000"/>
                          </a:solidFill>
                          <a:effectLst/>
                          <a:latin typeface="Calibri" panose="020F0502020204030204" pitchFamily="34" charset="0"/>
                        </a:rPr>
                        <a:t>14Km x 32Km</a:t>
                      </a:r>
                      <a:br>
                        <a:rPr lang="en-US" sz="1100" b="0" i="0" u="none" strike="noStrike" dirty="0" smtClean="0">
                          <a:solidFill>
                            <a:srgbClr val="FF0000"/>
                          </a:solidFill>
                          <a:effectLst/>
                          <a:latin typeface="Calibri" panose="020F0502020204030204" pitchFamily="34" charset="0"/>
                        </a:rPr>
                      </a:br>
                      <a:endParaRPr lang="en-US" sz="1600" b="0" i="0" u="none" strike="noStrike" dirty="0" smtClean="0">
                        <a:solidFill>
                          <a:srgbClr val="0070C0"/>
                        </a:solidFill>
                        <a:effectLst/>
                        <a:latin typeface="Calibri" panose="020F0502020204030204" pitchFamily="34" charset="0"/>
                      </a:endParaRPr>
                    </a:p>
                    <a:p>
                      <a:pPr algn="ctr" fontAlgn="ctr"/>
                      <a:r>
                        <a:rPr lang="en-US" sz="1100" b="0" i="0" u="none" strike="noStrike" dirty="0" smtClean="0">
                          <a:solidFill>
                            <a:srgbClr val="0070C0"/>
                          </a:solidFill>
                          <a:effectLst/>
                          <a:latin typeface="Calibri" panose="020F0502020204030204" pitchFamily="34" charset="0"/>
                        </a:rPr>
                        <a:t>45Kmx0.4m</a:t>
                      </a:r>
                      <a:endParaRPr lang="en-US" sz="1100" b="0" i="0" u="none" strike="noStrike" dirty="0">
                        <a:solidFill>
                          <a:srgbClr val="0070C0"/>
                        </a:solidFill>
                        <a:effectLst/>
                        <a:latin typeface="Calibri" panose="020F0502020204030204" pitchFamily="34" charset="0"/>
                      </a:endParaRPr>
                    </a:p>
                  </a:txBody>
                  <a:tcPr marL="9525" marR="9525" marT="9526"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panose="020F0502020204030204" pitchFamily="34" charset="0"/>
                          <a:ea typeface="+mn-ea"/>
                          <a:cs typeface="+mn-cs"/>
                        </a:rPr>
                        <a:t>L</a:t>
                      </a:r>
                      <a:endParaRPr lang="en-US" sz="1100" b="0" i="0" u="none" strike="noStrike" kern="1200" dirty="0">
                        <a:solidFill>
                          <a:srgbClr val="000000"/>
                        </a:solidFill>
                        <a:effectLst/>
                        <a:latin typeface="Calibri" panose="020F0502020204030204" pitchFamily="34" charset="0"/>
                        <a:ea typeface="+mn-ea"/>
                        <a:cs typeface="+mn-cs"/>
                      </a:endParaRPr>
                    </a:p>
                  </a:txBody>
                  <a:tcPr marL="91441" marR="91441" marT="45724" marB="45724" anchor="ctr"/>
                </a:tc>
                <a:tc>
                  <a:txBody>
                    <a:bodyPr/>
                    <a:lstStyle/>
                    <a:p>
                      <a:pPr marL="171450" indent="-171450" algn="l" defTabSz="914400" rtl="0" eaLnBrk="1" fontAlgn="ctr" latinLnBrk="0" hangingPunct="1">
                        <a:buFont typeface="Arial" panose="020B0604020202020204" pitchFamily="34" charset="0"/>
                        <a:buChar char="•"/>
                        <a:tabLst>
                          <a:tab pos="57150" algn="l"/>
                        </a:tabLst>
                      </a:pPr>
                      <a:r>
                        <a:rPr lang="en-US" sz="1000" b="0" i="0" u="none" strike="noStrike" kern="1200" dirty="0" smtClean="0">
                          <a:solidFill>
                            <a:srgbClr val="000000"/>
                          </a:solidFill>
                          <a:effectLst/>
                          <a:latin typeface="Calibri" panose="020F0502020204030204" pitchFamily="34" charset="0"/>
                          <a:ea typeface="+mn-ea"/>
                          <a:cs typeface="+mn-cs"/>
                        </a:rPr>
                        <a:t>Overlap is in a location which includes waters surrounding an island, and high traffic areas with TSS. The content is reasonable with Cables not being captured on IR cell.</a:t>
                      </a:r>
                    </a:p>
                    <a:p>
                      <a:pPr marL="171450" indent="-171450" algn="l" defTabSz="914400" rtl="0" eaLnBrk="1" fontAlgn="ctr" latinLnBrk="0" hangingPunct="1">
                        <a:buFont typeface="Arial" panose="020B0604020202020204" pitchFamily="34" charset="0"/>
                        <a:buChar char="•"/>
                        <a:tabLst>
                          <a:tab pos="57150" algn="l"/>
                        </a:tabLst>
                      </a:pPr>
                      <a:r>
                        <a:rPr lang="en-US" sz="1000" b="0" i="0" u="none" strike="noStrike" kern="1200" dirty="0" smtClean="0">
                          <a:solidFill>
                            <a:srgbClr val="FF0000"/>
                          </a:solidFill>
                          <a:effectLst/>
                          <a:latin typeface="Calibri" panose="020F0502020204030204" pitchFamily="34" charset="0"/>
                          <a:ea typeface="+mn-ea"/>
                          <a:cs typeface="+mn-cs"/>
                        </a:rPr>
                        <a:t>Overlap situated seaward of coastal waters. Content similar, except for pipeline and pipe area not captured in GB cell. High level of traffic using this area</a:t>
                      </a:r>
                    </a:p>
                    <a:p>
                      <a:pPr marL="171450" indent="-171450" algn="l" defTabSz="914400" rtl="0" eaLnBrk="1" fontAlgn="ctr" latinLnBrk="0" hangingPunct="1">
                        <a:buFont typeface="Arial" panose="020B0604020202020204" pitchFamily="34" charset="0"/>
                        <a:buChar char="•"/>
                        <a:tabLst>
                          <a:tab pos="57150" algn="l"/>
                        </a:tabLst>
                      </a:pPr>
                      <a:r>
                        <a:rPr lang="en-US" sz="1000" b="0" i="0" u="none" strike="noStrike" kern="1200" dirty="0" smtClean="0">
                          <a:solidFill>
                            <a:srgbClr val="0070C0"/>
                          </a:solidFill>
                          <a:effectLst/>
                          <a:latin typeface="Calibri" panose="020F0502020204030204" pitchFamily="34" charset="0"/>
                          <a:ea typeface="+mn-ea"/>
                          <a:cs typeface="+mn-cs"/>
                        </a:rPr>
                        <a:t>Less than a meter overlap between 2 different producers</a:t>
                      </a:r>
                      <a:endParaRPr lang="en-US" sz="1000" b="0" i="0" u="none" strike="noStrike" kern="1200" dirty="0">
                        <a:solidFill>
                          <a:srgbClr val="0070C0"/>
                        </a:solidFill>
                        <a:effectLst/>
                        <a:latin typeface="Calibri" panose="020F0502020204030204" pitchFamily="34" charset="0"/>
                        <a:ea typeface="+mn-ea"/>
                        <a:cs typeface="+mn-cs"/>
                      </a:endParaRPr>
                    </a:p>
                  </a:txBody>
                  <a:tcPr marL="91441" marR="91441" marT="45724" marB="45724"/>
                </a:tc>
                <a:tc>
                  <a:txBody>
                    <a:bodyPr/>
                    <a:lstStyle/>
                    <a:p>
                      <a:pPr marL="0" algn="l" defTabSz="914400" rtl="0" eaLnBrk="1" fontAlgn="ctr" latinLnBrk="0" hangingPunct="1"/>
                      <a:r>
                        <a:rPr lang="en-US" sz="1000" b="0" i="0" u="none" strike="noStrike" kern="1200" dirty="0" smtClean="0">
                          <a:solidFill>
                            <a:srgbClr val="000000"/>
                          </a:solidFill>
                          <a:effectLst/>
                          <a:latin typeface="Calibri" panose="020F0502020204030204" pitchFamily="34" charset="0"/>
                          <a:ea typeface="+mn-ea"/>
                          <a:cs typeface="+mn-cs"/>
                        </a:rPr>
                        <a:t>HOs to discuss and resolve overlaps</a:t>
                      </a:r>
                    </a:p>
                    <a:p>
                      <a:pPr marL="0" algn="l" defTabSz="914400" rtl="0" eaLnBrk="1" fontAlgn="ctr" latinLnBrk="0" hangingPunct="1"/>
                      <a:endParaRPr lang="en-US" sz="1000" b="0" i="0" u="none" strike="noStrike" kern="1200" dirty="0" smtClean="0">
                        <a:solidFill>
                          <a:srgbClr val="000000"/>
                        </a:solidFill>
                        <a:effectLst/>
                        <a:latin typeface="Calibri" panose="020F0502020204030204" pitchFamily="34" charset="0"/>
                        <a:ea typeface="+mn-ea"/>
                        <a:cs typeface="+mn-cs"/>
                      </a:endParaRPr>
                    </a:p>
                    <a:p>
                      <a:pPr marL="0" algn="l" defTabSz="914400" rtl="0" eaLnBrk="1" fontAlgn="ctr" latinLnBrk="0" hangingPunct="1"/>
                      <a:endParaRPr lang="en-US" sz="1000" b="0" i="0" u="none" strike="noStrike" kern="1200" dirty="0" smtClean="0">
                        <a:solidFill>
                          <a:srgbClr val="000000"/>
                        </a:solidFill>
                        <a:effectLst/>
                        <a:latin typeface="Calibri" panose="020F0502020204030204" pitchFamily="34" charset="0"/>
                        <a:ea typeface="+mn-ea"/>
                        <a:cs typeface="+mn-cs"/>
                      </a:endParaRPr>
                    </a:p>
                    <a:p>
                      <a:pPr marL="0" algn="l" defTabSz="914400" rtl="0" eaLnBrk="1" fontAlgn="ctr" latinLnBrk="0" hangingPunct="1"/>
                      <a:endParaRPr lang="en-US" sz="1000" b="0" i="0" u="none" strike="noStrike" kern="1200" dirty="0" smtClean="0">
                        <a:solidFill>
                          <a:srgbClr val="000000"/>
                        </a:solidFill>
                        <a:effectLst/>
                        <a:latin typeface="Calibri" panose="020F0502020204030204" pitchFamily="34" charset="0"/>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70C0"/>
                          </a:solidFill>
                          <a:effectLst/>
                          <a:latin typeface="Calibri" panose="020F0502020204030204" pitchFamily="34" charset="0"/>
                          <a:ea typeface="+mn-ea"/>
                          <a:cs typeface="+mn-cs"/>
                        </a:rPr>
                        <a:t>HOs to discuss and resolve overlaps</a:t>
                      </a:r>
                    </a:p>
                  </a:txBody>
                  <a:tcPr marL="91441" marR="91441" marT="45724" marB="45724"/>
                </a:tc>
                <a:extLst>
                  <a:ext uri="{0D108BD9-81ED-4DB2-BD59-A6C34878D82A}">
                    <a16:rowId xmlns:a16="http://schemas.microsoft.com/office/drawing/2014/main" val="1374449829"/>
                  </a:ext>
                </a:extLst>
              </a:tr>
              <a:tr h="1470969">
                <a:tc>
                  <a:txBody>
                    <a:bodyPr/>
                    <a:lstStyle/>
                    <a:p>
                      <a:pPr algn="ctr" fontAlgn="ctr"/>
                      <a:r>
                        <a:rPr lang="en-US" sz="1100" b="0" i="0" u="none" strike="noStrike" dirty="0" smtClean="0">
                          <a:solidFill>
                            <a:srgbClr val="000000"/>
                          </a:solidFill>
                          <a:effectLst/>
                          <a:latin typeface="Calibri" panose="020F0502020204030204" pitchFamily="34" charset="0"/>
                        </a:rPr>
                        <a:t>IR303081</a:t>
                      </a:r>
                    </a:p>
                  </a:txBody>
                  <a:tcPr marL="9525" marR="9525" marT="952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GB302441</a:t>
                      </a:r>
                      <a:br>
                        <a:rPr lang="en-US" sz="1100" b="0" i="0" u="none" strike="noStrike" dirty="0" smtClean="0">
                          <a:solidFill>
                            <a:srgbClr val="000000"/>
                          </a:solidFill>
                          <a:effectLst/>
                          <a:latin typeface="Calibri" panose="020F0502020204030204" pitchFamily="34" charset="0"/>
                        </a:rPr>
                      </a:br>
                      <a:endParaRPr lang="en-US" sz="1100" b="0" i="0" u="none" strike="noStrike" dirty="0" smtClean="0">
                        <a:solidFill>
                          <a:srgbClr val="000000"/>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000000"/>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effectLst/>
                          <a:latin typeface="Calibri" panose="020F0502020204030204" pitchFamily="34" charset="0"/>
                        </a:rPr>
                        <a:t>GB303175</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chemeClr val="tx2"/>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chemeClr val="tx2"/>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Calibri" panose="020F0502020204030204" pitchFamily="34" charset="0"/>
                        </a:rPr>
                        <a:t>GB303174</a:t>
                      </a:r>
                    </a:p>
                  </a:txBody>
                  <a:tcPr marL="9525" marR="9525" marT="9526" marB="0"/>
                </a:tc>
                <a:tc>
                  <a:txBody>
                    <a:bodyPr/>
                    <a:lstStyle/>
                    <a:p>
                      <a:pPr algn="ctr" fontAlgn="ctr"/>
                      <a:r>
                        <a:rPr lang="en-US" sz="1100" b="0" i="0" u="none" strike="noStrike" dirty="0">
                          <a:solidFill>
                            <a:srgbClr val="000000"/>
                          </a:solidFill>
                          <a:effectLst/>
                          <a:latin typeface="Calibri" panose="020F0502020204030204" pitchFamily="34" charset="0"/>
                        </a:rPr>
                        <a:t>90000</a:t>
                      </a:r>
                    </a:p>
                  </a:txBody>
                  <a:tcPr marL="9525" marR="9525" marT="9526" marB="0" anchor="ctr"/>
                </a:tc>
                <a:tc>
                  <a:txBody>
                    <a:bodyPr/>
                    <a:lstStyle/>
                    <a:p>
                      <a:pPr algn="ctr" fontAlgn="ctr"/>
                      <a:r>
                        <a:rPr lang="en-US" sz="1100" b="0" i="0" u="none" strike="noStrike" dirty="0">
                          <a:solidFill>
                            <a:srgbClr val="000000"/>
                          </a:solidFill>
                          <a:effectLst/>
                          <a:latin typeface="Calibri" panose="020F0502020204030204" pitchFamily="34" charset="0"/>
                        </a:rPr>
                        <a:t>90000</a:t>
                      </a:r>
                    </a:p>
                  </a:txBody>
                  <a:tcPr marL="9525" marR="9525" marT="9526" marB="0" anchor="ctr"/>
                </a:tc>
                <a:tc>
                  <a:txBody>
                    <a:bodyPr/>
                    <a:lstStyle/>
                    <a:p>
                      <a:pPr algn="ctr" fontAlgn="ctr"/>
                      <a:r>
                        <a:rPr lang="en-US" sz="1100" b="0" i="0" u="none" strike="noStrike" dirty="0">
                          <a:solidFill>
                            <a:srgbClr val="000000"/>
                          </a:solidFill>
                          <a:effectLst/>
                          <a:latin typeface="Calibri" panose="020F0502020204030204" pitchFamily="34" charset="0"/>
                        </a:rPr>
                        <a:t>62Km x </a:t>
                      </a:r>
                      <a:r>
                        <a:rPr lang="en-US" sz="1100" b="0" i="0" u="none" strike="noStrike" dirty="0" smtClean="0">
                          <a:solidFill>
                            <a:srgbClr val="000000"/>
                          </a:solidFill>
                          <a:effectLst/>
                          <a:latin typeface="Calibri" panose="020F0502020204030204" pitchFamily="34" charset="0"/>
                        </a:rPr>
                        <a:t>52Km</a:t>
                      </a:r>
                      <a:br>
                        <a:rPr lang="en-US" sz="1100" b="0" i="0" u="none" strike="noStrike" dirty="0" smtClean="0">
                          <a:solidFill>
                            <a:srgbClr val="000000"/>
                          </a:solidFill>
                          <a:effectLst/>
                          <a:latin typeface="Calibri" panose="020F0502020204030204" pitchFamily="34" charset="0"/>
                        </a:rPr>
                      </a:br>
                      <a:endParaRPr lang="en-US" sz="1100" b="0" i="0" u="none" strike="noStrike" dirty="0" smtClean="0">
                        <a:solidFill>
                          <a:srgbClr val="000000"/>
                        </a:solidFill>
                        <a:effectLst/>
                        <a:latin typeface="Calibri" panose="020F0502020204030204" pitchFamily="34" charset="0"/>
                      </a:endParaRPr>
                    </a:p>
                    <a:p>
                      <a:pPr algn="ctr" fontAlgn="ctr"/>
                      <a:endParaRPr lang="en-US" sz="1100" b="0" i="0" u="none" strike="noStrike" dirty="0" smtClean="0">
                        <a:solidFill>
                          <a:srgbClr val="000000"/>
                        </a:solidFill>
                        <a:effectLst/>
                        <a:latin typeface="Calibri" panose="020F0502020204030204" pitchFamily="34" charset="0"/>
                      </a:endParaRPr>
                    </a:p>
                    <a:p>
                      <a:pPr algn="ctr" fontAlgn="ctr"/>
                      <a:r>
                        <a:rPr lang="en-US" sz="1100" b="0" i="0" u="none" strike="noStrike" dirty="0" smtClean="0">
                          <a:solidFill>
                            <a:srgbClr val="FF0000"/>
                          </a:solidFill>
                          <a:effectLst/>
                          <a:latin typeface="Calibri" panose="020F0502020204030204" pitchFamily="34" charset="0"/>
                        </a:rPr>
                        <a:t>66Km x 12 Km</a:t>
                      </a:r>
                    </a:p>
                    <a:p>
                      <a:pPr algn="ctr" fontAlgn="ctr"/>
                      <a:endParaRPr lang="en-US" sz="1100" b="0" i="0" u="none" strike="noStrike" dirty="0" smtClean="0">
                        <a:solidFill>
                          <a:schemeClr val="tx2"/>
                        </a:solidFill>
                        <a:effectLst/>
                        <a:latin typeface="Calibri" panose="020F0502020204030204" pitchFamily="34" charset="0"/>
                      </a:endParaRPr>
                    </a:p>
                    <a:p>
                      <a:pPr algn="ctr" fontAlgn="ctr"/>
                      <a:endParaRPr lang="en-US" sz="1100" b="0" i="0" u="none" strike="noStrike" dirty="0" smtClean="0">
                        <a:solidFill>
                          <a:schemeClr val="tx2"/>
                        </a:solidFill>
                        <a:effectLst/>
                        <a:latin typeface="Calibri" panose="020F0502020204030204" pitchFamily="34" charset="0"/>
                      </a:endParaRPr>
                    </a:p>
                    <a:p>
                      <a:pPr algn="ctr" fontAlgn="ctr"/>
                      <a:r>
                        <a:rPr lang="en-US" sz="1100" b="0" i="0" u="none" strike="noStrike" dirty="0" smtClean="0">
                          <a:solidFill>
                            <a:schemeClr val="tx2"/>
                          </a:solidFill>
                          <a:effectLst/>
                          <a:latin typeface="Calibri" panose="020F0502020204030204" pitchFamily="34" charset="0"/>
                        </a:rPr>
                        <a:t>47Km x 15 Km</a:t>
                      </a:r>
                      <a:endParaRPr lang="en-US" sz="1100" b="0" i="0" u="none" strike="noStrike" dirty="0">
                        <a:solidFill>
                          <a:schemeClr val="tx2"/>
                        </a:solidFill>
                        <a:effectLst/>
                        <a:latin typeface="Calibri" panose="020F0502020204030204" pitchFamily="34" charset="0"/>
                      </a:endParaRPr>
                    </a:p>
                  </a:txBody>
                  <a:tcPr marL="9525" marR="9525" marT="9526"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panose="020F0502020204030204" pitchFamily="34" charset="0"/>
                          <a:ea typeface="+mn-ea"/>
                          <a:cs typeface="+mn-cs"/>
                        </a:rPr>
                        <a:t>L</a:t>
                      </a:r>
                    </a:p>
                  </a:txBody>
                  <a:tcPr marL="91441" marR="91441" marT="45724" marB="45724" anchor="ct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000" b="0" i="0" u="none" strike="noStrike" kern="1200" dirty="0" smtClean="0">
                          <a:solidFill>
                            <a:srgbClr val="000000"/>
                          </a:solidFill>
                          <a:effectLst/>
                          <a:latin typeface="Calibri" panose="020F0502020204030204" pitchFamily="34" charset="0"/>
                          <a:ea typeface="+mn-ea"/>
                          <a:cs typeface="+mn-cs"/>
                        </a:rPr>
                        <a:t>Overlap is in a location which includes waters surrounding an island, and high traffic areas with TSS. The content is reasonable with Cables not being captured on IR cell.</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000" b="0" i="0" u="none" strike="noStrike" kern="1200" dirty="0" smtClean="0">
                          <a:solidFill>
                            <a:srgbClr val="FF0000"/>
                          </a:solidFill>
                          <a:effectLst/>
                          <a:latin typeface="Calibri" panose="020F0502020204030204" pitchFamily="34" charset="0"/>
                          <a:ea typeface="+mn-ea"/>
                          <a:cs typeface="+mn-cs"/>
                        </a:rPr>
                        <a:t>Overlap situated seaward of coastal waters. Bathymetry and OFSPLT similar, Pilot boarding and cables captured on GB cell. High level of traffic using this area.</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100" b="0" i="0" u="none" strike="noStrike" kern="1200" dirty="0" smtClean="0">
                          <a:solidFill>
                            <a:schemeClr val="tx2"/>
                          </a:solidFill>
                          <a:effectLst/>
                          <a:latin typeface="Calibri" panose="020F0502020204030204" pitchFamily="34" charset="0"/>
                          <a:ea typeface="+mn-ea"/>
                          <a:cs typeface="+mn-cs"/>
                        </a:rPr>
                        <a:t>Overlap located offshore. Depths located in the approach to the TSS can differ by 10m but are all deeper than 60m. Cables captured on GB cell.</a:t>
                      </a:r>
                      <a:endParaRPr lang="en-US" sz="1100" b="0" i="0" u="none" strike="noStrike" kern="1200" dirty="0">
                        <a:solidFill>
                          <a:schemeClr val="tx2"/>
                        </a:solidFill>
                        <a:effectLst/>
                        <a:latin typeface="Calibri" panose="020F0502020204030204" pitchFamily="34" charset="0"/>
                        <a:ea typeface="+mn-ea"/>
                        <a:cs typeface="+mn-cs"/>
                      </a:endParaRPr>
                    </a:p>
                  </a:txBody>
                  <a:tcPr marL="91441" marR="91441" marT="45724" marB="45724"/>
                </a:tc>
                <a:tc>
                  <a:txBody>
                    <a:bodyPr/>
                    <a:lstStyle/>
                    <a:p>
                      <a:pPr marL="0" algn="l" defTabSz="914400" rtl="0" eaLnBrk="1" fontAlgn="ctr" latinLnBrk="0" hangingPunct="1"/>
                      <a:r>
                        <a:rPr lang="en-US" sz="1000" b="0" i="0" u="none" strike="noStrike" kern="1200" dirty="0" smtClean="0">
                          <a:solidFill>
                            <a:srgbClr val="000000"/>
                          </a:solidFill>
                          <a:effectLst/>
                          <a:latin typeface="Calibri" panose="020F0502020204030204" pitchFamily="34" charset="0"/>
                          <a:ea typeface="+mn-ea"/>
                          <a:cs typeface="+mn-cs"/>
                        </a:rPr>
                        <a:t>HOs to discuss and resolve overlaps</a:t>
                      </a:r>
                    </a:p>
                    <a:p>
                      <a:pPr marL="0" algn="l" defTabSz="914400" rtl="0" eaLnBrk="1" fontAlgn="ctr" latinLnBrk="0" hangingPunct="1"/>
                      <a:endParaRPr lang="en-US" sz="1000" b="0" i="0" u="none" strike="noStrike" kern="1200" dirty="0" smtClean="0">
                        <a:solidFill>
                          <a:srgbClr val="000000"/>
                        </a:solidFill>
                        <a:effectLst/>
                        <a:latin typeface="Calibri" panose="020F0502020204030204" pitchFamily="34" charset="0"/>
                        <a:ea typeface="+mn-ea"/>
                        <a:cs typeface="+mn-cs"/>
                      </a:endParaRPr>
                    </a:p>
                    <a:p>
                      <a:pPr marL="0" algn="l" defTabSz="914400" rtl="0" eaLnBrk="1" fontAlgn="ctr" latinLnBrk="0" hangingPunct="1"/>
                      <a:endParaRPr lang="en-US" sz="1000" b="0" i="0" u="none" strike="noStrike" kern="1200" dirty="0" smtClean="0">
                        <a:solidFill>
                          <a:srgbClr val="000000"/>
                        </a:solidFill>
                        <a:effectLst/>
                        <a:latin typeface="Calibri" panose="020F0502020204030204" pitchFamily="34" charset="0"/>
                        <a:ea typeface="+mn-ea"/>
                        <a:cs typeface="+mn-cs"/>
                      </a:endParaRPr>
                    </a:p>
                    <a:p>
                      <a:pPr marL="0" algn="l" defTabSz="914400" rtl="0" eaLnBrk="1" fontAlgn="ctr" latinLnBrk="0" hangingPunct="1"/>
                      <a:endParaRPr lang="en-US" sz="1000" b="0" i="0" u="none" strike="noStrike" kern="1200" dirty="0" smtClean="0">
                        <a:solidFill>
                          <a:srgbClr val="000000"/>
                        </a:solidFill>
                        <a:effectLst/>
                        <a:latin typeface="Calibri" panose="020F0502020204030204" pitchFamily="34" charset="0"/>
                        <a:ea typeface="+mn-ea"/>
                        <a:cs typeface="+mn-cs"/>
                      </a:endParaRPr>
                    </a:p>
                    <a:p>
                      <a:pPr marL="0" algn="l" defTabSz="914400" rtl="0" eaLnBrk="1" fontAlgn="ctr" latinLnBrk="0" hangingPunct="1"/>
                      <a:endParaRPr lang="en-US" sz="1000" b="0" i="0" u="none" strike="noStrike" kern="1200" dirty="0" smtClean="0">
                        <a:solidFill>
                          <a:srgbClr val="000000"/>
                        </a:solidFill>
                        <a:effectLst/>
                        <a:latin typeface="Calibri" panose="020F0502020204030204" pitchFamily="34" charset="0"/>
                        <a:ea typeface="+mn-ea"/>
                        <a:cs typeface="+mn-cs"/>
                      </a:endParaRPr>
                    </a:p>
                  </a:txBody>
                  <a:tcPr marL="91441" marR="91441" marT="45724" marB="45724"/>
                </a:tc>
                <a:extLst>
                  <a:ext uri="{0D108BD9-81ED-4DB2-BD59-A6C34878D82A}">
                    <a16:rowId xmlns:a16="http://schemas.microsoft.com/office/drawing/2014/main" val="1264295712"/>
                  </a:ext>
                </a:extLst>
              </a:tr>
            </a:tbl>
          </a:graphicData>
        </a:graphic>
      </p:graphicFrame>
    </p:spTree>
    <p:extLst>
      <p:ext uri="{BB962C8B-B14F-4D97-AF65-F5344CB8AC3E}">
        <p14:creationId xmlns:p14="http://schemas.microsoft.com/office/powerpoint/2010/main" val="285054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B11B11-4B76-4B08-AEFF-715CDE614F2F}" type="slidenum">
              <a:rPr lang="en-US" smtClean="0"/>
              <a:t>17</a:t>
            </a:fld>
            <a:endParaRPr lang="en-US"/>
          </a:p>
        </p:txBody>
      </p:sp>
      <p:sp>
        <p:nvSpPr>
          <p:cNvPr id="8" name="Title 2"/>
          <p:cNvSpPr>
            <a:spLocks noGrp="1"/>
          </p:cNvSpPr>
          <p:nvPr>
            <p:ph type="title"/>
          </p:nvPr>
        </p:nvSpPr>
        <p:spPr>
          <a:xfrm>
            <a:off x="381000" y="609600"/>
            <a:ext cx="8229600" cy="288925"/>
          </a:xfrm>
        </p:spPr>
        <p:txBody>
          <a:bodyPr>
            <a:normAutofit fontScale="90000"/>
          </a:bodyPr>
          <a:lstStyle/>
          <a:p>
            <a:pPr algn="ctr"/>
            <a:r>
              <a:rPr lang="en-US" altLang="en-US" sz="2800" b="1" dirty="0" smtClean="0"/>
              <a:t>ICENC Report (Live)</a:t>
            </a:r>
          </a:p>
        </p:txBody>
      </p:sp>
      <p:graphicFrame>
        <p:nvGraphicFramePr>
          <p:cNvPr id="11" name="Content Placeholder 4"/>
          <p:cNvGraphicFramePr>
            <a:graphicFrameLocks noGrp="1"/>
          </p:cNvGraphicFramePr>
          <p:nvPr>
            <p:ph idx="1"/>
            <p:extLst>
              <p:ext uri="{D42A27DB-BD31-4B8C-83A1-F6EECF244321}">
                <p14:modId xmlns:p14="http://schemas.microsoft.com/office/powerpoint/2010/main" val="3128176856"/>
              </p:ext>
            </p:extLst>
          </p:nvPr>
        </p:nvGraphicFramePr>
        <p:xfrm>
          <a:off x="250825" y="864036"/>
          <a:ext cx="8642349" cy="5911173"/>
        </p:xfrm>
        <a:graphic>
          <a:graphicData uri="http://schemas.openxmlformats.org/drawingml/2006/table">
            <a:tbl>
              <a:tblPr firstRow="1" bandRow="1">
                <a:tableStyleId>{5C22544A-7EE6-4342-B048-85BDC9FD1C3A}</a:tableStyleId>
              </a:tblPr>
              <a:tblGrid>
                <a:gridCol w="666182">
                  <a:extLst>
                    <a:ext uri="{9D8B030D-6E8A-4147-A177-3AD203B41FA5}">
                      <a16:colId xmlns:a16="http://schemas.microsoft.com/office/drawing/2014/main" val="284560578"/>
                    </a:ext>
                  </a:extLst>
                </a:gridCol>
                <a:gridCol w="661294">
                  <a:extLst>
                    <a:ext uri="{9D8B030D-6E8A-4147-A177-3AD203B41FA5}">
                      <a16:colId xmlns:a16="http://schemas.microsoft.com/office/drawing/2014/main" val="1585389224"/>
                    </a:ext>
                  </a:extLst>
                </a:gridCol>
                <a:gridCol w="473982">
                  <a:extLst>
                    <a:ext uri="{9D8B030D-6E8A-4147-A177-3AD203B41FA5}">
                      <a16:colId xmlns:a16="http://schemas.microsoft.com/office/drawing/2014/main" val="2461916749"/>
                    </a:ext>
                  </a:extLst>
                </a:gridCol>
                <a:gridCol w="473982">
                  <a:extLst>
                    <a:ext uri="{9D8B030D-6E8A-4147-A177-3AD203B41FA5}">
                      <a16:colId xmlns:a16="http://schemas.microsoft.com/office/drawing/2014/main" val="2127083387"/>
                    </a:ext>
                  </a:extLst>
                </a:gridCol>
                <a:gridCol w="900093">
                  <a:extLst>
                    <a:ext uri="{9D8B030D-6E8A-4147-A177-3AD203B41FA5}">
                      <a16:colId xmlns:a16="http://schemas.microsoft.com/office/drawing/2014/main" val="3896692112"/>
                    </a:ext>
                  </a:extLst>
                </a:gridCol>
                <a:gridCol w="353837">
                  <a:extLst>
                    <a:ext uri="{9D8B030D-6E8A-4147-A177-3AD203B41FA5}">
                      <a16:colId xmlns:a16="http://schemas.microsoft.com/office/drawing/2014/main" val="93751930"/>
                    </a:ext>
                  </a:extLst>
                </a:gridCol>
                <a:gridCol w="3312634">
                  <a:extLst>
                    <a:ext uri="{9D8B030D-6E8A-4147-A177-3AD203B41FA5}">
                      <a16:colId xmlns:a16="http://schemas.microsoft.com/office/drawing/2014/main" val="2821863651"/>
                    </a:ext>
                  </a:extLst>
                </a:gridCol>
                <a:gridCol w="1800345">
                  <a:extLst>
                    <a:ext uri="{9D8B030D-6E8A-4147-A177-3AD203B41FA5}">
                      <a16:colId xmlns:a16="http://schemas.microsoft.com/office/drawing/2014/main" val="287695795"/>
                    </a:ext>
                  </a:extLst>
                </a:gridCol>
              </a:tblGrid>
              <a:tr h="364137">
                <a:tc>
                  <a:txBody>
                    <a:bodyPr/>
                    <a:lstStyle/>
                    <a:p>
                      <a:pPr algn="ctr" fontAlgn="ctr"/>
                      <a:r>
                        <a:rPr lang="en-US" sz="1000" b="1" i="0" u="none" strike="noStrike" dirty="0">
                          <a:solidFill>
                            <a:srgbClr val="000000"/>
                          </a:solidFill>
                          <a:effectLst/>
                          <a:latin typeface="Arial" panose="020B0604020202020204" pitchFamily="34" charset="0"/>
                        </a:rPr>
                        <a:t>ENC 1</a:t>
                      </a:r>
                    </a:p>
                  </a:txBody>
                  <a:tcPr marL="9526" marR="9526" marT="9524" marB="0" anchor="ctr">
                    <a:solidFill>
                      <a:schemeClr val="bg2">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rPr>
                        <a:t>ENC 2</a:t>
                      </a:r>
                    </a:p>
                  </a:txBody>
                  <a:tcPr marL="9526" marR="9526" marT="9524" marB="0" anchor="ctr">
                    <a:solidFill>
                      <a:schemeClr val="bg2">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rPr>
                        <a:t>ENC 1 </a:t>
                      </a:r>
                      <a:r>
                        <a:rPr lang="en-US" sz="1000" b="1" i="0" u="none" strike="noStrike" dirty="0" smtClean="0">
                          <a:solidFill>
                            <a:srgbClr val="000000"/>
                          </a:solidFill>
                          <a:effectLst/>
                          <a:latin typeface="Arial" panose="020B0604020202020204" pitchFamily="34" charset="0"/>
                        </a:rPr>
                        <a:t/>
                      </a:r>
                      <a:br>
                        <a:rPr lang="en-US" sz="1000" b="1" i="0" u="none" strike="noStrike" dirty="0" smtClean="0">
                          <a:solidFill>
                            <a:srgbClr val="000000"/>
                          </a:solidFill>
                          <a:effectLst/>
                          <a:latin typeface="Arial" panose="020B0604020202020204" pitchFamily="34" charset="0"/>
                        </a:rPr>
                      </a:br>
                      <a:r>
                        <a:rPr lang="en-US" sz="1000" b="1" i="0" u="none" strike="noStrike" dirty="0" smtClean="0">
                          <a:solidFill>
                            <a:srgbClr val="000000"/>
                          </a:solidFill>
                          <a:effectLst/>
                          <a:latin typeface="Arial" panose="020B0604020202020204" pitchFamily="34" charset="0"/>
                        </a:rPr>
                        <a:t>Scale</a:t>
                      </a:r>
                      <a:endParaRPr lang="en-US" sz="1000" b="1" i="0" u="none" strike="noStrike" dirty="0">
                        <a:solidFill>
                          <a:srgbClr val="000000"/>
                        </a:solidFill>
                        <a:effectLst/>
                        <a:latin typeface="Arial" panose="020B0604020202020204" pitchFamily="34" charset="0"/>
                      </a:endParaRPr>
                    </a:p>
                  </a:txBody>
                  <a:tcPr marL="9526" marR="9526" marT="9524" marB="0" anchor="ctr">
                    <a:solidFill>
                      <a:schemeClr val="bg2">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rPr>
                        <a:t>ENC 2 </a:t>
                      </a:r>
                      <a:r>
                        <a:rPr lang="en-US" sz="1000" b="1" i="0" u="none" strike="noStrike" dirty="0" smtClean="0">
                          <a:solidFill>
                            <a:srgbClr val="000000"/>
                          </a:solidFill>
                          <a:effectLst/>
                          <a:latin typeface="Arial" panose="020B0604020202020204" pitchFamily="34" charset="0"/>
                        </a:rPr>
                        <a:t/>
                      </a:r>
                      <a:br>
                        <a:rPr lang="en-US" sz="1000" b="1" i="0" u="none" strike="noStrike" dirty="0" smtClean="0">
                          <a:solidFill>
                            <a:srgbClr val="000000"/>
                          </a:solidFill>
                          <a:effectLst/>
                          <a:latin typeface="Arial" panose="020B0604020202020204" pitchFamily="34" charset="0"/>
                        </a:rPr>
                      </a:br>
                      <a:r>
                        <a:rPr lang="en-US" sz="1000" b="1" i="0" u="none" strike="noStrike" dirty="0" smtClean="0">
                          <a:solidFill>
                            <a:srgbClr val="000000"/>
                          </a:solidFill>
                          <a:effectLst/>
                          <a:latin typeface="Arial" panose="020B0604020202020204" pitchFamily="34" charset="0"/>
                        </a:rPr>
                        <a:t>Scale</a:t>
                      </a:r>
                      <a:endParaRPr lang="en-US" sz="1000" b="1" i="0" u="none" strike="noStrike" dirty="0">
                        <a:solidFill>
                          <a:srgbClr val="000000"/>
                        </a:solidFill>
                        <a:effectLst/>
                        <a:latin typeface="Arial" panose="020B0604020202020204" pitchFamily="34" charset="0"/>
                      </a:endParaRPr>
                    </a:p>
                  </a:txBody>
                  <a:tcPr marL="9526" marR="9526" marT="9524" marB="0" anchor="ctr">
                    <a:solidFill>
                      <a:schemeClr val="bg2">
                        <a:lumMod val="75000"/>
                      </a:schemeClr>
                    </a:solidFill>
                  </a:tcPr>
                </a:tc>
                <a:tc>
                  <a:txBody>
                    <a:bodyPr/>
                    <a:lstStyle/>
                    <a:p>
                      <a:pPr algn="ctr" fontAlgn="ctr"/>
                      <a:r>
                        <a:rPr lang="en-US" sz="1000" b="1" i="0" u="none" strike="noStrike" dirty="0" smtClean="0">
                          <a:solidFill>
                            <a:srgbClr val="000000"/>
                          </a:solidFill>
                          <a:effectLst/>
                          <a:latin typeface="Arial" panose="020B0604020202020204" pitchFamily="34" charset="0"/>
                        </a:rPr>
                        <a:t>Overlap</a:t>
                      </a:r>
                      <a:br>
                        <a:rPr lang="en-US" sz="1000" b="1" i="0" u="none" strike="noStrike" dirty="0" smtClean="0">
                          <a:solidFill>
                            <a:srgbClr val="000000"/>
                          </a:solidFill>
                          <a:effectLst/>
                          <a:latin typeface="Arial" panose="020B0604020202020204" pitchFamily="34" charset="0"/>
                        </a:rPr>
                      </a:br>
                      <a:r>
                        <a:rPr lang="en-US" sz="1000" b="1" i="0" u="none" strike="noStrike" dirty="0" smtClean="0">
                          <a:solidFill>
                            <a:srgbClr val="000000"/>
                          </a:solidFill>
                          <a:effectLst/>
                          <a:latin typeface="Arial" panose="020B0604020202020204" pitchFamily="34" charset="0"/>
                        </a:rPr>
                        <a:t> extent</a:t>
                      </a:r>
                      <a:endParaRPr lang="en-US" sz="1000" b="1" i="0" u="none" strike="noStrike" dirty="0">
                        <a:solidFill>
                          <a:srgbClr val="000000"/>
                        </a:solidFill>
                        <a:effectLst/>
                        <a:latin typeface="Arial" panose="020B0604020202020204" pitchFamily="34" charset="0"/>
                      </a:endParaRPr>
                    </a:p>
                  </a:txBody>
                  <a:tcPr marL="9526" marR="9526" marT="9524" marB="0" anchor="ctr">
                    <a:solidFill>
                      <a:schemeClr val="bg2">
                        <a:lumMod val="75000"/>
                      </a:schemeClr>
                    </a:solidFill>
                  </a:tcPr>
                </a:tc>
                <a:tc>
                  <a:txBody>
                    <a:bodyPr/>
                    <a:lstStyle/>
                    <a:p>
                      <a:pPr algn="ctr" fontAlgn="ctr"/>
                      <a:r>
                        <a:rPr lang="en-US" sz="1000" b="1" i="0" u="none" strike="noStrike" dirty="0" smtClean="0">
                          <a:solidFill>
                            <a:srgbClr val="000000"/>
                          </a:solidFill>
                          <a:effectLst/>
                          <a:latin typeface="Arial" panose="020B0604020202020204" pitchFamily="34" charset="0"/>
                        </a:rPr>
                        <a:t>Risk</a:t>
                      </a:r>
                      <a:endParaRPr lang="en-US" sz="1000" b="1" i="0" u="none" strike="noStrike" dirty="0">
                        <a:solidFill>
                          <a:srgbClr val="000000"/>
                        </a:solidFill>
                        <a:effectLst/>
                        <a:latin typeface="Arial" panose="020B0604020202020204" pitchFamily="34" charset="0"/>
                      </a:endParaRPr>
                    </a:p>
                  </a:txBody>
                  <a:tcPr marL="9526" marR="9526" marT="9524" marB="0" anchor="ctr">
                    <a:solidFill>
                      <a:schemeClr val="bg2">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rPr>
                        <a:t>Justification</a:t>
                      </a:r>
                    </a:p>
                  </a:txBody>
                  <a:tcPr marL="9526" marR="9526" marT="9524" marB="0" anchor="ctr">
                    <a:solidFill>
                      <a:schemeClr val="bg2">
                        <a:lumMod val="75000"/>
                      </a:schemeClr>
                    </a:solidFill>
                  </a:tcPr>
                </a:tc>
                <a:tc>
                  <a:txBody>
                    <a:bodyPr/>
                    <a:lstStyle/>
                    <a:p>
                      <a:pPr algn="ctr" fontAlgn="ctr"/>
                      <a:r>
                        <a:rPr lang="en-US" sz="1000" b="1" i="0" u="none" strike="noStrike" dirty="0" smtClean="0">
                          <a:solidFill>
                            <a:srgbClr val="000000"/>
                          </a:solidFill>
                          <a:effectLst/>
                          <a:latin typeface="Arial" panose="020B0604020202020204" pitchFamily="34" charset="0"/>
                        </a:rPr>
                        <a:t>Action</a:t>
                      </a:r>
                      <a:endParaRPr lang="en-US" sz="1000" b="1" i="0" u="none" strike="noStrike" dirty="0">
                        <a:solidFill>
                          <a:srgbClr val="000000"/>
                        </a:solidFill>
                        <a:effectLst/>
                        <a:latin typeface="Arial" panose="020B0604020202020204" pitchFamily="34" charset="0"/>
                      </a:endParaRPr>
                    </a:p>
                  </a:txBody>
                  <a:tcPr marL="9526" marR="9526" marT="9524" marB="0" anchor="ctr">
                    <a:solidFill>
                      <a:schemeClr val="bg2">
                        <a:lumMod val="75000"/>
                      </a:schemeClr>
                    </a:solidFill>
                  </a:tcPr>
                </a:tc>
                <a:extLst>
                  <a:ext uri="{0D108BD9-81ED-4DB2-BD59-A6C34878D82A}">
                    <a16:rowId xmlns:a16="http://schemas.microsoft.com/office/drawing/2014/main" val="688639183"/>
                  </a:ext>
                </a:extLst>
              </a:tr>
              <a:tr h="3425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Calibri" panose="020F0502020204030204" pitchFamily="34" charset="0"/>
                          <a:ea typeface="+mn-ea"/>
                          <a:cs typeface="+mn-cs"/>
                        </a:rPr>
                        <a:t>IR30308</a:t>
                      </a:r>
                      <a:r>
                        <a:rPr lang="en-US" sz="1100" b="0" i="0" u="none" strike="noStrike" dirty="0" smtClean="0">
                          <a:solidFill>
                            <a:srgbClr val="000000"/>
                          </a:solidFill>
                          <a:effectLst/>
                          <a:latin typeface="Calibri" panose="020F0502020204030204" pitchFamily="34" charset="0"/>
                        </a:rPr>
                        <a:t>2</a:t>
                      </a:r>
                      <a:endParaRPr lang="en-US" sz="1100" b="0" i="0" u="none" strike="noStrike" dirty="0" smtClean="0">
                        <a:solidFill>
                          <a:schemeClr val="tx1"/>
                        </a:solidFill>
                        <a:effectLst/>
                        <a:latin typeface="Calibri" panose="020F0502020204030204" pitchFamily="34" charset="0"/>
                      </a:endParaRPr>
                    </a:p>
                  </a:txBody>
                  <a:tcPr marL="9526" marR="9526" marT="9525" marB="0" anchor="ctr"/>
                </a:tc>
                <a:tc>
                  <a:txBody>
                    <a:bodyPr/>
                    <a:lstStyle/>
                    <a:p>
                      <a:pPr algn="ctr" fontAlgn="ctr"/>
                      <a:r>
                        <a:rPr lang="en-US" sz="1100" b="0" i="0" u="none" strike="noStrike" dirty="0" smtClean="0">
                          <a:solidFill>
                            <a:schemeClr val="tx1"/>
                          </a:solidFill>
                          <a:effectLst/>
                          <a:latin typeface="Calibri" panose="020F0502020204030204" pitchFamily="34" charset="0"/>
                        </a:rPr>
                        <a:t>OM301219</a:t>
                      </a:r>
                      <a:endParaRPr lang="en-US" sz="1100" b="0" i="0" u="none" strike="noStrike" dirty="0" smtClean="0">
                        <a:solidFill>
                          <a:srgbClr val="000000"/>
                        </a:solidFill>
                        <a:effectLst/>
                        <a:latin typeface="Calibri" panose="020F0502020204030204" pitchFamily="34" charset="0"/>
                      </a:endParaRP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90000</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90000</a:t>
                      </a:r>
                    </a:p>
                  </a:txBody>
                  <a:tcPr marL="9526" marR="9526" marT="9525" marB="0" anchor="ctr"/>
                </a:tc>
                <a:tc>
                  <a:txBody>
                    <a:bodyPr/>
                    <a:lstStyle/>
                    <a:p>
                      <a:pPr algn="ctr" fontAlgn="ctr"/>
                      <a:r>
                        <a:rPr lang="en-US" sz="800" b="0" i="0" u="none" strike="noStrike" dirty="0" smtClean="0">
                          <a:solidFill>
                            <a:schemeClr val="tx1"/>
                          </a:solidFill>
                          <a:effectLst/>
                          <a:latin typeface="Calibri" panose="020F0502020204030204" pitchFamily="34" charset="0"/>
                        </a:rPr>
                        <a:t>Less than 0.1m wide</a:t>
                      </a:r>
                      <a:endParaRPr lang="en-US" sz="800" b="0" i="0" u="none" strike="noStrike" dirty="0">
                        <a:solidFill>
                          <a:schemeClr val="tx1"/>
                        </a:solidFill>
                        <a:effectLst/>
                        <a:latin typeface="Calibri" panose="020F0502020204030204" pitchFamily="34" charset="0"/>
                      </a:endParaRPr>
                    </a:p>
                  </a:txBody>
                  <a:tcPr marL="9526" marR="9526"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panose="020F0502020204030204" pitchFamily="34" charset="0"/>
                          <a:ea typeface="+mn-ea"/>
                          <a:cs typeface="+mn-cs"/>
                        </a:rPr>
                        <a:t>A</a:t>
                      </a:r>
                      <a:endParaRPr lang="en-US" sz="800" b="0" i="0" u="none" strike="noStrike" kern="1200" dirty="0" smtClean="0">
                        <a:solidFill>
                          <a:srgbClr val="000000"/>
                        </a:solidFill>
                        <a:effectLst/>
                        <a:latin typeface="Calibri" panose="020F0502020204030204" pitchFamily="34" charset="0"/>
                        <a:ea typeface="+mn-ea"/>
                        <a:cs typeface="+mn-cs"/>
                      </a:endParaRPr>
                    </a:p>
                  </a:txBody>
                  <a:tcPr marL="91451" marR="91451" marT="45718" marB="45718" anchor="ct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tab pos="57150" algn="l"/>
                        </a:tabLst>
                        <a:defRPr/>
                      </a:pPr>
                      <a:r>
                        <a:rPr lang="en-US" sz="1100" b="0" i="0" u="none" strike="noStrike" kern="1200" dirty="0" smtClean="0">
                          <a:solidFill>
                            <a:schemeClr val="tx1"/>
                          </a:solidFill>
                          <a:effectLst/>
                          <a:latin typeface="Calibri" panose="020F0502020204030204" pitchFamily="34" charset="0"/>
                          <a:ea typeface="+mn-ea"/>
                          <a:cs typeface="+mn-cs"/>
                        </a:rPr>
                        <a:t>Very thin overlap</a:t>
                      </a:r>
                      <a:endParaRPr lang="en-US" sz="1100" b="0" i="0" u="none" strike="noStrike" kern="1200" dirty="0">
                        <a:solidFill>
                          <a:schemeClr val="tx1"/>
                        </a:solidFill>
                        <a:effectLst/>
                        <a:latin typeface="Calibri" panose="020F0502020204030204" pitchFamily="34" charset="0"/>
                        <a:ea typeface="+mn-ea"/>
                        <a:cs typeface="+mn-cs"/>
                      </a:endParaRPr>
                    </a:p>
                  </a:txBody>
                  <a:tcPr marL="91451" marR="91451" marT="45718" marB="45718" anchor="ctr"/>
                </a:tc>
                <a:tc>
                  <a:txBody>
                    <a:bodyPr/>
                    <a:lstStyle/>
                    <a:p>
                      <a:pPr marL="0" algn="l" defTabSz="914400" rtl="0" eaLnBrk="1" fontAlgn="ctr" latinLnBrk="0" hangingPunct="1"/>
                      <a:r>
                        <a:rPr lang="en-US" sz="1000" b="0" i="0" u="none" strike="noStrike" kern="1200" dirty="0" smtClean="0">
                          <a:solidFill>
                            <a:srgbClr val="000000"/>
                          </a:solidFill>
                          <a:effectLst/>
                          <a:latin typeface="Calibri" panose="020F0502020204030204" pitchFamily="34" charset="0"/>
                          <a:ea typeface="+mn-ea"/>
                          <a:cs typeface="+mn-cs"/>
                        </a:rPr>
                        <a:t>Request producers to liaise ( was modified by Iran)</a:t>
                      </a:r>
                    </a:p>
                  </a:txBody>
                  <a:tcPr marL="91451" marR="91451" marT="45718" marB="45718" anchor="ctr"/>
                </a:tc>
                <a:extLst>
                  <a:ext uri="{0D108BD9-81ED-4DB2-BD59-A6C34878D82A}">
                    <a16:rowId xmlns:a16="http://schemas.microsoft.com/office/drawing/2014/main" val="2394653685"/>
                  </a:ext>
                </a:extLst>
              </a:tr>
              <a:tr h="1805089">
                <a:tc>
                  <a:txBody>
                    <a:bodyPr/>
                    <a:lstStyle/>
                    <a:p>
                      <a:pPr algn="ctr" fontAlgn="ctr"/>
                      <a:r>
                        <a:rPr lang="en-US" sz="1100" b="0" i="0" u="none" strike="noStrike" dirty="0">
                          <a:solidFill>
                            <a:srgbClr val="000000"/>
                          </a:solidFill>
                          <a:effectLst/>
                          <a:latin typeface="Calibri" panose="020F0502020204030204" pitchFamily="34" charset="0"/>
                        </a:rPr>
                        <a:t>IR308608</a:t>
                      </a:r>
                    </a:p>
                  </a:txBody>
                  <a:tcPr marL="9526" marR="9526" marT="9524" marB="0" anchor="ctr"/>
                </a:tc>
                <a:tc>
                  <a:txBody>
                    <a:bodyPr/>
                    <a:lstStyle/>
                    <a:p>
                      <a:pPr algn="ctr" fontAlgn="ctr"/>
                      <a:r>
                        <a:rPr lang="en-US" sz="1100" b="0" i="0" u="none" strike="noStrike" dirty="0" smtClean="0">
                          <a:solidFill>
                            <a:srgbClr val="000000"/>
                          </a:solidFill>
                          <a:effectLst/>
                          <a:latin typeface="Calibri" panose="020F0502020204030204" pitchFamily="34" charset="0"/>
                        </a:rPr>
                        <a:t>GB303171</a:t>
                      </a:r>
                    </a:p>
                    <a:p>
                      <a:pPr algn="ctr" fontAlgn="ctr"/>
                      <a:endParaRPr lang="en-US" sz="1100" b="0" i="0" u="none" strike="noStrike" dirty="0" smtClean="0">
                        <a:solidFill>
                          <a:srgbClr val="000000"/>
                        </a:solidFill>
                        <a:effectLst/>
                        <a:latin typeface="Calibri" panose="020F0502020204030204" pitchFamily="34" charset="0"/>
                      </a:endParaRPr>
                    </a:p>
                    <a:p>
                      <a:pPr algn="ctr" fontAlgn="ctr"/>
                      <a:endParaRPr lang="en-US" sz="1100" b="0" i="0" u="none" strike="noStrike" dirty="0" smtClean="0">
                        <a:solidFill>
                          <a:srgbClr val="000000"/>
                        </a:solidFill>
                        <a:effectLst/>
                        <a:latin typeface="Calibri" panose="020F0502020204030204" pitchFamily="34" charset="0"/>
                      </a:endParaRPr>
                    </a:p>
                    <a:p>
                      <a:pPr algn="ctr" fontAlgn="ctr"/>
                      <a:r>
                        <a:rPr lang="en-US" sz="1100" b="0" i="0" u="none" strike="noStrike" dirty="0" smtClean="0">
                          <a:solidFill>
                            <a:srgbClr val="000000"/>
                          </a:solidFill>
                          <a:effectLst/>
                          <a:latin typeface="Calibri" panose="020F0502020204030204" pitchFamily="34" charset="0"/>
                        </a:rPr>
                        <a:t/>
                      </a:r>
                      <a:br>
                        <a:rPr lang="en-US" sz="1100" b="0" i="0" u="none" strike="noStrike" dirty="0" smtClean="0">
                          <a:solidFill>
                            <a:srgbClr val="000000"/>
                          </a:solidFill>
                          <a:effectLst/>
                          <a:latin typeface="Calibri" panose="020F0502020204030204" pitchFamily="34" charset="0"/>
                        </a:rPr>
                      </a:br>
                      <a:r>
                        <a:rPr lang="en-US" sz="1100" b="0" i="0" u="none" strike="noStrike" dirty="0" smtClean="0">
                          <a:solidFill>
                            <a:srgbClr val="FF0000"/>
                          </a:solidFill>
                          <a:effectLst/>
                          <a:latin typeface="Calibri" panose="020F0502020204030204" pitchFamily="34" charset="0"/>
                        </a:rPr>
                        <a:t>GB303520</a:t>
                      </a:r>
                    </a:p>
                    <a:p>
                      <a:pPr algn="ctr" fontAlgn="ctr"/>
                      <a:endParaRPr lang="en-US" sz="1100" b="0" i="0" u="none" strike="noStrike" dirty="0" smtClean="0">
                        <a:solidFill>
                          <a:srgbClr val="FF0000"/>
                        </a:solidFill>
                        <a:effectLst/>
                        <a:latin typeface="Calibri" panose="020F0502020204030204" pitchFamily="34" charset="0"/>
                      </a:endParaRPr>
                    </a:p>
                    <a:p>
                      <a:pPr algn="ctr" fontAlgn="ctr"/>
                      <a:endParaRPr lang="en-US" sz="1100" b="0" i="0" u="none" strike="noStrike" dirty="0" smtClean="0">
                        <a:solidFill>
                          <a:srgbClr val="FF0000"/>
                        </a:solidFill>
                        <a:effectLst/>
                        <a:latin typeface="Calibri" panose="020F0502020204030204" pitchFamily="34" charset="0"/>
                      </a:endParaRPr>
                    </a:p>
                    <a:p>
                      <a:pPr algn="ctr" fontAlgn="ctr"/>
                      <a:r>
                        <a:rPr lang="en-US" sz="1100" b="0" i="0" u="none" strike="noStrike" kern="1200" dirty="0" smtClean="0">
                          <a:solidFill>
                            <a:schemeClr val="tx2"/>
                          </a:solidFill>
                          <a:effectLst/>
                          <a:latin typeface="Calibri" panose="020F0502020204030204" pitchFamily="34" charset="0"/>
                          <a:ea typeface="+mn-ea"/>
                          <a:cs typeface="+mn-cs"/>
                        </a:rPr>
                        <a:t>OM301218</a:t>
                      </a:r>
                      <a:endParaRPr lang="en-US" sz="1100" b="0" i="0" u="none" strike="noStrike" kern="1200" dirty="0">
                        <a:solidFill>
                          <a:schemeClr val="tx2"/>
                        </a:solidFill>
                        <a:effectLst/>
                        <a:latin typeface="Calibri" panose="020F0502020204030204" pitchFamily="34" charset="0"/>
                        <a:ea typeface="+mn-ea"/>
                        <a:cs typeface="+mn-cs"/>
                      </a:endParaRPr>
                    </a:p>
                  </a:txBody>
                  <a:tcPr marL="9526" marR="9526" marT="9524" marB="0"/>
                </a:tc>
                <a:tc>
                  <a:txBody>
                    <a:bodyPr/>
                    <a:lstStyle/>
                    <a:p>
                      <a:pPr algn="ctr" fontAlgn="ctr"/>
                      <a:r>
                        <a:rPr lang="en-US" sz="1100" b="0" i="0" u="none" strike="noStrike" dirty="0">
                          <a:solidFill>
                            <a:srgbClr val="000000"/>
                          </a:solidFill>
                          <a:effectLst/>
                          <a:latin typeface="Calibri" panose="020F0502020204030204" pitchFamily="34" charset="0"/>
                        </a:rPr>
                        <a:t>90000</a:t>
                      </a:r>
                    </a:p>
                  </a:txBody>
                  <a:tcPr marL="9526" marR="9526" marT="9524" marB="0" anchor="ctr"/>
                </a:tc>
                <a:tc>
                  <a:txBody>
                    <a:bodyPr/>
                    <a:lstStyle/>
                    <a:p>
                      <a:pPr algn="ctr" fontAlgn="ctr"/>
                      <a:r>
                        <a:rPr lang="en-US" sz="1100" b="0" i="0" u="none" strike="noStrike" dirty="0">
                          <a:solidFill>
                            <a:srgbClr val="000000"/>
                          </a:solidFill>
                          <a:effectLst/>
                          <a:latin typeface="Calibri" panose="020F0502020204030204" pitchFamily="34" charset="0"/>
                        </a:rPr>
                        <a:t>90000</a:t>
                      </a:r>
                    </a:p>
                  </a:txBody>
                  <a:tcPr marL="9526" marR="9526" marT="9524" marB="0" anchor="ctr"/>
                </a:tc>
                <a:tc>
                  <a:txBody>
                    <a:bodyPr/>
                    <a:lstStyle/>
                    <a:p>
                      <a:pPr algn="ctr" fontAlgn="ctr"/>
                      <a:r>
                        <a:rPr lang="en-US" sz="1100" b="0" i="0" u="none" strike="noStrike" dirty="0">
                          <a:solidFill>
                            <a:srgbClr val="000000"/>
                          </a:solidFill>
                          <a:effectLst/>
                          <a:latin typeface="Calibri" panose="020F0502020204030204" pitchFamily="34" charset="0"/>
                        </a:rPr>
                        <a:t>14Km x </a:t>
                      </a:r>
                      <a:r>
                        <a:rPr lang="en-US" sz="1100" b="0" i="0" u="none" strike="noStrike" dirty="0" smtClean="0">
                          <a:solidFill>
                            <a:srgbClr val="000000"/>
                          </a:solidFill>
                          <a:effectLst/>
                          <a:latin typeface="Calibri" panose="020F0502020204030204" pitchFamily="34" charset="0"/>
                        </a:rPr>
                        <a:t>60Km</a:t>
                      </a:r>
                      <a:br>
                        <a:rPr lang="en-US" sz="1100" b="0" i="0" u="none" strike="noStrike" dirty="0" smtClean="0">
                          <a:solidFill>
                            <a:srgbClr val="000000"/>
                          </a:solidFill>
                          <a:effectLst/>
                          <a:latin typeface="Calibri" panose="020F0502020204030204" pitchFamily="34" charset="0"/>
                        </a:rPr>
                      </a:br>
                      <a:endParaRPr lang="en-US" sz="1100" b="0" i="0" u="none" strike="noStrike" dirty="0" smtClean="0">
                        <a:solidFill>
                          <a:srgbClr val="000000"/>
                        </a:solidFill>
                        <a:effectLst/>
                        <a:latin typeface="Calibri" panose="020F0502020204030204" pitchFamily="34" charset="0"/>
                      </a:endParaRPr>
                    </a:p>
                    <a:p>
                      <a:pPr algn="ctr" fontAlgn="ctr"/>
                      <a:endParaRPr lang="en-US" sz="1100" b="0" i="0" u="none" strike="noStrike" dirty="0" smtClean="0">
                        <a:solidFill>
                          <a:srgbClr val="000000"/>
                        </a:solidFill>
                        <a:effectLst/>
                        <a:latin typeface="Calibri" panose="020F0502020204030204" pitchFamily="34" charset="0"/>
                      </a:endParaRPr>
                    </a:p>
                    <a:p>
                      <a:pPr algn="ctr" fontAlgn="ctr"/>
                      <a:endParaRPr lang="en-US" sz="1100" b="0" i="0" u="none" strike="noStrike" dirty="0" smtClean="0">
                        <a:solidFill>
                          <a:srgbClr val="000000"/>
                        </a:solidFill>
                        <a:effectLst/>
                        <a:latin typeface="Calibri" panose="020F0502020204030204" pitchFamily="34" charset="0"/>
                      </a:endParaRPr>
                    </a:p>
                    <a:p>
                      <a:pPr algn="ctr" fontAlgn="ctr"/>
                      <a:r>
                        <a:rPr lang="en-US" sz="1100" b="0" i="0" u="none" strike="noStrike" dirty="0" smtClean="0">
                          <a:solidFill>
                            <a:srgbClr val="FF0000"/>
                          </a:solidFill>
                          <a:effectLst/>
                          <a:latin typeface="Calibri" panose="020F0502020204030204" pitchFamily="34" charset="0"/>
                        </a:rPr>
                        <a:t>34Km x 38Km</a:t>
                      </a:r>
                      <a:br>
                        <a:rPr lang="en-US" sz="1100" b="0" i="0" u="none" strike="noStrike" dirty="0" smtClean="0">
                          <a:solidFill>
                            <a:srgbClr val="FF0000"/>
                          </a:solidFill>
                          <a:effectLst/>
                          <a:latin typeface="Calibri" panose="020F0502020204030204" pitchFamily="34" charset="0"/>
                        </a:rPr>
                      </a:br>
                      <a:endParaRPr lang="en-US" sz="1100" b="0" i="0" u="none" strike="noStrike" dirty="0" smtClean="0">
                        <a:solidFill>
                          <a:srgbClr val="FF0000"/>
                        </a:solidFill>
                        <a:effectLst/>
                        <a:latin typeface="Calibri" panose="020F0502020204030204" pitchFamily="34" charset="0"/>
                      </a:endParaRPr>
                    </a:p>
                    <a:p>
                      <a:pPr algn="ctr" fontAlgn="ctr"/>
                      <a:endParaRPr lang="en-US" sz="1400" b="0" i="0" u="none" strike="noStrike" dirty="0" smtClean="0">
                        <a:solidFill>
                          <a:srgbClr val="FF0000"/>
                        </a:solidFill>
                        <a:effectLst/>
                        <a:latin typeface="Calibri" panose="020F0502020204030204" pitchFamily="34" charset="0"/>
                      </a:endParaRPr>
                    </a:p>
                    <a:p>
                      <a:pPr algn="ctr" fontAlgn="ctr"/>
                      <a:r>
                        <a:rPr lang="en-US" sz="700" b="0" i="0" u="none" strike="noStrike" dirty="0" smtClean="0">
                          <a:solidFill>
                            <a:schemeClr val="tx2"/>
                          </a:solidFill>
                          <a:effectLst/>
                          <a:latin typeface="Calibri" panose="020F0502020204030204" pitchFamily="34" charset="0"/>
                        </a:rPr>
                        <a:t>Approx. 13.4 x 60.2km</a:t>
                      </a:r>
                      <a:endParaRPr lang="en-US" sz="700" b="0" i="0" u="none" strike="noStrike" dirty="0">
                        <a:solidFill>
                          <a:schemeClr val="tx2"/>
                        </a:solidFill>
                        <a:effectLst/>
                        <a:latin typeface="Calibri" panose="020F0502020204030204" pitchFamily="34" charset="0"/>
                      </a:endParaRPr>
                    </a:p>
                  </a:txBody>
                  <a:tcPr marL="9526" marR="9526" marT="9524" marB="0"/>
                </a:tc>
                <a:tc>
                  <a:txBody>
                    <a:bodyPr/>
                    <a:lstStyle/>
                    <a:p>
                      <a:pPr algn="ctr" fontAlgn="ctr"/>
                      <a:r>
                        <a:rPr lang="en-US" sz="1100" b="0" i="0" u="none" strike="noStrike" dirty="0" smtClean="0">
                          <a:solidFill>
                            <a:srgbClr val="000000"/>
                          </a:solidFill>
                          <a:effectLst/>
                          <a:latin typeface="Calibri" panose="020F0502020204030204" pitchFamily="34" charset="0"/>
                        </a:rPr>
                        <a:t>L</a:t>
                      </a:r>
                      <a:endParaRPr lang="en-US" sz="1100" b="0" i="0" u="none" strike="noStrike" dirty="0">
                        <a:solidFill>
                          <a:srgbClr val="000000"/>
                        </a:solidFill>
                        <a:effectLst/>
                        <a:latin typeface="Calibri" panose="020F0502020204030204" pitchFamily="34" charset="0"/>
                      </a:endParaRPr>
                    </a:p>
                  </a:txBody>
                  <a:tcPr marL="9526" marR="9526" marT="9524" marB="0" anchor="ctr"/>
                </a:tc>
                <a:tc>
                  <a:txBody>
                    <a:bodyPr/>
                    <a:lstStyle/>
                    <a:p>
                      <a:pPr marL="171450" indent="-171450" algn="l" fontAlgn="ctr">
                        <a:buFont typeface="Arial" panose="020B0604020202020204" pitchFamily="34" charset="0"/>
                        <a:buChar char="•"/>
                      </a:pPr>
                      <a:r>
                        <a:rPr lang="en-US" sz="1000" b="0" i="0" u="none" strike="noStrike" dirty="0" smtClean="0">
                          <a:solidFill>
                            <a:schemeClr val="tx1"/>
                          </a:solidFill>
                          <a:effectLst/>
                          <a:latin typeface="Calibri" panose="020F0502020204030204" pitchFamily="34" charset="0"/>
                        </a:rPr>
                        <a:t>Overlap situated in the entrance of Strait of Hormuz. Content similarity is reasonable, some inconsistent capture of cables. High level traffic and important routes.</a:t>
                      </a:r>
                    </a:p>
                    <a:p>
                      <a:pPr marL="171450" indent="-171450" algn="l" fontAlgn="ctr">
                        <a:buFont typeface="Arial" panose="020B0604020202020204" pitchFamily="34" charset="0"/>
                        <a:buChar char="•"/>
                      </a:pPr>
                      <a:r>
                        <a:rPr lang="en-US" sz="1000" b="0" i="0" u="none" strike="noStrike" dirty="0" smtClean="0">
                          <a:solidFill>
                            <a:srgbClr val="FF0000"/>
                          </a:solidFill>
                          <a:effectLst/>
                          <a:latin typeface="Calibri" panose="020F0502020204030204" pitchFamily="34" charset="0"/>
                        </a:rPr>
                        <a:t>Overlap situated in the entrance of Strait of Hormuz. Depth contour inconsistent, but all over 100m depths. Some cables are not shown on IR cell. Lots of traffic between main routes.</a:t>
                      </a:r>
                    </a:p>
                    <a:p>
                      <a:pPr marL="171450" indent="-171450" algn="l" fontAlgn="ctr">
                        <a:buFont typeface="Arial" panose="020B0604020202020204" pitchFamily="34" charset="0"/>
                        <a:buChar char="•"/>
                      </a:pPr>
                      <a:r>
                        <a:rPr lang="en-US" sz="1000" b="0" i="0" u="none" strike="noStrike" dirty="0" smtClean="0">
                          <a:solidFill>
                            <a:schemeClr val="tx2"/>
                          </a:solidFill>
                          <a:effectLst/>
                          <a:latin typeface="Calibri" panose="020F0502020204030204" pitchFamily="34" charset="0"/>
                        </a:rPr>
                        <a:t>OM301218 has been clipped to match existing cell GB303171, so the overlap with IR308608 is smaller and matches the overlap currently on the market.</a:t>
                      </a:r>
                    </a:p>
                  </a:txBody>
                  <a:tcPr marL="9526" marR="9526" marT="9524" marB="0" anchor="ctr"/>
                </a:tc>
                <a:tc>
                  <a:txBody>
                    <a:bodyPr/>
                    <a:lstStyle/>
                    <a:p>
                      <a:pPr algn="l" fontAlgn="b"/>
                      <a:r>
                        <a:rPr lang="en-US" sz="1000" b="0" i="0" u="none" strike="noStrike" dirty="0" smtClean="0">
                          <a:solidFill>
                            <a:srgbClr val="000000"/>
                          </a:solidFill>
                          <a:effectLst/>
                          <a:latin typeface="Calibri" panose="020F0502020204030204" pitchFamily="34" charset="0"/>
                        </a:rPr>
                        <a:t>Producers to liaise about ENC scheming ( has been clipped by GB)</a:t>
                      </a:r>
                    </a:p>
                    <a:p>
                      <a:pPr algn="l" fontAlgn="b"/>
                      <a:endParaRPr lang="en-US" sz="1000" b="0" i="0" u="none" strike="noStrike" dirty="0" smtClean="0">
                        <a:solidFill>
                          <a:srgbClr val="000000"/>
                        </a:solidFill>
                        <a:effectLst/>
                        <a:latin typeface="Calibri" panose="020F0502020204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FF0000"/>
                          </a:solidFill>
                          <a:effectLst/>
                          <a:latin typeface="Calibri" panose="020F0502020204030204" pitchFamily="34" charset="0"/>
                        </a:rPr>
                        <a:t>Producers to liaise about ENC scheming ( has been clipped</a:t>
                      </a:r>
                      <a:r>
                        <a:rPr lang="en-US" sz="1000" b="0" i="0" u="none" strike="noStrike" baseline="0" dirty="0" smtClean="0">
                          <a:solidFill>
                            <a:srgbClr val="FF0000"/>
                          </a:solidFill>
                          <a:effectLst/>
                          <a:latin typeface="Calibri" panose="020F0502020204030204" pitchFamily="34" charset="0"/>
                        </a:rPr>
                        <a:t> by GB)</a:t>
                      </a:r>
                      <a:endParaRPr lang="en-US" sz="1000" b="0" i="0" u="none" strike="noStrike" dirty="0" smtClean="0">
                        <a:solidFill>
                          <a:srgbClr val="FF0000"/>
                        </a:solidFill>
                        <a:effectLst/>
                        <a:latin typeface="Calibri" panose="020F0502020204030204" pitchFamily="34" charset="0"/>
                      </a:endParaRPr>
                    </a:p>
                    <a:p>
                      <a:pPr algn="l" fontAlgn="b"/>
                      <a:endParaRPr lang="en-US" sz="1000" b="0" i="0" u="none" strike="noStrike" dirty="0" smtClean="0">
                        <a:solidFill>
                          <a:srgbClr val="000000"/>
                        </a:solidFill>
                        <a:effectLst/>
                        <a:latin typeface="Calibri" panose="020F0502020204030204" pitchFamily="34" charset="0"/>
                      </a:endParaRPr>
                    </a:p>
                  </a:txBody>
                  <a:tcPr marL="9526" marR="9526" marT="9524" marB="0"/>
                </a:tc>
                <a:extLst>
                  <a:ext uri="{0D108BD9-81ED-4DB2-BD59-A6C34878D82A}">
                    <a16:rowId xmlns:a16="http://schemas.microsoft.com/office/drawing/2014/main" val="44924945"/>
                  </a:ext>
                </a:extLst>
              </a:tr>
              <a:tr h="1805089">
                <a:tc>
                  <a:txBody>
                    <a:bodyPr/>
                    <a:lstStyle/>
                    <a:p>
                      <a:pPr algn="ctr" fontAlgn="ctr"/>
                      <a:r>
                        <a:rPr lang="en-US" sz="1100" b="0" i="0" u="none" strike="noStrike" dirty="0">
                          <a:solidFill>
                            <a:srgbClr val="000000"/>
                          </a:solidFill>
                          <a:effectLst/>
                          <a:latin typeface="Calibri" panose="020F0502020204030204" pitchFamily="34" charset="0"/>
                        </a:rPr>
                        <a:t>IR308609</a:t>
                      </a:r>
                    </a:p>
                  </a:txBody>
                  <a:tcPr marL="9526" marR="9526" marT="9524" marB="0" anchor="ctr"/>
                </a:tc>
                <a:tc>
                  <a:txBody>
                    <a:bodyPr/>
                    <a:lstStyle/>
                    <a:p>
                      <a:pPr algn="ctr" fontAlgn="ctr"/>
                      <a:r>
                        <a:rPr lang="en-US" sz="1100" b="0" i="0" u="none" strike="noStrike" dirty="0" smtClean="0">
                          <a:solidFill>
                            <a:srgbClr val="000000"/>
                          </a:solidFill>
                          <a:effectLst/>
                          <a:latin typeface="Calibri" panose="020F0502020204030204" pitchFamily="34" charset="0"/>
                        </a:rPr>
                        <a:t>GB303171</a:t>
                      </a:r>
                    </a:p>
                    <a:p>
                      <a:pPr algn="ctr" fontAlgn="ctr"/>
                      <a:endParaRPr lang="en-US" sz="1100" b="0" i="0" u="none" strike="noStrike" dirty="0" smtClean="0">
                        <a:solidFill>
                          <a:srgbClr val="000000"/>
                        </a:solidFill>
                        <a:effectLst/>
                        <a:latin typeface="Calibri" panose="020F0502020204030204" pitchFamily="34" charset="0"/>
                      </a:endParaRPr>
                    </a:p>
                    <a:p>
                      <a:pPr algn="ctr" fontAlgn="ctr"/>
                      <a:endParaRPr lang="en-US" sz="1800" b="0" i="0" u="none" strike="noStrike" dirty="0" smtClean="0">
                        <a:solidFill>
                          <a:srgbClr val="000000"/>
                        </a:solidFill>
                        <a:effectLst/>
                        <a:latin typeface="Calibri" panose="020F0502020204030204" pitchFamily="34" charset="0"/>
                      </a:endParaRPr>
                    </a:p>
                    <a:p>
                      <a:pPr algn="ctr" fontAlgn="ctr"/>
                      <a:r>
                        <a:rPr lang="en-US" sz="1100" b="0" i="0" u="none" strike="noStrike" dirty="0" smtClean="0">
                          <a:solidFill>
                            <a:srgbClr val="FF0000"/>
                          </a:solidFill>
                          <a:effectLst/>
                          <a:latin typeface="Calibri" panose="020F0502020204030204" pitchFamily="34" charset="0"/>
                        </a:rPr>
                        <a:t>OM301219</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chemeClr val="tx2"/>
                        </a:solidFill>
                        <a:effectLst/>
                        <a:latin typeface="Calibri" panose="020F0502020204030204" pitchFamily="34" charset="0"/>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sz="400" b="0" i="0" u="none" strike="noStrike" kern="1200" dirty="0" smtClean="0">
                        <a:solidFill>
                          <a:schemeClr val="tx2"/>
                        </a:solidFill>
                        <a:effectLst/>
                        <a:latin typeface="Calibri" panose="020F0502020204030204" pitchFamily="34" charset="0"/>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chemeClr val="tx2"/>
                        </a:solidFill>
                        <a:effectLst/>
                        <a:latin typeface="Calibri" panose="020F0502020204030204" pitchFamily="34" charset="0"/>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2"/>
                          </a:solidFill>
                          <a:effectLst/>
                          <a:latin typeface="Calibri" panose="020F0502020204030204" pitchFamily="34" charset="0"/>
                          <a:ea typeface="+mn-ea"/>
                          <a:cs typeface="+mn-cs"/>
                        </a:rPr>
                        <a:t>OM301218</a:t>
                      </a:r>
                    </a:p>
                  </a:txBody>
                  <a:tcPr marL="9526" marR="9526" marT="9524" marB="0"/>
                </a:tc>
                <a:tc>
                  <a:txBody>
                    <a:bodyPr/>
                    <a:lstStyle/>
                    <a:p>
                      <a:pPr algn="ctr" fontAlgn="ctr"/>
                      <a:r>
                        <a:rPr lang="en-US" sz="1100" b="0" i="0" u="none" strike="noStrike">
                          <a:solidFill>
                            <a:srgbClr val="000000"/>
                          </a:solidFill>
                          <a:effectLst/>
                          <a:latin typeface="Calibri" panose="020F0502020204030204" pitchFamily="34" charset="0"/>
                        </a:rPr>
                        <a:t>90000</a:t>
                      </a:r>
                    </a:p>
                  </a:txBody>
                  <a:tcPr marL="9526" marR="9526" marT="9524" marB="0" anchor="ctr"/>
                </a:tc>
                <a:tc>
                  <a:txBody>
                    <a:bodyPr/>
                    <a:lstStyle/>
                    <a:p>
                      <a:pPr algn="ctr" fontAlgn="ctr"/>
                      <a:r>
                        <a:rPr lang="en-US" sz="1100" b="0" i="0" u="none" strike="noStrike" dirty="0">
                          <a:solidFill>
                            <a:srgbClr val="000000"/>
                          </a:solidFill>
                          <a:effectLst/>
                          <a:latin typeface="Calibri" panose="020F0502020204030204" pitchFamily="34" charset="0"/>
                        </a:rPr>
                        <a:t>90000</a:t>
                      </a:r>
                    </a:p>
                  </a:txBody>
                  <a:tcPr marL="9526" marR="9526" marT="9524" marB="0" anchor="ctr"/>
                </a:tc>
                <a:tc>
                  <a:txBody>
                    <a:bodyPr/>
                    <a:lstStyle/>
                    <a:p>
                      <a:pPr algn="ctr" fontAlgn="ctr"/>
                      <a:r>
                        <a:rPr lang="en-US" sz="1100" b="0" i="0" u="none" strike="noStrike" dirty="0" smtClean="0">
                          <a:solidFill>
                            <a:srgbClr val="000000"/>
                          </a:solidFill>
                          <a:effectLst/>
                          <a:latin typeface="Calibri" panose="020F0502020204030204" pitchFamily="34" charset="0"/>
                        </a:rPr>
                        <a:t>4Km x 10Km</a:t>
                      </a:r>
                    </a:p>
                    <a:p>
                      <a:pPr algn="ctr" fontAlgn="ctr"/>
                      <a:endParaRPr lang="en-US" sz="1100" b="0" i="0" u="none" strike="noStrike" dirty="0" smtClean="0">
                        <a:solidFill>
                          <a:srgbClr val="000000"/>
                        </a:solidFill>
                        <a:effectLst/>
                        <a:latin typeface="Calibri" panose="020F0502020204030204" pitchFamily="34" charset="0"/>
                      </a:endParaRPr>
                    </a:p>
                    <a:p>
                      <a:pPr algn="ctr" fontAlgn="ctr"/>
                      <a:endParaRPr lang="en-US" sz="700" b="0" i="0" u="none" strike="noStrike" dirty="0" smtClean="0">
                        <a:solidFill>
                          <a:srgbClr val="000000"/>
                        </a:solidFill>
                        <a:effectLst/>
                        <a:latin typeface="Calibri" panose="020F0502020204030204" pitchFamily="34" charset="0"/>
                      </a:endParaRPr>
                    </a:p>
                    <a:p>
                      <a:pPr algn="ctr" fontAlgn="ctr"/>
                      <a:r>
                        <a:rPr lang="en-US" sz="1100" b="0" i="0" u="none" strike="noStrike" dirty="0" smtClean="0">
                          <a:solidFill>
                            <a:srgbClr val="000000"/>
                          </a:solidFill>
                          <a:effectLst/>
                          <a:latin typeface="Calibri" panose="020F0502020204030204" pitchFamily="34" charset="0"/>
                        </a:rPr>
                        <a:t/>
                      </a:r>
                      <a:br>
                        <a:rPr lang="en-US" sz="1100" b="0" i="0" u="none" strike="noStrike" dirty="0" smtClean="0">
                          <a:solidFill>
                            <a:srgbClr val="000000"/>
                          </a:solidFill>
                          <a:effectLst/>
                          <a:latin typeface="Calibri" panose="020F0502020204030204" pitchFamily="34" charset="0"/>
                        </a:rPr>
                      </a:br>
                      <a:r>
                        <a:rPr lang="en-US" sz="1100" b="0" i="0" u="none" strike="noStrike" dirty="0" smtClean="0">
                          <a:solidFill>
                            <a:srgbClr val="FF0000"/>
                          </a:solidFill>
                          <a:effectLst/>
                          <a:latin typeface="Calibri" panose="020F0502020204030204" pitchFamily="34" charset="0"/>
                        </a:rPr>
                        <a:t>220m x 6.2Km</a:t>
                      </a:r>
                    </a:p>
                    <a:p>
                      <a:pPr algn="ctr" fontAlgn="ctr"/>
                      <a:endParaRPr lang="en-US" sz="800" b="0" i="0" u="none" strike="noStrike" dirty="0" smtClean="0">
                        <a:solidFill>
                          <a:schemeClr val="tx2"/>
                        </a:solidFill>
                        <a:effectLst/>
                        <a:latin typeface="Calibri" panose="020F0502020204030204" pitchFamily="34" charset="0"/>
                      </a:endParaRPr>
                    </a:p>
                    <a:p>
                      <a:pPr algn="ctr" fontAlgn="ctr"/>
                      <a:endParaRPr lang="en-US" sz="800" b="0" i="0" u="none" strike="noStrike" dirty="0" smtClean="0">
                        <a:solidFill>
                          <a:schemeClr val="tx2"/>
                        </a:solidFill>
                        <a:effectLst/>
                        <a:latin typeface="Calibri" panose="020F0502020204030204" pitchFamily="34" charset="0"/>
                      </a:endParaRPr>
                    </a:p>
                    <a:p>
                      <a:pPr algn="ctr" fontAlgn="ctr"/>
                      <a:endParaRPr lang="en-US" sz="800" b="0" i="0" u="none" strike="noStrike" dirty="0" smtClean="0">
                        <a:solidFill>
                          <a:schemeClr val="tx2"/>
                        </a:solidFill>
                        <a:effectLst/>
                        <a:latin typeface="Calibri" panose="020F0502020204030204" pitchFamily="34" charset="0"/>
                      </a:endParaRPr>
                    </a:p>
                    <a:p>
                      <a:pPr algn="ctr" fontAlgn="ctr"/>
                      <a:endParaRPr lang="en-US" sz="500" b="0" i="0" u="none" strike="noStrike" dirty="0" smtClean="0">
                        <a:solidFill>
                          <a:schemeClr val="tx2"/>
                        </a:solidFill>
                        <a:effectLst/>
                        <a:latin typeface="Calibri" panose="020F0502020204030204" pitchFamily="34" charset="0"/>
                      </a:endParaRPr>
                    </a:p>
                    <a:p>
                      <a:pPr algn="ctr" fontAlgn="ctr"/>
                      <a:r>
                        <a:rPr lang="en-US" sz="800" b="0" i="0" u="none" strike="noStrike" dirty="0" smtClean="0">
                          <a:solidFill>
                            <a:schemeClr val="tx2"/>
                          </a:solidFill>
                          <a:effectLst/>
                          <a:latin typeface="Calibri" panose="020F0502020204030204" pitchFamily="34" charset="0"/>
                        </a:rPr>
                        <a:t>Approx. 3.6 x 15.5km</a:t>
                      </a:r>
                      <a:endParaRPr lang="en-US" sz="800" b="0" i="0" u="none" strike="noStrike" dirty="0">
                        <a:solidFill>
                          <a:schemeClr val="tx2"/>
                        </a:solidFill>
                        <a:effectLst/>
                        <a:latin typeface="Calibri" panose="020F0502020204030204" pitchFamily="34" charset="0"/>
                      </a:endParaRPr>
                    </a:p>
                  </a:txBody>
                  <a:tcPr marL="9526" marR="9526" marT="9524" marB="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L</a:t>
                      </a:r>
                    </a:p>
                  </a:txBody>
                  <a:tcPr marL="9526" marR="9526" marT="9524" marB="0" anchor="ctr"/>
                </a:tc>
                <a:tc>
                  <a:txBody>
                    <a:bodyPr/>
                    <a:lstStyle/>
                    <a:p>
                      <a:pPr marL="171450" indent="-171450" algn="l" fontAlgn="ctr">
                        <a:buFont typeface="Arial" panose="020B0604020202020204" pitchFamily="34" charset="0"/>
                        <a:buChar char="•"/>
                      </a:pPr>
                      <a:r>
                        <a:rPr lang="en-US" sz="1000" b="0" i="0" u="none" strike="noStrike" dirty="0" smtClean="0">
                          <a:solidFill>
                            <a:schemeClr val="tx1"/>
                          </a:solidFill>
                          <a:effectLst/>
                          <a:latin typeface="Calibri" panose="020F0502020204030204" pitchFamily="34" charset="0"/>
                        </a:rPr>
                        <a:t>Overlap situated in the entrance of Strait of Hormuz. Content consistency reasonable, cable not captured in IR cell. High level traffic and important routes.</a:t>
                      </a:r>
                    </a:p>
                    <a:p>
                      <a:pPr marL="171450" indent="-171450" algn="l" fontAlgn="ctr">
                        <a:buFont typeface="Arial" panose="020B0604020202020204" pitchFamily="34" charset="0"/>
                        <a:buChar char="•"/>
                      </a:pPr>
                      <a:r>
                        <a:rPr lang="en-US" sz="1000" b="0" i="0" u="none" strike="noStrike" dirty="0" smtClean="0">
                          <a:solidFill>
                            <a:srgbClr val="FF0000"/>
                          </a:solidFill>
                          <a:effectLst/>
                          <a:latin typeface="Calibri" panose="020F0502020204030204" pitchFamily="34" charset="0"/>
                        </a:rPr>
                        <a:t>This small overlap is located in the Strait of Hormuz. Bathymetry is consistent in area and no other objects within Overlap. There are main routes into the Gulf with a lot of traffic.</a:t>
                      </a:r>
                    </a:p>
                    <a:p>
                      <a:pPr marL="171450" indent="-171450" algn="l" defTabSz="914400" rtl="0" eaLnBrk="1" fontAlgn="ctr" latinLnBrk="0" hangingPunct="1">
                        <a:buFont typeface="Arial" panose="020B0604020202020204" pitchFamily="34" charset="0"/>
                        <a:buChar char="•"/>
                      </a:pPr>
                      <a:r>
                        <a:rPr lang="en-US" sz="1000" b="0" i="0" u="none" strike="noStrike" kern="1200" dirty="0" smtClean="0">
                          <a:solidFill>
                            <a:schemeClr val="tx2"/>
                          </a:solidFill>
                          <a:effectLst/>
                          <a:latin typeface="Calibri" panose="020F0502020204030204" pitchFamily="34" charset="0"/>
                          <a:ea typeface="+mn-ea"/>
                          <a:cs typeface="+mn-cs"/>
                        </a:rPr>
                        <a:t>OM301218 has been clipped to match existing cell GB303171, so the overlap with IR308609 is smaller and matches the overlap currently on the market.</a:t>
                      </a:r>
                      <a:endParaRPr lang="en-US" sz="1000" b="0" i="0" u="none" strike="noStrike" kern="1200" dirty="0">
                        <a:solidFill>
                          <a:schemeClr val="tx2"/>
                        </a:solidFill>
                        <a:effectLst/>
                        <a:latin typeface="Calibri" panose="020F0502020204030204" pitchFamily="34" charset="0"/>
                        <a:ea typeface="+mn-ea"/>
                        <a:cs typeface="+mn-cs"/>
                      </a:endParaRPr>
                    </a:p>
                  </a:txBody>
                  <a:tcPr marL="9526" marR="9526" marT="9524" marB="0" anchor="ctr"/>
                </a:tc>
                <a:tc>
                  <a:txBody>
                    <a:bodyPr/>
                    <a:lstStyle/>
                    <a:p>
                      <a:pPr algn="l" fontAlgn="b"/>
                      <a:r>
                        <a:rPr lang="en-US" sz="1000" b="0" i="0" u="none" strike="noStrike" dirty="0" smtClean="0">
                          <a:solidFill>
                            <a:srgbClr val="000000"/>
                          </a:solidFill>
                          <a:effectLst/>
                          <a:latin typeface="Calibri" panose="020F0502020204030204" pitchFamily="34" charset="0"/>
                        </a:rPr>
                        <a:t>Producers to liaise about ENC scheming( has been clipped by GB)</a:t>
                      </a:r>
                      <a:br>
                        <a:rPr lang="en-US" sz="1000" b="0" i="0" u="none" strike="noStrike" dirty="0" smtClean="0">
                          <a:solidFill>
                            <a:srgbClr val="000000"/>
                          </a:solidFill>
                          <a:effectLst/>
                          <a:latin typeface="Calibri" panose="020F0502020204030204" pitchFamily="34" charset="0"/>
                        </a:rPr>
                      </a:br>
                      <a:endParaRPr lang="en-US" sz="1000" b="0" i="0" u="none" strike="noStrike" dirty="0" smtClean="0">
                        <a:solidFill>
                          <a:srgbClr val="000000"/>
                        </a:solidFill>
                        <a:effectLst/>
                        <a:latin typeface="Calibri" panose="020F0502020204030204" pitchFamily="34" charset="0"/>
                      </a:endParaRPr>
                    </a:p>
                    <a:p>
                      <a:pPr algn="l" fontAlgn="b"/>
                      <a:endParaRPr lang="en-US" sz="1000" b="0" i="0" u="none" strike="noStrike" dirty="0" smtClean="0">
                        <a:solidFill>
                          <a:srgbClr val="FF0000"/>
                        </a:solidFill>
                        <a:effectLst/>
                        <a:latin typeface="Calibri" panose="020F0502020204030204" pitchFamily="34" charset="0"/>
                      </a:endParaRPr>
                    </a:p>
                    <a:p>
                      <a:pPr algn="l" fontAlgn="b"/>
                      <a:r>
                        <a:rPr lang="en-US" sz="1000" b="0" i="0" u="none" strike="noStrike" dirty="0" smtClean="0">
                          <a:solidFill>
                            <a:srgbClr val="FF0000"/>
                          </a:solidFill>
                          <a:effectLst/>
                          <a:latin typeface="Calibri" panose="020F0502020204030204" pitchFamily="34" charset="0"/>
                        </a:rPr>
                        <a:t>Request producers to liaise ( has been clipped</a:t>
                      </a:r>
                      <a:r>
                        <a:rPr lang="en-US" sz="1000" b="0" i="0" u="none" strike="noStrike" baseline="0" dirty="0" smtClean="0">
                          <a:solidFill>
                            <a:srgbClr val="FF0000"/>
                          </a:solidFill>
                          <a:effectLst/>
                          <a:latin typeface="Calibri" panose="020F0502020204030204" pitchFamily="34" charset="0"/>
                        </a:rPr>
                        <a:t> by GB)</a:t>
                      </a:r>
                      <a:endParaRPr lang="en-US" sz="1000" b="0" i="0" u="none" strike="noStrike" dirty="0">
                        <a:solidFill>
                          <a:srgbClr val="FF0000"/>
                        </a:solidFill>
                        <a:effectLst/>
                        <a:latin typeface="Calibri" panose="020F0502020204030204" pitchFamily="34" charset="0"/>
                      </a:endParaRPr>
                    </a:p>
                  </a:txBody>
                  <a:tcPr marL="9526" marR="9526" marT="9524" marB="0"/>
                </a:tc>
                <a:extLst>
                  <a:ext uri="{0D108BD9-81ED-4DB2-BD59-A6C34878D82A}">
                    <a16:rowId xmlns:a16="http://schemas.microsoft.com/office/drawing/2014/main" val="1490097872"/>
                  </a:ext>
                </a:extLst>
              </a:tr>
              <a:tr h="1540622">
                <a:tc>
                  <a:txBody>
                    <a:bodyPr/>
                    <a:lstStyle/>
                    <a:p>
                      <a:pPr algn="ctr" fontAlgn="ctr"/>
                      <a:r>
                        <a:rPr lang="en-US" sz="1100" b="0" i="0" u="none" strike="noStrike" dirty="0" smtClean="0">
                          <a:solidFill>
                            <a:srgbClr val="000000"/>
                          </a:solidFill>
                          <a:effectLst/>
                          <a:latin typeface="Calibri" panose="020F0502020204030204" pitchFamily="34" charset="0"/>
                        </a:rPr>
                        <a:t>IR318610</a:t>
                      </a:r>
                      <a:endParaRPr lang="en-US" sz="1100" b="0" i="0" u="none" strike="noStrike" dirty="0">
                        <a:solidFill>
                          <a:srgbClr val="000000"/>
                        </a:solidFill>
                        <a:effectLst/>
                        <a:latin typeface="Calibri" panose="020F0502020204030204" pitchFamily="34" charset="0"/>
                      </a:endParaRPr>
                    </a:p>
                  </a:txBody>
                  <a:tcPr marL="9526" marR="9526" marT="9524" marB="0" anchor="ctr"/>
                </a:tc>
                <a:tc>
                  <a:txBody>
                    <a:bodyPr/>
                    <a:lstStyle/>
                    <a:p>
                      <a:pPr algn="ctr" fontAlgn="ctr"/>
                      <a:r>
                        <a:rPr lang="en-US" sz="1100" b="0" i="0" u="none" strike="noStrike" kern="1200" dirty="0" smtClean="0">
                          <a:solidFill>
                            <a:srgbClr val="000000"/>
                          </a:solidFill>
                          <a:effectLst/>
                          <a:latin typeface="Calibri" panose="020F0502020204030204" pitchFamily="34" charset="0"/>
                          <a:ea typeface="+mn-ea"/>
                          <a:cs typeface="+mn-cs"/>
                        </a:rPr>
                        <a:t>OM301219</a:t>
                      </a:r>
                      <a:endParaRPr lang="en-US" sz="1100" b="0" i="0" u="none" strike="noStrike" kern="1200" dirty="0">
                        <a:solidFill>
                          <a:srgbClr val="000000"/>
                        </a:solidFill>
                        <a:effectLst/>
                        <a:latin typeface="Calibri" panose="020F0502020204030204" pitchFamily="34" charset="0"/>
                        <a:ea typeface="+mn-ea"/>
                        <a:cs typeface="+mn-cs"/>
                      </a:endParaRPr>
                    </a:p>
                  </a:txBody>
                  <a:tcPr marL="9526" marR="9526" marT="9524" marB="0" anchor="ctr"/>
                </a:tc>
                <a:tc>
                  <a:txBody>
                    <a:bodyPr/>
                    <a:lstStyle/>
                    <a:p>
                      <a:pPr algn="ctr" fontAlgn="ctr"/>
                      <a:r>
                        <a:rPr lang="en-US" sz="1100" b="0" i="0" u="none" strike="noStrike" kern="1200" dirty="0">
                          <a:solidFill>
                            <a:srgbClr val="000000"/>
                          </a:solidFill>
                          <a:effectLst/>
                          <a:latin typeface="Calibri" panose="020F0502020204030204" pitchFamily="34" charset="0"/>
                          <a:ea typeface="+mn-ea"/>
                          <a:cs typeface="+mn-cs"/>
                        </a:rPr>
                        <a:t>90000</a:t>
                      </a:r>
                    </a:p>
                  </a:txBody>
                  <a:tcPr marL="9526" marR="9526" marT="9524" marB="0" anchor="ctr"/>
                </a:tc>
                <a:tc>
                  <a:txBody>
                    <a:bodyPr/>
                    <a:lstStyle/>
                    <a:p>
                      <a:pPr algn="ctr" fontAlgn="ctr"/>
                      <a:r>
                        <a:rPr lang="en-US" sz="1100" b="0" i="0" u="none" strike="noStrike" kern="1200" dirty="0">
                          <a:solidFill>
                            <a:srgbClr val="000000"/>
                          </a:solidFill>
                          <a:effectLst/>
                          <a:latin typeface="Calibri" panose="020F0502020204030204" pitchFamily="34" charset="0"/>
                          <a:ea typeface="+mn-ea"/>
                          <a:cs typeface="+mn-cs"/>
                        </a:rPr>
                        <a:t>90000</a:t>
                      </a:r>
                    </a:p>
                  </a:txBody>
                  <a:tcPr marL="9526" marR="9526" marT="9524" marB="0" anchor="ctr"/>
                </a:tc>
                <a:tc>
                  <a:txBody>
                    <a:bodyPr/>
                    <a:lstStyle/>
                    <a:p>
                      <a:pPr algn="ctr" fontAlgn="ctr"/>
                      <a:r>
                        <a:rPr lang="en-US" sz="800" b="0" i="0" u="none" strike="noStrike" dirty="0" smtClean="0">
                          <a:solidFill>
                            <a:srgbClr val="000000"/>
                          </a:solidFill>
                          <a:effectLst/>
                          <a:latin typeface="Calibri" panose="020F0502020204030204" pitchFamily="34" charset="0"/>
                        </a:rPr>
                        <a:t>5.7km x 10.6km and 3.7km x 10.7km</a:t>
                      </a:r>
                      <a:br>
                        <a:rPr lang="en-US" sz="800" b="0" i="0" u="none" strike="noStrike" dirty="0" smtClean="0">
                          <a:solidFill>
                            <a:srgbClr val="000000"/>
                          </a:solidFill>
                          <a:effectLst/>
                          <a:latin typeface="Calibri" panose="020F0502020204030204" pitchFamily="34" charset="0"/>
                        </a:rPr>
                      </a:br>
                      <a:endParaRPr lang="en-US" sz="800" b="0" i="0" u="none" strike="noStrike" dirty="0" smtClean="0">
                        <a:solidFill>
                          <a:srgbClr val="000000"/>
                        </a:solidFill>
                        <a:effectLst/>
                        <a:latin typeface="Calibri" panose="020F0502020204030204" pitchFamily="34" charset="0"/>
                      </a:endParaRPr>
                    </a:p>
                    <a:p>
                      <a:pPr algn="ctr" fontAlgn="ctr"/>
                      <a:r>
                        <a:rPr lang="en-US" sz="800" b="0" i="0" u="none" strike="noStrike" dirty="0" smtClean="0">
                          <a:solidFill>
                            <a:srgbClr val="FF0000"/>
                          </a:solidFill>
                          <a:effectLst/>
                          <a:latin typeface="Calibri" panose="020F0502020204030204" pitchFamily="34" charset="0"/>
                        </a:rPr>
                        <a:t>5Km x 2.5Km  and 10,5Km x 3Km</a:t>
                      </a:r>
                      <a:endParaRPr lang="en-US" sz="800" b="0" i="0" u="none" strike="noStrike" dirty="0">
                        <a:solidFill>
                          <a:srgbClr val="FF0000"/>
                        </a:solidFill>
                        <a:effectLst/>
                        <a:latin typeface="Calibri" panose="020F0502020204030204" pitchFamily="34" charset="0"/>
                      </a:endParaRPr>
                    </a:p>
                  </a:txBody>
                  <a:tcPr marL="9526" marR="9526" marT="95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L</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6" marR="9526" marT="9524" marB="0" anchor="ctr"/>
                </a:tc>
                <a:tc>
                  <a:txBody>
                    <a:bodyPr/>
                    <a:lstStyle/>
                    <a:p>
                      <a:pPr algn="l" fontAlgn="ctr"/>
                      <a:r>
                        <a:rPr lang="en-US" sz="1000" b="0" i="0" u="none" strike="noStrike" dirty="0" smtClean="0">
                          <a:solidFill>
                            <a:schemeClr val="tx1"/>
                          </a:solidFill>
                          <a:effectLst/>
                          <a:latin typeface="Calibri" panose="020F0502020204030204" pitchFamily="34" charset="0"/>
                        </a:rPr>
                        <a:t>Two overlaps located in the Strait of Hormuz, to the south of the island Jazireh_Ye Qeshm. The bathymetry content consistency is reasonable, the capture of cable is inconsistent with the alignment is over the tolerance of 3mm at chart compilation. OM have captured a MIPARE whilst IR have this as point SEAARE. There are main routes into the Gulf with a lot of traffic.</a:t>
                      </a:r>
                      <a:endParaRPr lang="en-US" sz="1000" b="0" i="0" u="none" strike="noStrike" dirty="0">
                        <a:solidFill>
                          <a:schemeClr val="tx1"/>
                        </a:solidFill>
                        <a:effectLst/>
                        <a:latin typeface="Calibri" panose="020F0502020204030204" pitchFamily="34" charset="0"/>
                      </a:endParaRPr>
                    </a:p>
                  </a:txBody>
                  <a:tcPr marL="9526" marR="9526" marT="9524" marB="0"/>
                </a:tc>
                <a:tc>
                  <a:txBody>
                    <a:bodyPr/>
                    <a:lstStyle/>
                    <a:p>
                      <a:pPr algn="l" fontAlgn="b"/>
                      <a:r>
                        <a:rPr lang="en-US" sz="1000" b="0" i="0" u="none" strike="noStrike" dirty="0" smtClean="0">
                          <a:solidFill>
                            <a:schemeClr val="tx1"/>
                          </a:solidFill>
                          <a:effectLst/>
                          <a:latin typeface="Calibri" panose="020F0502020204030204" pitchFamily="34" charset="0"/>
                        </a:rPr>
                        <a:t>Request producers to liaise.</a:t>
                      </a:r>
                    </a:p>
                    <a:p>
                      <a:pPr algn="l" fontAlgn="b"/>
                      <a:r>
                        <a:rPr lang="en-US" sz="1000" b="0" i="0" u="none" strike="noStrike" dirty="0" smtClean="0">
                          <a:solidFill>
                            <a:srgbClr val="FF0000"/>
                          </a:solidFill>
                          <a:effectLst/>
                          <a:latin typeface="Calibri" panose="020F0502020204030204" pitchFamily="34" charset="0"/>
                        </a:rPr>
                        <a:t>IC-ENC will notify </a:t>
                      </a:r>
                      <a:r>
                        <a:rPr lang="en-US" sz="1000" b="0" i="0" u="none" strike="noStrike" dirty="0" err="1" smtClean="0">
                          <a:solidFill>
                            <a:srgbClr val="FF0000"/>
                          </a:solidFill>
                          <a:effectLst/>
                          <a:latin typeface="Calibri" panose="020F0502020204030204" pitchFamily="34" charset="0"/>
                        </a:rPr>
                        <a:t>Primar</a:t>
                      </a:r>
                      <a:r>
                        <a:rPr lang="en-US" sz="1000" b="0" i="0" u="none" strike="noStrike" dirty="0" smtClean="0">
                          <a:solidFill>
                            <a:srgbClr val="FF0000"/>
                          </a:solidFill>
                          <a:effectLst/>
                          <a:latin typeface="Calibri" panose="020F0502020204030204" pitchFamily="34" charset="0"/>
                        </a:rPr>
                        <a:t> of the overlap with IR318610, requesting clipping to reduce the extent of the overlap. In the meantime, IC-ENC will assess the overlap based upon the 7 criteria and will inform the Regional Hydrographic Commission to facilitate further ENC scheming agreement</a:t>
                      </a:r>
                      <a:endParaRPr lang="en-US" sz="1000" b="0" i="0" u="none" strike="noStrike" dirty="0">
                        <a:solidFill>
                          <a:srgbClr val="FF0000"/>
                        </a:solidFill>
                        <a:effectLst/>
                        <a:latin typeface="Calibri" panose="020F0502020204030204" pitchFamily="34" charset="0"/>
                      </a:endParaRPr>
                    </a:p>
                  </a:txBody>
                  <a:tcPr marL="9526" marR="9526" marT="9524" marB="0"/>
                </a:tc>
                <a:extLst>
                  <a:ext uri="{0D108BD9-81ED-4DB2-BD59-A6C34878D82A}">
                    <a16:rowId xmlns:a16="http://schemas.microsoft.com/office/drawing/2014/main" val="708681562"/>
                  </a:ext>
                </a:extLst>
              </a:tr>
            </a:tbl>
          </a:graphicData>
        </a:graphic>
      </p:graphicFrame>
    </p:spTree>
    <p:extLst>
      <p:ext uri="{BB962C8B-B14F-4D97-AF65-F5344CB8AC3E}">
        <p14:creationId xmlns:p14="http://schemas.microsoft.com/office/powerpoint/2010/main" val="44571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B11B11-4B76-4B08-AEFF-715CDE614F2F}" type="slidenum">
              <a:rPr lang="en-US" smtClean="0"/>
              <a:t>18</a:t>
            </a:fld>
            <a:endParaRPr lang="en-US"/>
          </a:p>
        </p:txBody>
      </p:sp>
      <p:sp>
        <p:nvSpPr>
          <p:cNvPr id="8" name="Title 2"/>
          <p:cNvSpPr>
            <a:spLocks noGrp="1"/>
          </p:cNvSpPr>
          <p:nvPr>
            <p:ph type="title"/>
          </p:nvPr>
        </p:nvSpPr>
        <p:spPr>
          <a:xfrm>
            <a:off x="609600" y="838200"/>
            <a:ext cx="8229600" cy="749300"/>
          </a:xfrm>
          <a:noFill/>
        </p:spPr>
        <p:txBody>
          <a:bodyPr>
            <a:normAutofit fontScale="90000"/>
          </a:bodyPr>
          <a:lstStyle/>
          <a:p>
            <a:pPr algn="ctr"/>
            <a:r>
              <a:rPr lang="en-US" altLang="en-US" sz="4000" b="1" dirty="0" smtClean="0"/>
              <a:t>Other Producer States</a:t>
            </a:r>
            <a:r>
              <a:rPr lang="en-US" altLang="en-US" dirty="0" smtClean="0"/>
              <a:t/>
            </a:r>
            <a:br>
              <a:rPr lang="en-US" altLang="en-US" dirty="0" smtClean="0"/>
            </a:br>
            <a:r>
              <a:rPr lang="en-US" altLang="en-US" sz="3200" b="1" dirty="0" smtClean="0"/>
              <a:t>India &amp; Pakistan</a:t>
            </a:r>
            <a:endParaRPr lang="en-US" altLang="en-US" b="1" dirty="0" smtClean="0"/>
          </a:p>
        </p:txBody>
      </p:sp>
      <p:pic>
        <p:nvPicPr>
          <p:cNvPr id="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08150"/>
            <a:ext cx="871855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47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B11B11-4B76-4B08-AEFF-715CDE614F2F}" type="slidenum">
              <a:rPr lang="en-US" smtClean="0"/>
              <a:t>19</a:t>
            </a:fld>
            <a:endParaRPr lang="en-US"/>
          </a:p>
        </p:txBody>
      </p:sp>
      <p:pic>
        <p:nvPicPr>
          <p:cNvPr id="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1022350"/>
            <a:ext cx="87249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77813" y="2343150"/>
            <a:ext cx="8650287" cy="3905250"/>
          </a:xfrm>
          <a:prstGeom prst="rect">
            <a:avLst/>
          </a:prstGeom>
        </p:spPr>
      </p:pic>
    </p:spTree>
    <p:extLst>
      <p:ext uri="{BB962C8B-B14F-4D97-AF65-F5344CB8AC3E}">
        <p14:creationId xmlns:p14="http://schemas.microsoft.com/office/powerpoint/2010/main" val="2166543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smtClean="0"/>
              <a:t>ENC Report</a:t>
            </a:r>
            <a:endParaRPr lang="en-US" dirty="0"/>
          </a:p>
        </p:txBody>
      </p:sp>
      <p:sp>
        <p:nvSpPr>
          <p:cNvPr id="3" name="Content Placeholder 2"/>
          <p:cNvSpPr>
            <a:spLocks noGrp="1"/>
          </p:cNvSpPr>
          <p:nvPr>
            <p:ph idx="1"/>
          </p:nvPr>
        </p:nvSpPr>
        <p:spPr>
          <a:xfrm>
            <a:off x="457200" y="1524000"/>
            <a:ext cx="8229600" cy="4389120"/>
          </a:xfrm>
        </p:spPr>
        <p:txBody>
          <a:bodyPr>
            <a:normAutofit fontScale="92500" lnSpcReduction="10000"/>
          </a:bodyPr>
          <a:lstStyle/>
          <a:p>
            <a:pPr>
              <a:buFont typeface="Arial" panose="020B0604020202020204" pitchFamily="34" charset="0"/>
              <a:buChar char="•"/>
            </a:pPr>
            <a:r>
              <a:rPr lang="en-US" altLang="en-US" sz="2800" dirty="0"/>
              <a:t>The ENC Coordinator needs to submit a report of the progress and details pertaining to the terms of reference approved by RSAHC4, and </a:t>
            </a:r>
            <a:r>
              <a:rPr lang="en-US" altLang="en-US" sz="2800" dirty="0" smtClean="0"/>
              <a:t>Member States </a:t>
            </a:r>
            <a:r>
              <a:rPr lang="en-US" altLang="en-US" sz="2800" dirty="0"/>
              <a:t>are required to provide the ENC Coordinator with the necessary </a:t>
            </a:r>
            <a:r>
              <a:rPr lang="en-US" altLang="en-US" sz="2800" dirty="0" smtClean="0"/>
              <a:t>information.</a:t>
            </a:r>
            <a:endParaRPr lang="en-US" altLang="en-US" sz="2800" dirty="0"/>
          </a:p>
          <a:p>
            <a:pPr>
              <a:buFont typeface="Arial" panose="020B0604020202020204" pitchFamily="34" charset="0"/>
              <a:buChar char="•"/>
            </a:pPr>
            <a:endParaRPr lang="en-US" altLang="en-US" sz="1800" dirty="0">
              <a:ea typeface="Majalla UI"/>
              <a:cs typeface="Majalla UI"/>
            </a:endParaRPr>
          </a:p>
          <a:p>
            <a:pPr>
              <a:buFont typeface="Arial" panose="020B0604020202020204" pitchFamily="34" charset="0"/>
              <a:buChar char="•"/>
            </a:pPr>
            <a:r>
              <a:rPr lang="en-US" altLang="en-US" sz="2800" dirty="0">
                <a:ea typeface="Majalla UI"/>
                <a:cs typeface="Majalla UI"/>
              </a:rPr>
              <a:t>As agreed during IRCC10, it is necessary that an IHO ENC Coverage catalogue be established and used as the initial mechanism to build the ENC Schemes database within the </a:t>
            </a:r>
            <a:r>
              <a:rPr lang="en-US" altLang="en-US" sz="2800" dirty="0" err="1">
                <a:ea typeface="Majalla UI"/>
                <a:cs typeface="Majalla UI"/>
              </a:rPr>
              <a:t>INToGIS</a:t>
            </a:r>
            <a:r>
              <a:rPr lang="en-US" altLang="en-US" sz="2800" dirty="0">
                <a:ea typeface="Majalla UI"/>
                <a:cs typeface="Majalla UI"/>
              </a:rPr>
              <a:t> II system. This will provide for effective monitoring of ENC production, in the same manner as INT Charts.</a:t>
            </a:r>
          </a:p>
          <a:p>
            <a:endParaRPr lang="en-US" dirty="0"/>
          </a:p>
        </p:txBody>
      </p:sp>
      <p:sp>
        <p:nvSpPr>
          <p:cNvPr id="4" name="Slide Number Placeholder 3"/>
          <p:cNvSpPr>
            <a:spLocks noGrp="1"/>
          </p:cNvSpPr>
          <p:nvPr>
            <p:ph type="sldNum" sz="quarter" idx="12"/>
          </p:nvPr>
        </p:nvSpPr>
        <p:spPr/>
        <p:txBody>
          <a:bodyPr/>
          <a:lstStyle/>
          <a:p>
            <a:fld id="{9EB11B11-4B76-4B08-AEFF-715CDE614F2F}" type="slidenum">
              <a:rPr lang="en-US" smtClean="0"/>
              <a:t>2</a:t>
            </a:fld>
            <a:endParaRPr lang="en-US"/>
          </a:p>
        </p:txBody>
      </p:sp>
    </p:spTree>
    <p:extLst>
      <p:ext uri="{BB962C8B-B14F-4D97-AF65-F5344CB8AC3E}">
        <p14:creationId xmlns:p14="http://schemas.microsoft.com/office/powerpoint/2010/main" val="2623573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B11B11-4B76-4B08-AEFF-715CDE614F2F}" type="slidenum">
              <a:rPr lang="en-US" smtClean="0"/>
              <a:t>20</a:t>
            </a:fld>
            <a:endParaRPr lang="en-US"/>
          </a:p>
        </p:txBody>
      </p:sp>
      <p:sp>
        <p:nvSpPr>
          <p:cNvPr id="10" name="Title 2"/>
          <p:cNvSpPr>
            <a:spLocks noGrp="1"/>
          </p:cNvSpPr>
          <p:nvPr>
            <p:ph type="title"/>
          </p:nvPr>
        </p:nvSpPr>
        <p:spPr>
          <a:xfrm>
            <a:off x="481361" y="547690"/>
            <a:ext cx="8229600" cy="361950"/>
          </a:xfrm>
        </p:spPr>
        <p:txBody>
          <a:bodyPr>
            <a:normAutofit fontScale="90000"/>
          </a:bodyPr>
          <a:lstStyle/>
          <a:p>
            <a:pPr algn="ctr"/>
            <a:r>
              <a:rPr lang="en-US" altLang="en-US" sz="2800" b="1" dirty="0" smtClean="0"/>
              <a:t>ICENC Report</a:t>
            </a:r>
          </a:p>
        </p:txBody>
      </p:sp>
      <p:graphicFrame>
        <p:nvGraphicFramePr>
          <p:cNvPr id="12" name="Content Placeholder 4"/>
          <p:cNvGraphicFramePr>
            <a:graphicFrameLocks noGrp="1"/>
          </p:cNvGraphicFramePr>
          <p:nvPr>
            <p:ph idx="1"/>
            <p:extLst>
              <p:ext uri="{D42A27DB-BD31-4B8C-83A1-F6EECF244321}">
                <p14:modId xmlns:p14="http://schemas.microsoft.com/office/powerpoint/2010/main" val="2714177035"/>
              </p:ext>
            </p:extLst>
          </p:nvPr>
        </p:nvGraphicFramePr>
        <p:xfrm>
          <a:off x="237408" y="838200"/>
          <a:ext cx="8701668" cy="5872160"/>
        </p:xfrm>
        <a:graphic>
          <a:graphicData uri="http://schemas.openxmlformats.org/drawingml/2006/table">
            <a:tbl>
              <a:tblPr firstRow="1" bandRow="1">
                <a:tableStyleId>{5C22544A-7EE6-4342-B048-85BDC9FD1C3A}</a:tableStyleId>
              </a:tblPr>
              <a:tblGrid>
                <a:gridCol w="708027">
                  <a:extLst>
                    <a:ext uri="{9D8B030D-6E8A-4147-A177-3AD203B41FA5}">
                      <a16:colId xmlns:a16="http://schemas.microsoft.com/office/drawing/2014/main" val="284560578"/>
                    </a:ext>
                  </a:extLst>
                </a:gridCol>
                <a:gridCol w="749827">
                  <a:extLst>
                    <a:ext uri="{9D8B030D-6E8A-4147-A177-3AD203B41FA5}">
                      <a16:colId xmlns:a16="http://schemas.microsoft.com/office/drawing/2014/main" val="1585389224"/>
                    </a:ext>
                  </a:extLst>
                </a:gridCol>
                <a:gridCol w="554165">
                  <a:extLst>
                    <a:ext uri="{9D8B030D-6E8A-4147-A177-3AD203B41FA5}">
                      <a16:colId xmlns:a16="http://schemas.microsoft.com/office/drawing/2014/main" val="2461916749"/>
                    </a:ext>
                  </a:extLst>
                </a:gridCol>
                <a:gridCol w="554165">
                  <a:extLst>
                    <a:ext uri="{9D8B030D-6E8A-4147-A177-3AD203B41FA5}">
                      <a16:colId xmlns:a16="http://schemas.microsoft.com/office/drawing/2014/main" val="2127083387"/>
                    </a:ext>
                  </a:extLst>
                </a:gridCol>
                <a:gridCol w="1023134">
                  <a:extLst>
                    <a:ext uri="{9D8B030D-6E8A-4147-A177-3AD203B41FA5}">
                      <a16:colId xmlns:a16="http://schemas.microsoft.com/office/drawing/2014/main" val="3896692112"/>
                    </a:ext>
                  </a:extLst>
                </a:gridCol>
                <a:gridCol w="440992">
                  <a:extLst>
                    <a:ext uri="{9D8B030D-6E8A-4147-A177-3AD203B41FA5}">
                      <a16:colId xmlns:a16="http://schemas.microsoft.com/office/drawing/2014/main" val="93751930"/>
                    </a:ext>
                  </a:extLst>
                </a:gridCol>
                <a:gridCol w="3013449">
                  <a:extLst>
                    <a:ext uri="{9D8B030D-6E8A-4147-A177-3AD203B41FA5}">
                      <a16:colId xmlns:a16="http://schemas.microsoft.com/office/drawing/2014/main" val="2821863651"/>
                    </a:ext>
                  </a:extLst>
                </a:gridCol>
                <a:gridCol w="1657909">
                  <a:extLst>
                    <a:ext uri="{9D8B030D-6E8A-4147-A177-3AD203B41FA5}">
                      <a16:colId xmlns:a16="http://schemas.microsoft.com/office/drawing/2014/main" val="287695795"/>
                    </a:ext>
                  </a:extLst>
                </a:gridCol>
              </a:tblGrid>
              <a:tr h="370857">
                <a:tc>
                  <a:txBody>
                    <a:bodyPr/>
                    <a:lstStyle/>
                    <a:p>
                      <a:pPr algn="ctr" fontAlgn="ctr"/>
                      <a:r>
                        <a:rPr lang="en-US" sz="1000" b="1" i="0" u="none" strike="noStrike" dirty="0">
                          <a:solidFill>
                            <a:srgbClr val="000000"/>
                          </a:solidFill>
                          <a:effectLst/>
                          <a:latin typeface="Arial" panose="020B0604020202020204" pitchFamily="34" charset="0"/>
                        </a:rPr>
                        <a:t>ENC 1</a:t>
                      </a:r>
                    </a:p>
                  </a:txBody>
                  <a:tcPr marL="9526" marR="9526" marT="9525" marB="0" anchor="ctr">
                    <a:solidFill>
                      <a:schemeClr val="bg2">
                        <a:lumMod val="75000"/>
                      </a:schemeClr>
                    </a:solidFill>
                  </a:tcPr>
                </a:tc>
                <a:tc>
                  <a:txBody>
                    <a:bodyPr/>
                    <a:lstStyle/>
                    <a:p>
                      <a:pPr algn="ctr" fontAlgn="ctr"/>
                      <a:r>
                        <a:rPr lang="en-US" sz="1000" b="1" i="0" u="none" strike="noStrike">
                          <a:solidFill>
                            <a:srgbClr val="000000"/>
                          </a:solidFill>
                          <a:effectLst/>
                          <a:latin typeface="Arial" panose="020B0604020202020204" pitchFamily="34" charset="0"/>
                        </a:rPr>
                        <a:t>ENC 2</a:t>
                      </a:r>
                    </a:p>
                  </a:txBody>
                  <a:tcPr marL="9526" marR="9526" marT="9525" marB="0" anchor="ctr">
                    <a:solidFill>
                      <a:schemeClr val="bg2">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rPr>
                        <a:t>ENC 1 </a:t>
                      </a:r>
                      <a:r>
                        <a:rPr lang="en-US" sz="1000" b="1" i="0" u="none" strike="noStrike" dirty="0" smtClean="0">
                          <a:solidFill>
                            <a:srgbClr val="000000"/>
                          </a:solidFill>
                          <a:effectLst/>
                          <a:latin typeface="Arial" panose="020B0604020202020204" pitchFamily="34" charset="0"/>
                        </a:rPr>
                        <a:t/>
                      </a:r>
                      <a:br>
                        <a:rPr lang="en-US" sz="1000" b="1" i="0" u="none" strike="noStrike" dirty="0" smtClean="0">
                          <a:solidFill>
                            <a:srgbClr val="000000"/>
                          </a:solidFill>
                          <a:effectLst/>
                          <a:latin typeface="Arial" panose="020B0604020202020204" pitchFamily="34" charset="0"/>
                        </a:rPr>
                      </a:br>
                      <a:r>
                        <a:rPr lang="en-US" sz="1000" b="1" i="0" u="none" strike="noStrike" dirty="0" smtClean="0">
                          <a:solidFill>
                            <a:srgbClr val="000000"/>
                          </a:solidFill>
                          <a:effectLst/>
                          <a:latin typeface="Arial" panose="020B0604020202020204" pitchFamily="34" charset="0"/>
                        </a:rPr>
                        <a:t>Scale</a:t>
                      </a:r>
                      <a:endParaRPr lang="en-US" sz="1000" b="1" i="0" u="none" strike="noStrike" dirty="0">
                        <a:solidFill>
                          <a:srgbClr val="000000"/>
                        </a:solidFill>
                        <a:effectLst/>
                        <a:latin typeface="Arial" panose="020B0604020202020204" pitchFamily="34" charset="0"/>
                      </a:endParaRPr>
                    </a:p>
                  </a:txBody>
                  <a:tcPr marL="9526" marR="9526" marT="9525" marB="0" anchor="ctr">
                    <a:solidFill>
                      <a:schemeClr val="bg2">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rPr>
                        <a:t>ENC 2 </a:t>
                      </a:r>
                      <a:r>
                        <a:rPr lang="en-US" sz="1000" b="1" i="0" u="none" strike="noStrike" dirty="0" smtClean="0">
                          <a:solidFill>
                            <a:srgbClr val="000000"/>
                          </a:solidFill>
                          <a:effectLst/>
                          <a:latin typeface="Arial" panose="020B0604020202020204" pitchFamily="34" charset="0"/>
                        </a:rPr>
                        <a:t/>
                      </a:r>
                      <a:br>
                        <a:rPr lang="en-US" sz="1000" b="1" i="0" u="none" strike="noStrike" dirty="0" smtClean="0">
                          <a:solidFill>
                            <a:srgbClr val="000000"/>
                          </a:solidFill>
                          <a:effectLst/>
                          <a:latin typeface="Arial" panose="020B0604020202020204" pitchFamily="34" charset="0"/>
                        </a:rPr>
                      </a:br>
                      <a:r>
                        <a:rPr lang="en-US" sz="1000" b="1" i="0" u="none" strike="noStrike" dirty="0" smtClean="0">
                          <a:solidFill>
                            <a:srgbClr val="000000"/>
                          </a:solidFill>
                          <a:effectLst/>
                          <a:latin typeface="Arial" panose="020B0604020202020204" pitchFamily="34" charset="0"/>
                        </a:rPr>
                        <a:t>Scale</a:t>
                      </a:r>
                      <a:endParaRPr lang="en-US" sz="1000" b="1" i="0" u="none" strike="noStrike" dirty="0">
                        <a:solidFill>
                          <a:srgbClr val="000000"/>
                        </a:solidFill>
                        <a:effectLst/>
                        <a:latin typeface="Arial" panose="020B0604020202020204" pitchFamily="34" charset="0"/>
                      </a:endParaRPr>
                    </a:p>
                  </a:txBody>
                  <a:tcPr marL="9526" marR="9526" marT="9525" marB="0" anchor="ctr">
                    <a:solidFill>
                      <a:schemeClr val="bg2">
                        <a:lumMod val="75000"/>
                      </a:schemeClr>
                    </a:solidFill>
                  </a:tcPr>
                </a:tc>
                <a:tc>
                  <a:txBody>
                    <a:bodyPr/>
                    <a:lstStyle/>
                    <a:p>
                      <a:pPr algn="ctr" fontAlgn="ctr"/>
                      <a:r>
                        <a:rPr lang="en-US" sz="1000" b="1" i="0" u="none" strike="noStrike" dirty="0" smtClean="0">
                          <a:solidFill>
                            <a:srgbClr val="000000"/>
                          </a:solidFill>
                          <a:effectLst/>
                          <a:latin typeface="Arial" panose="020B0604020202020204" pitchFamily="34" charset="0"/>
                        </a:rPr>
                        <a:t>Overlap</a:t>
                      </a:r>
                      <a:br>
                        <a:rPr lang="en-US" sz="1000" b="1" i="0" u="none" strike="noStrike" dirty="0" smtClean="0">
                          <a:solidFill>
                            <a:srgbClr val="000000"/>
                          </a:solidFill>
                          <a:effectLst/>
                          <a:latin typeface="Arial" panose="020B0604020202020204" pitchFamily="34" charset="0"/>
                        </a:rPr>
                      </a:br>
                      <a:r>
                        <a:rPr lang="en-US" sz="1000" b="1" i="0" u="none" strike="noStrike" dirty="0" smtClean="0">
                          <a:solidFill>
                            <a:srgbClr val="000000"/>
                          </a:solidFill>
                          <a:effectLst/>
                          <a:latin typeface="Arial" panose="020B0604020202020204" pitchFamily="34" charset="0"/>
                        </a:rPr>
                        <a:t> extent</a:t>
                      </a:r>
                      <a:endParaRPr lang="en-US" sz="1000" b="1" i="0" u="none" strike="noStrike" dirty="0">
                        <a:solidFill>
                          <a:srgbClr val="000000"/>
                        </a:solidFill>
                        <a:effectLst/>
                        <a:latin typeface="Arial" panose="020B0604020202020204" pitchFamily="34" charset="0"/>
                      </a:endParaRPr>
                    </a:p>
                  </a:txBody>
                  <a:tcPr marL="9526" marR="9526" marT="9525" marB="0" anchor="ctr">
                    <a:solidFill>
                      <a:schemeClr val="bg2">
                        <a:lumMod val="75000"/>
                      </a:schemeClr>
                    </a:solidFill>
                  </a:tcPr>
                </a:tc>
                <a:tc>
                  <a:txBody>
                    <a:bodyPr/>
                    <a:lstStyle/>
                    <a:p>
                      <a:pPr algn="ctr" fontAlgn="ctr"/>
                      <a:r>
                        <a:rPr lang="en-US" sz="1000" b="1" i="0" u="none" strike="noStrike" dirty="0" smtClean="0">
                          <a:solidFill>
                            <a:srgbClr val="000000"/>
                          </a:solidFill>
                          <a:effectLst/>
                          <a:latin typeface="Arial" panose="020B0604020202020204" pitchFamily="34" charset="0"/>
                        </a:rPr>
                        <a:t>Risk</a:t>
                      </a:r>
                      <a:endParaRPr lang="en-US" sz="1000" b="1" i="0" u="none" strike="noStrike" dirty="0">
                        <a:solidFill>
                          <a:srgbClr val="000000"/>
                        </a:solidFill>
                        <a:effectLst/>
                        <a:latin typeface="Arial" panose="020B0604020202020204" pitchFamily="34" charset="0"/>
                      </a:endParaRPr>
                    </a:p>
                  </a:txBody>
                  <a:tcPr marL="9526" marR="9526" marT="9525" marB="0" anchor="ctr">
                    <a:solidFill>
                      <a:schemeClr val="bg2">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rPr>
                        <a:t>Justification</a:t>
                      </a:r>
                    </a:p>
                  </a:txBody>
                  <a:tcPr marL="9526" marR="9526" marT="9525" marB="0" anchor="ctr">
                    <a:solidFill>
                      <a:schemeClr val="bg2">
                        <a:lumMod val="75000"/>
                      </a:schemeClr>
                    </a:solidFill>
                  </a:tcPr>
                </a:tc>
                <a:tc>
                  <a:txBody>
                    <a:bodyPr/>
                    <a:lstStyle/>
                    <a:p>
                      <a:pPr algn="ctr" fontAlgn="ctr"/>
                      <a:r>
                        <a:rPr lang="en-US" sz="1000" b="1" i="0" u="none" strike="noStrike" dirty="0" smtClean="0">
                          <a:solidFill>
                            <a:srgbClr val="000000"/>
                          </a:solidFill>
                          <a:effectLst/>
                          <a:latin typeface="Arial" panose="020B0604020202020204" pitchFamily="34" charset="0"/>
                        </a:rPr>
                        <a:t>Action</a:t>
                      </a:r>
                      <a:endParaRPr lang="en-US" sz="1000" b="1" i="0" u="none" strike="noStrike" dirty="0">
                        <a:solidFill>
                          <a:srgbClr val="000000"/>
                        </a:solidFill>
                        <a:effectLst/>
                        <a:latin typeface="Arial" panose="020B0604020202020204" pitchFamily="34" charset="0"/>
                      </a:endParaRPr>
                    </a:p>
                  </a:txBody>
                  <a:tcPr marL="9526" marR="9526" marT="9525" marB="0" anchor="ctr">
                    <a:solidFill>
                      <a:schemeClr val="bg2">
                        <a:lumMod val="75000"/>
                      </a:schemeClr>
                    </a:solidFill>
                  </a:tcPr>
                </a:tc>
                <a:extLst>
                  <a:ext uri="{0D108BD9-81ED-4DB2-BD59-A6C34878D82A}">
                    <a16:rowId xmlns:a16="http://schemas.microsoft.com/office/drawing/2014/main" val="688639183"/>
                  </a:ext>
                </a:extLst>
              </a:tr>
              <a:tr h="370857">
                <a:tc>
                  <a:txBody>
                    <a:bodyPr/>
                    <a:lstStyle/>
                    <a:p>
                      <a:pPr algn="ctr" fontAlgn="ctr"/>
                      <a:r>
                        <a:rPr lang="en-US" sz="1100" b="0" i="0" u="none" strike="noStrike">
                          <a:solidFill>
                            <a:srgbClr val="000000"/>
                          </a:solidFill>
                          <a:effectLst/>
                          <a:latin typeface="Calibri" panose="020F0502020204030204" pitchFamily="34" charset="0"/>
                        </a:rPr>
                        <a:t>BH46501B</a:t>
                      </a:r>
                    </a:p>
                  </a:txBody>
                  <a:tcPr marL="9526" marR="9526" marT="9525" marB="0" anchor="ctr"/>
                </a:tc>
                <a:tc>
                  <a:txBody>
                    <a:bodyPr/>
                    <a:lstStyle/>
                    <a:p>
                      <a:pPr algn="ctr" fontAlgn="ctr"/>
                      <a:r>
                        <a:rPr lang="en-US" sz="1100" b="0" i="0" u="none" strike="noStrike">
                          <a:solidFill>
                            <a:srgbClr val="000000"/>
                          </a:solidFill>
                          <a:effectLst/>
                          <a:latin typeface="Calibri" panose="020F0502020204030204" pitchFamily="34" charset="0"/>
                        </a:rPr>
                        <a:t>BH45006B</a:t>
                      </a:r>
                    </a:p>
                  </a:txBody>
                  <a:tcPr marL="9526" marR="9526" marT="9525" marB="0" anchor="ctr"/>
                </a:tc>
                <a:tc>
                  <a:txBody>
                    <a:bodyPr/>
                    <a:lstStyle/>
                    <a:p>
                      <a:pPr algn="ctr" fontAlgn="ctr"/>
                      <a:r>
                        <a:rPr lang="en-US" sz="1100" b="0" i="0" u="none" strike="noStrike">
                          <a:solidFill>
                            <a:srgbClr val="000000"/>
                          </a:solidFill>
                          <a:effectLst/>
                          <a:latin typeface="Calibri" panose="020F0502020204030204" pitchFamily="34" charset="0"/>
                        </a:rPr>
                        <a:t>45000</a:t>
                      </a:r>
                    </a:p>
                  </a:txBody>
                  <a:tcPr marL="9526" marR="9526" marT="9525" marB="0" anchor="ctr"/>
                </a:tc>
                <a:tc>
                  <a:txBody>
                    <a:bodyPr/>
                    <a:lstStyle/>
                    <a:p>
                      <a:pPr algn="ctr" fontAlgn="ctr"/>
                      <a:r>
                        <a:rPr lang="en-US" sz="1100" b="0" i="0" u="none" strike="noStrike" dirty="0">
                          <a:solidFill>
                            <a:srgbClr val="000000"/>
                          </a:solidFill>
                          <a:effectLst/>
                          <a:latin typeface="Calibri" panose="020F0502020204030204" pitchFamily="34" charset="0"/>
                        </a:rPr>
                        <a:t>45000</a:t>
                      </a:r>
                    </a:p>
                  </a:txBody>
                  <a:tcPr marL="9526" marR="9526" marT="9525" marB="0" anchor="ctr"/>
                </a:tc>
                <a:tc>
                  <a:txBody>
                    <a:bodyPr/>
                    <a:lstStyle/>
                    <a:p>
                      <a:pPr algn="ctr" fontAlgn="ctr"/>
                      <a:r>
                        <a:rPr lang="en-US" sz="1100" b="0" i="0" u="none" strike="noStrike" dirty="0">
                          <a:solidFill>
                            <a:srgbClr val="000000"/>
                          </a:solidFill>
                          <a:effectLst/>
                          <a:latin typeface="Calibri" panose="020F0502020204030204" pitchFamily="34" charset="0"/>
                        </a:rPr>
                        <a:t>900m x 2m</a:t>
                      </a:r>
                    </a:p>
                  </a:txBody>
                  <a:tcPr marL="9526" marR="9526" marT="9525" marB="0" anchor="ctr"/>
                </a:tc>
                <a:tc>
                  <a:txBody>
                    <a:bodyPr/>
                    <a:lstStyle/>
                    <a:p>
                      <a:pPr algn="ctr" fontAlgn="ctr"/>
                      <a:r>
                        <a:rPr lang="en-US" sz="1100" b="0" i="0" u="none" strike="noStrike" dirty="0" smtClean="0">
                          <a:solidFill>
                            <a:srgbClr val="000000"/>
                          </a:solidFill>
                          <a:effectLst/>
                          <a:latin typeface="Calibri" panose="020F0502020204030204" pitchFamily="34" charset="0"/>
                        </a:rPr>
                        <a:t>L</a:t>
                      </a:r>
                      <a:endParaRPr lang="en-US" sz="1100" b="0" i="0" u="none" strike="noStrike" dirty="0">
                        <a:solidFill>
                          <a:srgbClr val="000000"/>
                        </a:solidFill>
                        <a:effectLst/>
                        <a:latin typeface="Calibri" panose="020F0502020204030204" pitchFamily="34" charset="0"/>
                      </a:endParaRPr>
                    </a:p>
                  </a:txBody>
                  <a:tcPr marL="9526" marR="9526" marT="9525" marB="0" anchor="ctr"/>
                </a:tc>
                <a:tc>
                  <a:txBody>
                    <a:bodyPr/>
                    <a:lstStyle/>
                    <a:p>
                      <a:pPr marL="171450" indent="-171450" algn="l" fontAlgn="ctr">
                        <a:buFont typeface="Arial" panose="020B0604020202020204" pitchFamily="34" charset="0"/>
                        <a:buChar char="•"/>
                      </a:pPr>
                      <a:endParaRPr lang="en-US" sz="1000" b="0" i="0" u="none" strike="noStrike" dirty="0" smtClean="0">
                        <a:solidFill>
                          <a:schemeClr val="tx2"/>
                        </a:solidFill>
                        <a:effectLst/>
                        <a:latin typeface="Calibri" panose="020F0502020204030204" pitchFamily="34" charset="0"/>
                      </a:endParaRPr>
                    </a:p>
                  </a:txBody>
                  <a:tcPr marL="9526" marR="9526" marT="9525" marB="0" anchor="ctr"/>
                </a:tc>
                <a:tc>
                  <a:txBody>
                    <a:bodyPr/>
                    <a:lstStyle/>
                    <a:p>
                      <a:pPr algn="l" fontAlgn="b"/>
                      <a:endParaRPr lang="en-US" sz="1000" b="0" i="0" u="none" strike="noStrike" dirty="0" smtClean="0">
                        <a:solidFill>
                          <a:srgbClr val="000000"/>
                        </a:solidFill>
                        <a:effectLst/>
                        <a:latin typeface="Calibri" panose="020F0502020204030204" pitchFamily="34" charset="0"/>
                      </a:endParaRPr>
                    </a:p>
                  </a:txBody>
                  <a:tcPr marL="9526" marR="9526" marT="9525" marB="0"/>
                </a:tc>
                <a:extLst>
                  <a:ext uri="{0D108BD9-81ED-4DB2-BD59-A6C34878D82A}">
                    <a16:rowId xmlns:a16="http://schemas.microsoft.com/office/drawing/2014/main" val="2607828424"/>
                  </a:ext>
                </a:extLst>
              </a:tr>
              <a:tr h="1259347">
                <a:tc>
                  <a:txBody>
                    <a:bodyPr/>
                    <a:lstStyle/>
                    <a:p>
                      <a:pPr algn="ctr" fontAlgn="ctr"/>
                      <a:r>
                        <a:rPr lang="en-US" sz="1100" b="0" i="0" u="none" strike="noStrike" dirty="0" smtClean="0">
                          <a:solidFill>
                            <a:srgbClr val="000000"/>
                          </a:solidFill>
                          <a:effectLst/>
                          <a:latin typeface="Calibri" panose="020F0502020204030204" pitchFamily="34" charset="0"/>
                        </a:rPr>
                        <a:t>GB200707</a:t>
                      </a:r>
                    </a:p>
                    <a:p>
                      <a:pPr algn="ctr" fontAlgn="ctr"/>
                      <a:r>
                        <a:rPr lang="en-US" sz="1100" b="0" i="0" u="none" strike="noStrike" dirty="0" smtClean="0">
                          <a:solidFill>
                            <a:srgbClr val="000000"/>
                          </a:solidFill>
                          <a:effectLst/>
                          <a:latin typeface="Calibri" panose="020F0502020204030204" pitchFamily="34" charset="0"/>
                        </a:rPr>
                        <a:t>GB202851</a:t>
                      </a:r>
                    </a:p>
                    <a:p>
                      <a:pPr algn="ctr" fontAlgn="ctr"/>
                      <a:r>
                        <a:rPr lang="en-US" sz="1100" b="0" i="0" u="none" strike="noStrike" dirty="0" smtClean="0">
                          <a:solidFill>
                            <a:srgbClr val="000000"/>
                          </a:solidFill>
                          <a:effectLst/>
                          <a:latin typeface="Calibri" panose="020F0502020204030204" pitchFamily="34" charset="0"/>
                        </a:rPr>
                        <a:t>GB241250</a:t>
                      </a:r>
                    </a:p>
                    <a:p>
                      <a:pPr algn="ctr" fontAlgn="ctr"/>
                      <a:r>
                        <a:rPr lang="en-US" sz="1100" b="0" i="0" u="none" strike="noStrike" dirty="0" smtClean="0">
                          <a:solidFill>
                            <a:srgbClr val="000000"/>
                          </a:solidFill>
                          <a:effectLst/>
                          <a:latin typeface="Calibri" panose="020F0502020204030204" pitchFamily="34" charset="0"/>
                        </a:rPr>
                        <a:t>GB241400</a:t>
                      </a:r>
                    </a:p>
                    <a:p>
                      <a:pPr algn="ctr" fontAlgn="ctr"/>
                      <a:r>
                        <a:rPr lang="en-US" sz="1100" b="0" i="0" u="none" strike="noStrike" kern="1200" dirty="0" smtClean="0">
                          <a:solidFill>
                            <a:srgbClr val="000000"/>
                          </a:solidFill>
                          <a:effectLst/>
                          <a:latin typeface="Calibri" panose="020F0502020204030204" pitchFamily="34" charset="0"/>
                          <a:ea typeface="+mn-ea"/>
                          <a:cs typeface="+mn-cs"/>
                        </a:rPr>
                        <a:t>OM207500</a:t>
                      </a:r>
                    </a:p>
                    <a:p>
                      <a:pPr algn="ctr" fontAlgn="ctr"/>
                      <a:r>
                        <a:rPr lang="en-US" sz="1100" b="0" i="0" u="none" strike="noStrike" kern="1200" dirty="0" smtClean="0">
                          <a:solidFill>
                            <a:srgbClr val="000000"/>
                          </a:solidFill>
                          <a:effectLst/>
                          <a:latin typeface="Calibri" panose="020F0502020204030204" pitchFamily="34" charset="0"/>
                          <a:ea typeface="+mn-ea"/>
                          <a:cs typeface="+mn-cs"/>
                        </a:rPr>
                        <a:t>OM207501</a:t>
                      </a:r>
                    </a:p>
                    <a:p>
                      <a:pPr algn="ctr" fontAlgn="ctr"/>
                      <a:r>
                        <a:rPr lang="en-US" sz="1100" b="0" i="0" u="none" strike="noStrike" dirty="0" smtClean="0">
                          <a:solidFill>
                            <a:srgbClr val="FF0000"/>
                          </a:solidFill>
                          <a:effectLst/>
                          <a:latin typeface="Calibri" panose="020F0502020204030204" pitchFamily="34" charset="0"/>
                        </a:rPr>
                        <a:t>PK1NB57Z</a:t>
                      </a:r>
                      <a:endParaRPr lang="en-US" sz="1100" b="0" i="0" u="none" strike="noStrike" kern="1200" dirty="0" smtClean="0">
                        <a:solidFill>
                          <a:srgbClr val="FF0000"/>
                        </a:solidFill>
                        <a:effectLst/>
                        <a:latin typeface="Calibri" panose="020F0502020204030204" pitchFamily="34" charset="0"/>
                        <a:ea typeface="+mn-ea"/>
                        <a:cs typeface="+mn-cs"/>
                      </a:endParaRPr>
                    </a:p>
                  </a:txBody>
                  <a:tcPr marL="9526" marR="9526" marT="9525" marB="0"/>
                </a:tc>
                <a:tc>
                  <a:txBody>
                    <a:bodyPr/>
                    <a:lstStyle/>
                    <a:p>
                      <a:pPr algn="ctr" fontAlgn="ctr"/>
                      <a:r>
                        <a:rPr lang="en-US" sz="1100" b="0" i="0" u="none" strike="noStrike" dirty="0">
                          <a:solidFill>
                            <a:srgbClr val="000000"/>
                          </a:solidFill>
                          <a:effectLst/>
                          <a:latin typeface="Calibri" panose="020F0502020204030204" pitchFamily="34" charset="0"/>
                        </a:rPr>
                        <a:t>IN121MTB</a:t>
                      </a:r>
                    </a:p>
                  </a:txBody>
                  <a:tcPr marL="9526" marR="9526" marT="9525" marB="0" anchor="ctr"/>
                </a:tc>
                <a:tc>
                  <a:txBody>
                    <a:bodyPr/>
                    <a:lstStyle/>
                    <a:p>
                      <a:pPr algn="ctr" fontAlgn="ctr"/>
                      <a:r>
                        <a:rPr lang="en-US" sz="1100" b="0" i="0" u="none" strike="noStrike" dirty="0" smtClean="0">
                          <a:solidFill>
                            <a:srgbClr val="000000"/>
                          </a:solidFill>
                          <a:effectLst/>
                          <a:latin typeface="Calibri" panose="020F0502020204030204" pitchFamily="34" charset="0"/>
                        </a:rPr>
                        <a:t>700000</a:t>
                      </a:r>
                    </a:p>
                    <a:p>
                      <a:pPr algn="ctr" fontAlgn="ctr"/>
                      <a:endParaRPr lang="en-US" sz="1100" b="0" i="0" u="none" strike="noStrike" dirty="0" smtClean="0">
                        <a:solidFill>
                          <a:srgbClr val="000000"/>
                        </a:solidFill>
                        <a:effectLst/>
                        <a:latin typeface="Calibri" panose="020F0502020204030204" pitchFamily="34" charset="0"/>
                      </a:endParaRPr>
                    </a:p>
                    <a:p>
                      <a:pPr algn="ctr" fontAlgn="ctr"/>
                      <a:endParaRPr lang="en-US" sz="1100" b="0" i="0" u="none" strike="noStrike" dirty="0" smtClean="0">
                        <a:solidFill>
                          <a:srgbClr val="000000"/>
                        </a:solidFill>
                        <a:effectLst/>
                        <a:latin typeface="Calibri" panose="020F0502020204030204" pitchFamily="34" charset="0"/>
                      </a:endParaRPr>
                    </a:p>
                    <a:p>
                      <a:pPr algn="ctr" fontAlgn="ctr"/>
                      <a:endParaRPr lang="en-US" sz="1100" b="0" i="0" u="none" strike="noStrike" dirty="0" smtClean="0">
                        <a:solidFill>
                          <a:srgbClr val="000000"/>
                        </a:solidFill>
                        <a:effectLst/>
                        <a:latin typeface="Calibri" panose="020F0502020204030204" pitchFamily="34" charset="0"/>
                      </a:endParaRPr>
                    </a:p>
                    <a:p>
                      <a:pPr algn="ctr" fontAlgn="ctr"/>
                      <a:endParaRPr lang="en-US" sz="2100" b="0" i="0" u="none" strike="noStrike" dirty="0" smtClean="0">
                        <a:solidFill>
                          <a:srgbClr val="000000"/>
                        </a:solidFill>
                        <a:effectLst/>
                        <a:latin typeface="Calibri" panose="020F0502020204030204" pitchFamily="34" charset="0"/>
                      </a:endParaRPr>
                    </a:p>
                    <a:p>
                      <a:pPr algn="ctr" fontAlgn="ctr"/>
                      <a:r>
                        <a:rPr lang="en-US" sz="1000" b="0" i="0" u="none" strike="noStrike" dirty="0" smtClean="0">
                          <a:solidFill>
                            <a:srgbClr val="FF0000"/>
                          </a:solidFill>
                          <a:effectLst/>
                          <a:latin typeface="Calibri" panose="020F0502020204030204" pitchFamily="34" charset="0"/>
                        </a:rPr>
                        <a:t>1500000</a:t>
                      </a:r>
                    </a:p>
                  </a:txBody>
                  <a:tcPr marL="9526" marR="9526" marT="9525" marB="0"/>
                </a:tc>
                <a:tc>
                  <a:txBody>
                    <a:bodyPr/>
                    <a:lstStyle/>
                    <a:p>
                      <a:pPr algn="ctr" fontAlgn="ctr"/>
                      <a:r>
                        <a:rPr lang="en-US" sz="1100" b="0" i="0" u="none" strike="noStrike" dirty="0" smtClean="0">
                          <a:solidFill>
                            <a:srgbClr val="000000"/>
                          </a:solidFill>
                          <a:effectLst/>
                          <a:latin typeface="Calibri" panose="020F0502020204030204" pitchFamily="34" charset="0"/>
                        </a:rPr>
                        <a:t>700000</a:t>
                      </a:r>
                    </a:p>
                  </a:txBody>
                  <a:tcPr marL="9526" marR="9526" marT="9525" marB="0" anchor="ctr"/>
                </a:tc>
                <a:tc>
                  <a:txBody>
                    <a:bodyPr/>
                    <a:lstStyle/>
                    <a:p>
                      <a:pPr marL="0" algn="ctr" defTabSz="914400" rtl="0" eaLnBrk="1" fontAlgn="ctr" latinLnBrk="0" hangingPunct="1"/>
                      <a:r>
                        <a:rPr lang="en-US" sz="1100" b="0" i="0" u="none" strike="noStrike" kern="1200" dirty="0" smtClean="0">
                          <a:solidFill>
                            <a:srgbClr val="000000"/>
                          </a:solidFill>
                          <a:effectLst/>
                          <a:latin typeface="Calibri" panose="020F0502020204030204" pitchFamily="34" charset="0"/>
                          <a:ea typeface="+mn-ea"/>
                          <a:cs typeface="+mn-cs"/>
                        </a:rPr>
                        <a:t>694Km x 466Km</a:t>
                      </a:r>
                    </a:p>
                    <a:p>
                      <a:pPr marL="0" algn="ctr" defTabSz="914400" rtl="0" eaLnBrk="1" fontAlgn="ctr" latinLnBrk="0" hangingPunct="1"/>
                      <a:r>
                        <a:rPr lang="en-US" sz="1100" b="0" i="0" u="none" strike="noStrike" kern="1200" dirty="0" smtClean="0">
                          <a:solidFill>
                            <a:srgbClr val="000000"/>
                          </a:solidFill>
                          <a:effectLst/>
                          <a:latin typeface="Calibri" panose="020F0502020204030204" pitchFamily="34" charset="0"/>
                          <a:ea typeface="+mn-ea"/>
                          <a:cs typeface="+mn-cs"/>
                        </a:rPr>
                        <a:t>270Km x 637Km</a:t>
                      </a:r>
                    </a:p>
                    <a:p>
                      <a:pPr marL="0" algn="ctr" defTabSz="914400" rtl="0" eaLnBrk="1" fontAlgn="ctr" latinLnBrk="0" hangingPunct="1"/>
                      <a:r>
                        <a:rPr lang="en-US" sz="1100" b="0" i="0" u="none" strike="noStrike" kern="1200" dirty="0" smtClean="0">
                          <a:solidFill>
                            <a:srgbClr val="000000"/>
                          </a:solidFill>
                          <a:effectLst/>
                          <a:latin typeface="Calibri" panose="020F0502020204030204" pitchFamily="34" charset="0"/>
                          <a:ea typeface="+mn-ea"/>
                          <a:cs typeface="+mn-cs"/>
                        </a:rPr>
                        <a:t>268Km x 283Km</a:t>
                      </a:r>
                    </a:p>
                    <a:p>
                      <a:pPr marL="0" algn="ctr" defTabSz="914400" rtl="0" eaLnBrk="1" fontAlgn="ctr" latinLnBrk="0" hangingPunct="1"/>
                      <a:r>
                        <a:rPr lang="en-US" sz="1100" b="0" i="0" u="none" strike="noStrike" kern="1200" dirty="0" smtClean="0">
                          <a:solidFill>
                            <a:srgbClr val="000000"/>
                          </a:solidFill>
                          <a:effectLst/>
                          <a:latin typeface="Calibri" panose="020F0502020204030204" pitchFamily="34" charset="0"/>
                          <a:ea typeface="+mn-ea"/>
                          <a:cs typeface="+mn-cs"/>
                        </a:rPr>
                        <a:t>615Km x 451Km</a:t>
                      </a:r>
                    </a:p>
                    <a:p>
                      <a:pPr algn="ctr" fontAlgn="ctr"/>
                      <a:r>
                        <a:rPr lang="en-US" sz="1100" b="0" i="0" u="none" strike="noStrike" kern="1200" dirty="0" smtClean="0">
                          <a:solidFill>
                            <a:srgbClr val="000000"/>
                          </a:solidFill>
                          <a:effectLst/>
                          <a:latin typeface="Calibri" panose="020F0502020204030204" pitchFamily="34" charset="0"/>
                          <a:ea typeface="+mn-ea"/>
                          <a:cs typeface="+mn-cs"/>
                        </a:rPr>
                        <a:t>223Km x 56Km</a:t>
                      </a:r>
                    </a:p>
                    <a:p>
                      <a:pPr algn="ctr" fontAlgn="ctr"/>
                      <a:r>
                        <a:rPr lang="en-US" sz="1100" b="0" i="0" u="none" strike="noStrike" kern="1200" dirty="0" smtClean="0">
                          <a:solidFill>
                            <a:srgbClr val="000000"/>
                          </a:solidFill>
                          <a:effectLst/>
                          <a:latin typeface="Calibri" panose="020F0502020204030204" pitchFamily="34" charset="0"/>
                          <a:ea typeface="+mn-ea"/>
                          <a:cs typeface="+mn-cs"/>
                        </a:rPr>
                        <a:t>471Km x 406Km</a:t>
                      </a:r>
                    </a:p>
                    <a:p>
                      <a:pPr marL="0" marR="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FF0000"/>
                          </a:solidFill>
                          <a:effectLst/>
                          <a:latin typeface="Calibri" panose="020F0502020204030204" pitchFamily="34" charset="0"/>
                          <a:ea typeface="+mn-ea"/>
                          <a:cs typeface="+mn-cs"/>
                        </a:rPr>
                        <a:t>1525Km x 918Km</a:t>
                      </a:r>
                    </a:p>
                  </a:txBody>
                  <a:tcPr marL="9526" marR="9526" marT="9525" marB="0"/>
                </a:tc>
                <a:tc>
                  <a:txBody>
                    <a:bodyPr/>
                    <a:lstStyle/>
                    <a:p>
                      <a:pPr marL="0" algn="ctr" defTabSz="914400" rtl="0" eaLnBrk="1" fontAlgn="ctr" latinLnBrk="0" hangingPunct="1"/>
                      <a:r>
                        <a:rPr lang="en-US" sz="1100" b="0" i="0" u="none" strike="noStrike" kern="1200" dirty="0" smtClean="0">
                          <a:solidFill>
                            <a:srgbClr val="000000"/>
                          </a:solidFill>
                          <a:effectLst/>
                          <a:latin typeface="Calibri" panose="020F0502020204030204" pitchFamily="34" charset="0"/>
                          <a:ea typeface="+mn-ea"/>
                          <a:cs typeface="+mn-cs"/>
                        </a:rPr>
                        <a:t>U</a:t>
                      </a:r>
                      <a:endParaRPr lang="en-US" sz="1100" b="0" i="0" u="none" strike="noStrike" kern="1200" dirty="0">
                        <a:solidFill>
                          <a:srgbClr val="000000"/>
                        </a:solidFill>
                        <a:effectLst/>
                        <a:latin typeface="Calibri" panose="020F0502020204030204" pitchFamily="34" charset="0"/>
                        <a:ea typeface="+mn-ea"/>
                        <a:cs typeface="+mn-cs"/>
                      </a:endParaRPr>
                    </a:p>
                  </a:txBody>
                  <a:tcPr marL="9526" marR="9526" marT="9525" marB="0" anchor="ctr"/>
                </a:tc>
                <a:tc>
                  <a:txBody>
                    <a:bodyPr/>
                    <a:lstStyle/>
                    <a:p>
                      <a:pPr marL="0" indent="0" algn="ctr" defTabSz="914400" rtl="0" eaLnBrk="1" fontAlgn="ctr" latinLnBrk="0" hangingPunct="1">
                        <a:buFont typeface="Arial" panose="020B0604020202020204" pitchFamily="34" charset="0"/>
                        <a:buNone/>
                      </a:pPr>
                      <a:r>
                        <a:rPr lang="en-US" sz="1100" b="0" i="0" u="none" strike="noStrike" kern="1200" dirty="0" smtClean="0">
                          <a:solidFill>
                            <a:srgbClr val="000000"/>
                          </a:solidFill>
                          <a:effectLst/>
                          <a:latin typeface="Calibri" panose="020F0502020204030204" pitchFamily="34" charset="0"/>
                          <a:ea typeface="+mn-ea"/>
                          <a:cs typeface="+mn-cs"/>
                        </a:rPr>
                        <a:t>small scale ENCs</a:t>
                      </a:r>
                    </a:p>
                    <a:p>
                      <a:pPr marL="0" indent="0" algn="ctr" defTabSz="914400" rtl="0" eaLnBrk="1" fontAlgn="ctr" latinLnBrk="0" hangingPunct="1">
                        <a:buFont typeface="Arial" panose="020B0604020202020204" pitchFamily="34" charset="0"/>
                        <a:buNone/>
                      </a:pPr>
                      <a:endParaRPr lang="en-US" sz="1100" b="0" i="0" u="none" strike="noStrike" kern="1200" dirty="0" smtClean="0">
                        <a:solidFill>
                          <a:srgbClr val="000000"/>
                        </a:solidFill>
                        <a:effectLst/>
                        <a:latin typeface="Calibri" panose="020F0502020204030204" pitchFamily="34" charset="0"/>
                        <a:ea typeface="+mn-ea"/>
                        <a:cs typeface="+mn-cs"/>
                      </a:endParaRPr>
                    </a:p>
                    <a:p>
                      <a:pPr marL="0" indent="0" algn="ctr" defTabSz="914400" rtl="0" eaLnBrk="1" fontAlgn="ctr" latinLnBrk="0" hangingPunct="1">
                        <a:buFont typeface="Arial" panose="020B0604020202020204" pitchFamily="34" charset="0"/>
                        <a:buNone/>
                      </a:pPr>
                      <a:endParaRPr lang="en-US" sz="1100" b="0" i="0" u="none" strike="noStrike" kern="1200" dirty="0" smtClean="0">
                        <a:solidFill>
                          <a:srgbClr val="000000"/>
                        </a:solidFill>
                        <a:effectLst/>
                        <a:latin typeface="Calibri" panose="020F0502020204030204" pitchFamily="34" charset="0"/>
                        <a:ea typeface="+mn-ea"/>
                        <a:cs typeface="+mn-cs"/>
                      </a:endParaRPr>
                    </a:p>
                    <a:p>
                      <a:pPr marL="0" indent="0" algn="ctr" defTabSz="914400" rtl="0" eaLnBrk="1" fontAlgn="ctr" latinLnBrk="0" hangingPunct="1">
                        <a:buFont typeface="Arial" panose="020B0604020202020204" pitchFamily="34" charset="0"/>
                        <a:buNone/>
                      </a:pPr>
                      <a:endParaRPr lang="en-US" sz="1100" b="0" i="0" u="none" strike="noStrike" kern="1200" dirty="0" smtClean="0">
                        <a:solidFill>
                          <a:srgbClr val="000000"/>
                        </a:solidFill>
                        <a:effectLst/>
                        <a:latin typeface="Calibri" panose="020F0502020204030204" pitchFamily="34" charset="0"/>
                        <a:ea typeface="+mn-ea"/>
                        <a:cs typeface="+mn-cs"/>
                      </a:endParaRPr>
                    </a:p>
                    <a:p>
                      <a:pPr marL="0" indent="0" algn="ctr" defTabSz="914400" rtl="0" eaLnBrk="1" fontAlgn="ctr" latinLnBrk="0" hangingPunct="1">
                        <a:buFont typeface="Arial" panose="020B0604020202020204" pitchFamily="34" charset="0"/>
                        <a:buNone/>
                      </a:pPr>
                      <a:endParaRPr lang="en-US" sz="700" b="0" i="0" u="none" strike="noStrike" kern="1200" dirty="0" smtClean="0">
                        <a:solidFill>
                          <a:srgbClr val="000000"/>
                        </a:solidFill>
                        <a:effectLst/>
                        <a:latin typeface="Calibri" panose="020F0502020204030204" pitchFamily="34" charset="0"/>
                        <a:ea typeface="+mn-ea"/>
                        <a:cs typeface="+mn-cs"/>
                      </a:endParaRPr>
                    </a:p>
                    <a:p>
                      <a:pPr marL="0" indent="0" algn="ctr" defTabSz="914400" rtl="0" eaLnBrk="1" fontAlgn="ctr" latinLnBrk="0" hangingPunct="1">
                        <a:buFont typeface="Arial" panose="020B0604020202020204" pitchFamily="34" charset="0"/>
                        <a:buNone/>
                      </a:pPr>
                      <a:endParaRPr lang="en-US" sz="1100" b="0" i="0" u="none" strike="noStrike" kern="1200" dirty="0" smtClean="0">
                        <a:solidFill>
                          <a:srgbClr val="000000"/>
                        </a:solidFill>
                        <a:effectLst/>
                        <a:latin typeface="Calibri" panose="020F0502020204030204" pitchFamily="34" charset="0"/>
                        <a:ea typeface="+mn-ea"/>
                        <a:cs typeface="+mn-cs"/>
                      </a:endParaRPr>
                    </a:p>
                    <a:p>
                      <a:pPr marL="0" marR="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dirty="0" smtClean="0">
                          <a:solidFill>
                            <a:srgbClr val="FF0000"/>
                          </a:solidFill>
                          <a:effectLst/>
                          <a:latin typeface="Calibri" panose="020F0502020204030204" pitchFamily="34" charset="0"/>
                        </a:rPr>
                        <a:t>Based compilation scale</a:t>
                      </a:r>
                    </a:p>
                  </a:txBody>
                  <a:tcPr marL="9526" marR="9526" marT="9525" marB="0"/>
                </a:tc>
                <a:tc>
                  <a:txBody>
                    <a:bodyPr/>
                    <a:lstStyle/>
                    <a:p>
                      <a:pPr marL="0" algn="l" defTabSz="914400" rtl="0" eaLnBrk="1" fontAlgn="ctr" latinLnBrk="0" hangingPunct="1"/>
                      <a:r>
                        <a:rPr lang="en-US" sz="1100" b="0" i="0" u="none" strike="noStrike" kern="1200" dirty="0" smtClean="0">
                          <a:solidFill>
                            <a:srgbClr val="000000"/>
                          </a:solidFill>
                          <a:effectLst/>
                          <a:latin typeface="Calibri" panose="020F0502020204030204" pitchFamily="34" charset="0"/>
                          <a:ea typeface="+mn-ea"/>
                          <a:cs typeface="+mn-cs"/>
                        </a:rPr>
                        <a:t>Agree scheming between producers.</a:t>
                      </a:r>
                    </a:p>
                    <a:p>
                      <a:pPr marL="0" algn="l" defTabSz="914400" rtl="0" eaLnBrk="1" fontAlgn="ctr" latinLnBrk="0" hangingPunct="1"/>
                      <a:endParaRPr lang="en-US" sz="1100" b="0" i="0" u="none" strike="noStrike" kern="1200" dirty="0" smtClean="0">
                        <a:solidFill>
                          <a:srgbClr val="000000"/>
                        </a:solidFill>
                        <a:effectLst/>
                        <a:latin typeface="Calibri" panose="020F0502020204030204" pitchFamily="34" charset="0"/>
                        <a:ea typeface="+mn-ea"/>
                        <a:cs typeface="+mn-cs"/>
                      </a:endParaRPr>
                    </a:p>
                    <a:p>
                      <a:pPr marL="0" algn="l" defTabSz="914400" rtl="0" eaLnBrk="1" fontAlgn="ctr" latinLnBrk="0" hangingPunct="1"/>
                      <a:endParaRPr lang="en-US" sz="1100" b="0" i="0" u="none" strike="noStrike" kern="1200" dirty="0" smtClean="0">
                        <a:solidFill>
                          <a:srgbClr val="000000"/>
                        </a:solidFill>
                        <a:effectLst/>
                        <a:latin typeface="Calibri" panose="020F0502020204030204" pitchFamily="34" charset="0"/>
                        <a:ea typeface="+mn-ea"/>
                        <a:cs typeface="+mn-cs"/>
                      </a:endParaRPr>
                    </a:p>
                    <a:p>
                      <a:pPr marL="0" algn="l" defTabSz="914400" rtl="0" eaLnBrk="1" fontAlgn="ctr" latinLnBrk="0" hangingPunct="1"/>
                      <a:endParaRPr lang="en-US" sz="1600" b="0" i="0" u="none" strike="noStrike" kern="1200" dirty="0" smtClean="0">
                        <a:solidFill>
                          <a:srgbClr val="000000"/>
                        </a:solidFill>
                        <a:effectLst/>
                        <a:latin typeface="Calibri" panose="020F0502020204030204" pitchFamily="34" charset="0"/>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effectLst/>
                          <a:latin typeface="Calibri" panose="020F0502020204030204" pitchFamily="34" charset="0"/>
                        </a:rPr>
                        <a:t>HOs to discuss and resolve overlaps</a:t>
                      </a:r>
                    </a:p>
                  </a:txBody>
                  <a:tcPr marL="9526" marR="9526" marT="9525" marB="0"/>
                </a:tc>
                <a:extLst>
                  <a:ext uri="{0D108BD9-81ED-4DB2-BD59-A6C34878D82A}">
                    <a16:rowId xmlns:a16="http://schemas.microsoft.com/office/drawing/2014/main" val="502090989"/>
                  </a:ext>
                </a:extLst>
              </a:tr>
              <a:tr h="924029">
                <a:tc>
                  <a:txBody>
                    <a:bodyPr/>
                    <a:lstStyle/>
                    <a:p>
                      <a:pPr algn="ctr" fontAlgn="ctr"/>
                      <a:r>
                        <a:rPr lang="en-US" sz="1100" b="0" i="0" u="none" strike="noStrike" dirty="0" smtClean="0">
                          <a:solidFill>
                            <a:srgbClr val="000000"/>
                          </a:solidFill>
                          <a:effectLst/>
                          <a:latin typeface="Calibri" panose="020F0502020204030204" pitchFamily="34" charset="0"/>
                        </a:rPr>
                        <a:t>GB241400</a:t>
                      </a:r>
                      <a:endParaRPr lang="en-US" sz="1100" b="0" i="0" u="none" strike="noStrike" dirty="0">
                        <a:solidFill>
                          <a:srgbClr val="000000"/>
                        </a:solidFill>
                        <a:effectLst/>
                        <a:latin typeface="Calibri" panose="020F0502020204030204" pitchFamily="34" charset="0"/>
                      </a:endParaRPr>
                    </a:p>
                  </a:txBody>
                  <a:tcPr marL="9526" marR="9526" marT="9525" marB="0" anchor="ctr"/>
                </a:tc>
                <a:tc>
                  <a:txBody>
                    <a:bodyPr/>
                    <a:lstStyle/>
                    <a:p>
                      <a:pPr algn="ctr" fontAlgn="ctr"/>
                      <a:r>
                        <a:rPr lang="en-US" sz="1100" b="0" i="0" u="none" strike="noStrike" kern="1200" dirty="0" smtClean="0">
                          <a:solidFill>
                            <a:srgbClr val="000000"/>
                          </a:solidFill>
                          <a:effectLst/>
                          <a:latin typeface="Calibri" panose="020F0502020204030204" pitchFamily="34" charset="0"/>
                          <a:ea typeface="+mn-ea"/>
                          <a:cs typeface="+mn-cs"/>
                        </a:rPr>
                        <a:t>IN2251AA</a:t>
                      </a:r>
                    </a:p>
                    <a:p>
                      <a:pPr algn="ctr" fontAlgn="ctr"/>
                      <a:endParaRPr lang="en-US" sz="1100" b="0" i="0" u="none" strike="noStrike" kern="1200" dirty="0" smtClean="0">
                        <a:solidFill>
                          <a:srgbClr val="000000"/>
                        </a:solidFill>
                        <a:effectLst/>
                        <a:latin typeface="Calibri" panose="020F0502020204030204" pitchFamily="34" charset="0"/>
                        <a:ea typeface="+mn-ea"/>
                        <a:cs typeface="+mn-cs"/>
                      </a:endParaRPr>
                    </a:p>
                    <a:p>
                      <a:pPr algn="ctr" fontAlgn="ctr"/>
                      <a:r>
                        <a:rPr lang="en-US" sz="1100" b="0" i="0" u="none" strike="noStrike" kern="1200" dirty="0" smtClean="0">
                          <a:solidFill>
                            <a:srgbClr val="FF0000"/>
                          </a:solidFill>
                          <a:effectLst/>
                          <a:latin typeface="Calibri" panose="020F0502020204030204" pitchFamily="34" charset="0"/>
                          <a:ea typeface="+mn-ea"/>
                          <a:cs typeface="+mn-cs"/>
                        </a:rPr>
                        <a:t>IN2271GK</a:t>
                      </a:r>
                    </a:p>
                    <a:p>
                      <a:pPr algn="ctr" fontAlgn="ctr"/>
                      <a:endParaRPr lang="en-US" sz="1100" b="0" i="0" u="none" strike="noStrike" kern="1200" dirty="0" smtClean="0">
                        <a:solidFill>
                          <a:srgbClr val="000000"/>
                        </a:solidFill>
                        <a:effectLst/>
                        <a:latin typeface="Calibri" panose="020F0502020204030204" pitchFamily="34" charset="0"/>
                        <a:ea typeface="+mn-ea"/>
                        <a:cs typeface="+mn-cs"/>
                      </a:endParaRPr>
                    </a:p>
                    <a:p>
                      <a:pPr algn="ctr" fontAlgn="ctr"/>
                      <a:r>
                        <a:rPr lang="en-US" sz="1100" b="0" i="0" u="none" strike="noStrike" kern="1200" dirty="0" smtClean="0">
                          <a:solidFill>
                            <a:schemeClr val="tx2"/>
                          </a:solidFill>
                          <a:effectLst/>
                          <a:latin typeface="Calibri" panose="020F0502020204030204" pitchFamily="34" charset="0"/>
                          <a:ea typeface="+mn-ea"/>
                          <a:cs typeface="+mn-cs"/>
                        </a:rPr>
                        <a:t>IN2291GW</a:t>
                      </a:r>
                      <a:endParaRPr lang="en-US" sz="1100" b="0" i="0" u="none" strike="noStrike" kern="1200" dirty="0">
                        <a:solidFill>
                          <a:schemeClr val="tx2"/>
                        </a:solidFill>
                        <a:effectLst/>
                        <a:latin typeface="Calibri" panose="020F0502020204030204" pitchFamily="34" charset="0"/>
                        <a:ea typeface="+mn-ea"/>
                        <a:cs typeface="+mn-cs"/>
                      </a:endParaRPr>
                    </a:p>
                  </a:txBody>
                  <a:tcPr marL="9526" marR="9526" marT="9525" marB="0"/>
                </a:tc>
                <a:tc>
                  <a:txBody>
                    <a:bodyPr/>
                    <a:lstStyle/>
                    <a:p>
                      <a:pPr algn="ctr" fontAlgn="ctr"/>
                      <a:r>
                        <a:rPr lang="en-US" sz="1100" b="0" i="0" u="none" strike="noStrike" dirty="0" smtClean="0">
                          <a:solidFill>
                            <a:srgbClr val="000000"/>
                          </a:solidFill>
                          <a:effectLst/>
                          <a:latin typeface="Calibri" panose="020F0502020204030204" pitchFamily="34" charset="0"/>
                        </a:rPr>
                        <a:t>700000</a:t>
                      </a:r>
                      <a:endParaRPr lang="en-US" sz="1100" b="0" i="0" u="none" strike="noStrike" dirty="0">
                        <a:solidFill>
                          <a:srgbClr val="000000"/>
                        </a:solidFill>
                        <a:effectLst/>
                        <a:latin typeface="Calibri" panose="020F0502020204030204" pitchFamily="34" charset="0"/>
                      </a:endParaRPr>
                    </a:p>
                  </a:txBody>
                  <a:tcPr marL="9526" marR="9526" marT="9525" marB="0" anchor="ctr"/>
                </a:tc>
                <a:tc>
                  <a:txBody>
                    <a:bodyPr/>
                    <a:lstStyle/>
                    <a:p>
                      <a:pPr algn="ctr" fontAlgn="ctr"/>
                      <a:r>
                        <a:rPr lang="en-US" sz="1100" b="0" i="0" u="none" strike="noStrike" dirty="0" smtClean="0">
                          <a:solidFill>
                            <a:srgbClr val="000000"/>
                          </a:solidFill>
                          <a:effectLst/>
                          <a:latin typeface="Calibri" panose="020F0502020204030204" pitchFamily="34" charset="0"/>
                        </a:rPr>
                        <a:t>180000</a:t>
                      </a:r>
                    </a:p>
                    <a:p>
                      <a:pPr algn="ctr" fontAlgn="ctr"/>
                      <a:endParaRPr lang="en-US" sz="1100" b="0" i="0" u="none" strike="noStrike" dirty="0" smtClean="0">
                        <a:solidFill>
                          <a:srgbClr val="000000"/>
                        </a:solidFill>
                        <a:effectLst/>
                        <a:latin typeface="Calibri" panose="020F0502020204030204" pitchFamily="34" charset="0"/>
                      </a:endParaRPr>
                    </a:p>
                    <a:p>
                      <a:pPr algn="ctr" fontAlgn="ctr"/>
                      <a:r>
                        <a:rPr lang="en-US" sz="1100" b="0" i="0" u="none" strike="noStrike" dirty="0" smtClean="0">
                          <a:solidFill>
                            <a:srgbClr val="FF0000"/>
                          </a:solidFill>
                          <a:effectLst/>
                          <a:latin typeface="Calibri" panose="020F0502020204030204" pitchFamily="34" charset="0"/>
                        </a:rPr>
                        <a:t>350000</a:t>
                      </a:r>
                    </a:p>
                    <a:p>
                      <a:pPr algn="ctr" fontAlgn="ctr"/>
                      <a:endParaRPr lang="en-US" sz="1000" b="0" i="0" u="none" strike="noStrike" dirty="0" smtClean="0">
                        <a:solidFill>
                          <a:srgbClr val="000000"/>
                        </a:solidFill>
                        <a:effectLst/>
                        <a:latin typeface="Calibri" panose="020F0502020204030204" pitchFamily="34" charset="0"/>
                      </a:endParaRPr>
                    </a:p>
                    <a:p>
                      <a:pPr algn="ctr" fontAlgn="ctr"/>
                      <a:r>
                        <a:rPr lang="en-US" sz="1100" b="0" i="0" u="none" strike="noStrike" dirty="0" smtClean="0">
                          <a:solidFill>
                            <a:schemeClr val="tx2"/>
                          </a:solidFill>
                          <a:effectLst/>
                          <a:latin typeface="Calibri" panose="020F0502020204030204" pitchFamily="34" charset="0"/>
                        </a:rPr>
                        <a:t>700000</a:t>
                      </a:r>
                      <a:endParaRPr lang="en-US" sz="1100" b="0" i="0" u="none" strike="noStrike" dirty="0">
                        <a:solidFill>
                          <a:schemeClr val="tx2"/>
                        </a:solidFill>
                        <a:effectLst/>
                        <a:latin typeface="Calibri" panose="020F0502020204030204" pitchFamily="34" charset="0"/>
                      </a:endParaRPr>
                    </a:p>
                  </a:txBody>
                  <a:tcPr marL="9526" marR="9526" marT="9525" marB="0"/>
                </a:tc>
                <a:tc>
                  <a:txBody>
                    <a:bodyPr/>
                    <a:lstStyle/>
                    <a:p>
                      <a:pPr marL="0" algn="ctr" defTabSz="914400" rtl="0" eaLnBrk="1" fontAlgn="ctr" latinLnBrk="0" hangingPunct="1"/>
                      <a:r>
                        <a:rPr lang="en-US" sz="1000" b="0" i="0" u="none" strike="noStrike" kern="1200" dirty="0" smtClean="0">
                          <a:solidFill>
                            <a:srgbClr val="000000"/>
                          </a:solidFill>
                          <a:effectLst/>
                          <a:latin typeface="Calibri" panose="020F0502020204030204" pitchFamily="34" charset="0"/>
                          <a:ea typeface="+mn-ea"/>
                          <a:cs typeface="+mn-cs"/>
                        </a:rPr>
                        <a:t>76Km X 67Km</a:t>
                      </a:r>
                    </a:p>
                    <a:p>
                      <a:pPr marL="0" algn="ctr" defTabSz="914400" rtl="0" eaLnBrk="1" fontAlgn="ctr" latinLnBrk="0" hangingPunct="1"/>
                      <a:endParaRPr lang="en-US" sz="10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fontAlgn="ctr" latinLnBrk="0" hangingPunct="1"/>
                      <a:r>
                        <a:rPr lang="en-US" sz="1000" b="0" i="0" u="none" strike="noStrike" kern="1200" dirty="0" smtClean="0">
                          <a:solidFill>
                            <a:srgbClr val="FF0000"/>
                          </a:solidFill>
                          <a:effectLst/>
                          <a:latin typeface="Calibri" panose="020F0502020204030204" pitchFamily="34" charset="0"/>
                          <a:ea typeface="+mn-ea"/>
                          <a:cs typeface="+mn-cs"/>
                        </a:rPr>
                        <a:t>256Km x 77Km</a:t>
                      </a:r>
                    </a:p>
                    <a:p>
                      <a:pPr marL="0" algn="ctr" defTabSz="914400" rtl="0" eaLnBrk="1" fontAlgn="ctr" latinLnBrk="0" hangingPunct="1"/>
                      <a:endParaRPr lang="en-US" sz="10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fontAlgn="ctr" latinLnBrk="0" hangingPunct="1"/>
                      <a:r>
                        <a:rPr lang="en-US" sz="1000" b="0" i="0" u="none" strike="noStrike" kern="1200" dirty="0" smtClean="0">
                          <a:solidFill>
                            <a:schemeClr val="tx2"/>
                          </a:solidFill>
                          <a:effectLst/>
                          <a:latin typeface="Calibri" panose="020F0502020204030204" pitchFamily="34" charset="0"/>
                          <a:ea typeface="+mn-ea"/>
                          <a:cs typeface="+mn-cs"/>
                        </a:rPr>
                        <a:t>614Km x 458Km</a:t>
                      </a:r>
                      <a:endParaRPr lang="en-US" sz="1000" b="0" i="0" u="none" strike="noStrike" kern="1200" dirty="0">
                        <a:solidFill>
                          <a:schemeClr val="tx2"/>
                        </a:solidFill>
                        <a:effectLst/>
                        <a:latin typeface="Calibri" panose="020F0502020204030204" pitchFamily="34" charset="0"/>
                        <a:ea typeface="+mn-ea"/>
                        <a:cs typeface="+mn-cs"/>
                      </a:endParaRPr>
                    </a:p>
                  </a:txBody>
                  <a:tcPr marL="9526" marR="9526" marT="9525" marB="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panose="020F0502020204030204" pitchFamily="34" charset="0"/>
                          <a:ea typeface="+mn-ea"/>
                          <a:cs typeface="+mn-cs"/>
                        </a:rPr>
                        <a:t>U</a:t>
                      </a:r>
                    </a:p>
                  </a:txBody>
                  <a:tcPr marL="9526" marR="9526" marT="9525" marB="0" anchor="ctr"/>
                </a:tc>
                <a:tc>
                  <a:txBody>
                    <a:bodyPr/>
                    <a:lstStyle/>
                    <a:p>
                      <a:pPr marL="171450" indent="-171450" algn="l" fontAlgn="ctr">
                        <a:buFont typeface="Arial" panose="020B0604020202020204" pitchFamily="34" charset="0"/>
                        <a:buChar char="•"/>
                      </a:pPr>
                      <a:r>
                        <a:rPr lang="en-US" sz="1000" b="0" i="0" u="none" strike="noStrike" dirty="0" smtClean="0">
                          <a:solidFill>
                            <a:schemeClr val="tx1"/>
                          </a:solidFill>
                          <a:effectLst/>
                          <a:latin typeface="Calibri" panose="020F0502020204030204" pitchFamily="34" charset="0"/>
                        </a:rPr>
                        <a:t>Compilation scales are very different. Offshore, port bound traffic</a:t>
                      </a:r>
                    </a:p>
                    <a:p>
                      <a:pPr marL="171450" indent="-171450" algn="l" fontAlgn="ctr">
                        <a:buFont typeface="Arial" panose="020B0604020202020204" pitchFamily="34" charset="0"/>
                        <a:buChar char="•"/>
                      </a:pPr>
                      <a:r>
                        <a:rPr lang="en-US" sz="1000" b="0" i="0" u="none" strike="noStrike" dirty="0" smtClean="0">
                          <a:solidFill>
                            <a:srgbClr val="FF0000"/>
                          </a:solidFill>
                          <a:effectLst/>
                          <a:latin typeface="Calibri" panose="020F0502020204030204" pitchFamily="34" charset="0"/>
                        </a:rPr>
                        <a:t>Different compilation scales, offshore, lots of light traffic routes</a:t>
                      </a:r>
                    </a:p>
                    <a:p>
                      <a:pPr marL="171450" indent="-171450" algn="l" fontAlgn="ctr">
                        <a:buFont typeface="Arial" panose="020B0604020202020204" pitchFamily="34" charset="0"/>
                        <a:buChar char="•"/>
                      </a:pPr>
                      <a:r>
                        <a:rPr lang="en-US" sz="1000" b="0" i="0" u="none" strike="noStrike" dirty="0" smtClean="0">
                          <a:solidFill>
                            <a:schemeClr val="tx2"/>
                          </a:solidFill>
                          <a:effectLst/>
                          <a:latin typeface="Calibri" panose="020F0502020204030204" pitchFamily="34" charset="0"/>
                        </a:rPr>
                        <a:t>Larger scale covering coastal waters and offshore. Lots of light traffic</a:t>
                      </a:r>
                    </a:p>
                  </a:txBody>
                  <a:tcPr marL="9526" marR="9526" marT="9525" marB="0" anchor="ctr"/>
                </a:tc>
                <a:tc>
                  <a:txBody>
                    <a:bodyPr/>
                    <a:lstStyle/>
                    <a:p>
                      <a:pPr algn="l" fontAlgn="b"/>
                      <a:r>
                        <a:rPr lang="en-US" sz="1100" b="0" i="0" u="none" strike="noStrike" kern="1200" dirty="0" smtClean="0">
                          <a:solidFill>
                            <a:srgbClr val="000000"/>
                          </a:solidFill>
                          <a:effectLst/>
                          <a:latin typeface="Calibri" panose="020F0502020204030204" pitchFamily="34" charset="0"/>
                          <a:ea typeface="+mn-ea"/>
                          <a:cs typeface="+mn-cs"/>
                        </a:rPr>
                        <a:t>HOs to discuss and resolve overlaps</a:t>
                      </a:r>
                    </a:p>
                  </a:txBody>
                  <a:tcPr marL="9526" marR="9526" marT="9525" marB="0" anchor="ctr"/>
                </a:tc>
                <a:extLst>
                  <a:ext uri="{0D108BD9-81ED-4DB2-BD59-A6C34878D82A}">
                    <a16:rowId xmlns:a16="http://schemas.microsoft.com/office/drawing/2014/main" val="938237641"/>
                  </a:ext>
                </a:extLst>
              </a:tr>
              <a:tr h="771612">
                <a:tc>
                  <a:txBody>
                    <a:bodyPr/>
                    <a:lstStyle/>
                    <a:p>
                      <a:pPr algn="ctr" fontAlgn="ctr"/>
                      <a:r>
                        <a:rPr lang="en-US" sz="1100" b="0" i="0" u="none" strike="noStrike" dirty="0" smtClean="0">
                          <a:solidFill>
                            <a:srgbClr val="000000"/>
                          </a:solidFill>
                          <a:effectLst/>
                          <a:latin typeface="Calibri" panose="020F0502020204030204" pitchFamily="34" charset="0"/>
                        </a:rPr>
                        <a:t>OM207501</a:t>
                      </a:r>
                      <a:endParaRPr lang="en-US" sz="1100" b="0" i="0" u="none" strike="noStrike" dirty="0">
                        <a:solidFill>
                          <a:srgbClr val="000000"/>
                        </a:solidFill>
                        <a:effectLst/>
                        <a:latin typeface="Calibri" panose="020F0502020204030204" pitchFamily="34" charset="0"/>
                      </a:endParaRPr>
                    </a:p>
                  </a:txBody>
                  <a:tcPr marL="9526" marR="9526" marT="9525" marB="0" anchor="ctr"/>
                </a:tc>
                <a:tc>
                  <a:txBody>
                    <a:bodyPr/>
                    <a:lstStyle/>
                    <a:p>
                      <a:pPr algn="ctr" fontAlgn="ctr"/>
                      <a:r>
                        <a:rPr lang="en-US" sz="1100" b="0" i="0" u="none" strike="noStrike" kern="1200" dirty="0" smtClean="0">
                          <a:solidFill>
                            <a:schemeClr val="tx1"/>
                          </a:solidFill>
                          <a:effectLst/>
                          <a:latin typeface="Calibri" panose="020F0502020204030204" pitchFamily="34" charset="0"/>
                          <a:ea typeface="+mn-ea"/>
                          <a:cs typeface="+mn-cs"/>
                        </a:rPr>
                        <a:t>GB200707</a:t>
                      </a:r>
                    </a:p>
                    <a:p>
                      <a:pPr algn="ctr" fontAlgn="ctr"/>
                      <a:r>
                        <a:rPr lang="en-US" sz="1100" b="0" i="0" u="none" strike="noStrike" kern="1200" dirty="0" smtClean="0">
                          <a:solidFill>
                            <a:srgbClr val="FF0000"/>
                          </a:solidFill>
                          <a:effectLst/>
                          <a:latin typeface="Calibri" panose="020F0502020204030204" pitchFamily="34" charset="0"/>
                          <a:ea typeface="+mn-ea"/>
                          <a:cs typeface="+mn-cs"/>
                        </a:rPr>
                        <a:t>GB202851</a:t>
                      </a:r>
                    </a:p>
                    <a:p>
                      <a:pPr algn="ctr" fontAlgn="ctr"/>
                      <a:r>
                        <a:rPr lang="en-US" sz="1100" b="0" i="0" u="none" strike="noStrike" kern="1200" dirty="0" smtClean="0">
                          <a:solidFill>
                            <a:schemeClr val="tx2"/>
                          </a:solidFill>
                          <a:effectLst/>
                          <a:latin typeface="Calibri" panose="020F0502020204030204" pitchFamily="34" charset="0"/>
                          <a:ea typeface="+mn-ea"/>
                          <a:cs typeface="+mn-cs"/>
                        </a:rPr>
                        <a:t>GB241250</a:t>
                      </a:r>
                      <a:endParaRPr lang="en-US" sz="1100" b="0" i="0" u="none" strike="noStrike" kern="1200" dirty="0">
                        <a:solidFill>
                          <a:schemeClr val="tx2"/>
                        </a:solidFill>
                        <a:effectLst/>
                        <a:latin typeface="Calibri" panose="020F0502020204030204" pitchFamily="34" charset="0"/>
                        <a:ea typeface="+mn-ea"/>
                        <a:cs typeface="+mn-cs"/>
                      </a:endParaRPr>
                    </a:p>
                  </a:txBody>
                  <a:tcPr marL="9526" marR="9526" marT="9525" marB="0" anchor="ct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700000</a:t>
                      </a:r>
                    </a:p>
                  </a:txBody>
                  <a:tcPr marL="9526" marR="9526" marT="9525" marB="0" anchor="ct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700000</a:t>
                      </a:r>
                    </a:p>
                  </a:txBody>
                  <a:tcPr marL="9526" marR="9526" marT="9525" marB="0" anchor="ctr"/>
                </a:tc>
                <a:tc>
                  <a:txBody>
                    <a:bodyPr/>
                    <a:lstStyle/>
                    <a:p>
                      <a:pPr marL="0" algn="ctr" defTabSz="914400" rtl="0" eaLnBrk="1" fontAlgn="ctr" latinLnBrk="0" hangingPunct="1"/>
                      <a:r>
                        <a:rPr lang="en-US" sz="1000" b="0" i="0" u="none" strike="noStrike" kern="1200" dirty="0" smtClean="0">
                          <a:solidFill>
                            <a:srgbClr val="000000"/>
                          </a:solidFill>
                          <a:effectLst/>
                          <a:latin typeface="Calibri" panose="020F0502020204030204" pitchFamily="34" charset="0"/>
                          <a:ea typeface="+mn-ea"/>
                          <a:cs typeface="+mn-cs"/>
                        </a:rPr>
                        <a:t>217km x 407km</a:t>
                      </a:r>
                    </a:p>
                    <a:p>
                      <a:pPr marL="0" algn="ctr" defTabSz="914400" rtl="0" eaLnBrk="1" fontAlgn="ctr" latinLnBrk="0" hangingPunct="1"/>
                      <a:r>
                        <a:rPr lang="en-US" sz="1000" b="0" i="0" u="none" strike="noStrike" kern="1200" dirty="0" smtClean="0">
                          <a:solidFill>
                            <a:srgbClr val="FF0000"/>
                          </a:solidFill>
                          <a:effectLst/>
                          <a:latin typeface="Calibri" panose="020F0502020204030204" pitchFamily="34" charset="0"/>
                          <a:ea typeface="+mn-ea"/>
                          <a:cs typeface="+mn-cs"/>
                        </a:rPr>
                        <a:t>129km x 538km</a:t>
                      </a:r>
                    </a:p>
                    <a:p>
                      <a:pPr marL="0" algn="ctr" defTabSz="914400" rtl="0" eaLnBrk="1" fontAlgn="ctr" latinLnBrk="0" hangingPunct="1"/>
                      <a:r>
                        <a:rPr lang="en-US" sz="1000" b="0" i="0" u="none" strike="noStrike" kern="1200" dirty="0" smtClean="0">
                          <a:solidFill>
                            <a:schemeClr val="tx2"/>
                          </a:solidFill>
                          <a:effectLst/>
                          <a:latin typeface="Calibri" panose="020F0502020204030204" pitchFamily="34" charset="0"/>
                          <a:ea typeface="+mn-ea"/>
                          <a:cs typeface="+mn-cs"/>
                        </a:rPr>
                        <a:t>553km x 229km</a:t>
                      </a:r>
                      <a:endParaRPr lang="en-US" sz="1000" b="0" i="0" u="none" strike="noStrike" kern="1200" dirty="0">
                        <a:solidFill>
                          <a:schemeClr val="tx2"/>
                        </a:solidFill>
                        <a:effectLst/>
                        <a:latin typeface="Calibri" panose="020F0502020204030204" pitchFamily="34" charset="0"/>
                        <a:ea typeface="+mn-ea"/>
                        <a:cs typeface="+mn-cs"/>
                      </a:endParaRPr>
                    </a:p>
                  </a:txBody>
                  <a:tcPr marL="9526" marR="9526"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L</a:t>
                      </a:r>
                    </a:p>
                  </a:txBody>
                  <a:tcPr marL="9526" marR="9526" marT="9525" marB="0" anchor="ctr"/>
                </a:tc>
                <a:tc>
                  <a:txBody>
                    <a:bodyPr/>
                    <a:lstStyle/>
                    <a:p>
                      <a:pPr algn="l" fontAlgn="b"/>
                      <a:r>
                        <a:rPr lang="en-US" sz="1000" b="0" i="0" u="none" strike="noStrike" dirty="0">
                          <a:solidFill>
                            <a:schemeClr val="tx1"/>
                          </a:solidFill>
                          <a:effectLst/>
                          <a:latin typeface="Arial" panose="020B0604020202020204" pitchFamily="34" charset="0"/>
                        </a:rPr>
                        <a:t>Not many differences between the ENCs but the overlap is big.</a:t>
                      </a:r>
                    </a:p>
                  </a:txBody>
                  <a:tcPr marL="9526" marR="9526" marT="9525" marB="0" anchor="ctr"/>
                </a:tc>
                <a:tc>
                  <a:txBody>
                    <a:bodyPr/>
                    <a:lstStyle/>
                    <a:p>
                      <a:pPr algn="l" fontAlgn="b"/>
                      <a:r>
                        <a:rPr lang="en-US" sz="1000" b="0" i="0" u="none" strike="noStrike" dirty="0">
                          <a:solidFill>
                            <a:schemeClr val="tx1"/>
                          </a:solidFill>
                          <a:effectLst/>
                          <a:latin typeface="Arial" panose="020B0604020202020204" pitchFamily="34" charset="0"/>
                        </a:rPr>
                        <a:t>IC-ENC will liaise with UKHO on the overlaps with the existing coverage to resolve the overlap before the ENC is released. </a:t>
                      </a:r>
                    </a:p>
                  </a:txBody>
                  <a:tcPr marL="9526" marR="9526" marT="9525" marB="0" anchor="ctr"/>
                </a:tc>
                <a:extLst>
                  <a:ext uri="{0D108BD9-81ED-4DB2-BD59-A6C34878D82A}">
                    <a16:rowId xmlns:a16="http://schemas.microsoft.com/office/drawing/2014/main" val="3111864339"/>
                  </a:ext>
                </a:extLst>
              </a:tr>
              <a:tr h="466777">
                <a:tc>
                  <a:txBody>
                    <a:bodyPr/>
                    <a:lstStyle/>
                    <a:p>
                      <a:pPr algn="ctr" fontAlgn="ctr"/>
                      <a:r>
                        <a:rPr lang="en-US" sz="1000" b="0" i="0" u="none" strike="noStrike" dirty="0">
                          <a:solidFill>
                            <a:schemeClr val="tx1"/>
                          </a:solidFill>
                          <a:effectLst/>
                          <a:latin typeface="Arial" panose="020B0604020202020204" pitchFamily="34" charset="0"/>
                        </a:rPr>
                        <a:t>OM301218</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GB303171</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90000</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90000</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65km x 80.4km</a:t>
                      </a:r>
                    </a:p>
                  </a:txBody>
                  <a:tcPr marL="9526" marR="9526"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L</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6" marR="9526" marT="9525" marB="0" anchor="ctr"/>
                </a:tc>
                <a:tc>
                  <a:txBody>
                    <a:bodyPr/>
                    <a:lstStyle/>
                    <a:p>
                      <a:pPr algn="l" fontAlgn="b"/>
                      <a:r>
                        <a:rPr lang="en-US" sz="1000" b="0" i="0" u="none" strike="noStrike" dirty="0">
                          <a:solidFill>
                            <a:schemeClr val="tx1"/>
                          </a:solidFill>
                          <a:effectLst/>
                          <a:latin typeface="Arial" panose="020B0604020202020204" pitchFamily="34" charset="0"/>
                        </a:rPr>
                        <a:t>OM301218 has been clipped to match the coverage area of this existing cell GB303171, which should now be cancelled.</a:t>
                      </a:r>
                    </a:p>
                  </a:txBody>
                  <a:tcPr marL="9526" marR="9526" marT="9525" marB="0" anchor="b"/>
                </a:tc>
                <a:tc>
                  <a:txBody>
                    <a:bodyPr/>
                    <a:lstStyle/>
                    <a:p>
                      <a:pPr algn="l" fontAlgn="b"/>
                      <a:endParaRPr lang="en-US" sz="1000" b="0" i="0" u="none" strike="noStrike" dirty="0" smtClean="0">
                        <a:solidFill>
                          <a:schemeClr val="tx1"/>
                        </a:solidFill>
                        <a:effectLst/>
                        <a:latin typeface="Calibri" panose="020F0502020204030204" pitchFamily="34" charset="0"/>
                      </a:endParaRPr>
                    </a:p>
                  </a:txBody>
                  <a:tcPr marL="9526" marR="9526" marT="9525" marB="0"/>
                </a:tc>
                <a:extLst>
                  <a:ext uri="{0D108BD9-81ED-4DB2-BD59-A6C34878D82A}">
                    <a16:rowId xmlns:a16="http://schemas.microsoft.com/office/drawing/2014/main" val="44924945"/>
                  </a:ext>
                </a:extLst>
              </a:tr>
              <a:tr h="397417">
                <a:tc>
                  <a:txBody>
                    <a:bodyPr/>
                    <a:lstStyle/>
                    <a:p>
                      <a:pPr algn="ctr" fontAlgn="ctr"/>
                      <a:r>
                        <a:rPr lang="en-US" sz="1000" b="0" i="0" u="none" strike="noStrike" dirty="0">
                          <a:solidFill>
                            <a:schemeClr val="tx1"/>
                          </a:solidFill>
                          <a:effectLst/>
                          <a:latin typeface="Arial" panose="020B0604020202020204" pitchFamily="34" charset="0"/>
                        </a:rPr>
                        <a:t>OM301219</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GB303172</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90000</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90000</a:t>
                      </a:r>
                    </a:p>
                  </a:txBody>
                  <a:tcPr marL="9526" marR="9526" marT="9525" marB="0" anchor="ctr"/>
                </a:tc>
                <a:tc>
                  <a:txBody>
                    <a:bodyPr/>
                    <a:lstStyle/>
                    <a:p>
                      <a:pPr algn="ctr" fontAlgn="ctr"/>
                      <a:r>
                        <a:rPr lang="en-US" sz="700" b="0" i="0" u="none" strike="noStrike" dirty="0">
                          <a:solidFill>
                            <a:schemeClr val="tx1"/>
                          </a:solidFill>
                          <a:effectLst/>
                          <a:latin typeface="Arial" panose="020B0604020202020204" pitchFamily="34" charset="0"/>
                        </a:rPr>
                        <a:t>Less than 0.1m wide</a:t>
                      </a:r>
                    </a:p>
                  </a:txBody>
                  <a:tcPr marL="9526" marR="9526"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A</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6" marR="9526" marT="9525" marB="0" anchor="ctr"/>
                </a:tc>
                <a:tc>
                  <a:txBody>
                    <a:bodyPr/>
                    <a:lstStyle/>
                    <a:p>
                      <a:pPr algn="l" fontAlgn="ctr"/>
                      <a:r>
                        <a:rPr lang="en-US" sz="1000" b="0" i="0" u="none" strike="noStrike" dirty="0">
                          <a:solidFill>
                            <a:schemeClr val="tx1"/>
                          </a:solidFill>
                          <a:effectLst/>
                          <a:latin typeface="Arial" panose="020B0604020202020204" pitchFamily="34" charset="0"/>
                        </a:rPr>
                        <a:t>Very thin overlap</a:t>
                      </a:r>
                    </a:p>
                  </a:txBody>
                  <a:tcPr marL="9526" marR="9526" marT="9525" marB="0" anchor="ctr"/>
                </a:tc>
                <a:tc>
                  <a:txBody>
                    <a:bodyPr/>
                    <a:lstStyle/>
                    <a:p>
                      <a:pPr algn="l" fontAlgn="b"/>
                      <a:r>
                        <a:rPr lang="en-US" sz="1000" b="0" i="0" u="none" strike="noStrike" dirty="0">
                          <a:solidFill>
                            <a:schemeClr val="tx1"/>
                          </a:solidFill>
                          <a:effectLst/>
                          <a:latin typeface="Arial" panose="020B0604020202020204" pitchFamily="34" charset="0"/>
                        </a:rPr>
                        <a:t>Request GB to clip cell</a:t>
                      </a:r>
                    </a:p>
                  </a:txBody>
                  <a:tcPr marL="9526" marR="9526" marT="9525" marB="0" anchor="ctr"/>
                </a:tc>
                <a:extLst>
                  <a:ext uri="{0D108BD9-81ED-4DB2-BD59-A6C34878D82A}">
                    <a16:rowId xmlns:a16="http://schemas.microsoft.com/office/drawing/2014/main" val="2090023123"/>
                  </a:ext>
                </a:extLst>
              </a:tr>
              <a:tr h="504113">
                <a:tc>
                  <a:txBody>
                    <a:bodyPr/>
                    <a:lstStyle/>
                    <a:p>
                      <a:pPr algn="ctr" fontAlgn="ctr"/>
                      <a:r>
                        <a:rPr lang="en-US" sz="1000" b="0" i="0" u="none" strike="noStrike" dirty="0">
                          <a:solidFill>
                            <a:schemeClr val="tx1"/>
                          </a:solidFill>
                          <a:effectLst/>
                          <a:latin typeface="Arial" panose="020B0604020202020204" pitchFamily="34" charset="0"/>
                        </a:rPr>
                        <a:t>PK3MC27Z</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PK3MK26Z</a:t>
                      </a:r>
                    </a:p>
                  </a:txBody>
                  <a:tcPr marL="9526" marR="9526" marT="9525" marB="0" anchor="ctr"/>
                </a:tc>
                <a:tc>
                  <a:txBody>
                    <a:bodyPr/>
                    <a:lstStyle/>
                    <a:p>
                      <a:pPr algn="ctr" fontAlgn="ctr"/>
                      <a:r>
                        <a:rPr lang="en-US" sz="1000" b="0" i="0" u="none" strike="noStrike">
                          <a:solidFill>
                            <a:schemeClr val="tx1"/>
                          </a:solidFill>
                          <a:effectLst/>
                          <a:latin typeface="Arial" panose="020B0604020202020204" pitchFamily="34" charset="0"/>
                        </a:rPr>
                        <a:t>90000</a:t>
                      </a:r>
                    </a:p>
                  </a:txBody>
                  <a:tcPr marL="9526" marR="9526" marT="9525" marB="0" anchor="ctr"/>
                </a:tc>
                <a:tc>
                  <a:txBody>
                    <a:bodyPr/>
                    <a:lstStyle/>
                    <a:p>
                      <a:pPr algn="ctr" fontAlgn="ctr"/>
                      <a:r>
                        <a:rPr lang="en-US" sz="1000" b="0" i="0" u="none" strike="noStrike">
                          <a:solidFill>
                            <a:schemeClr val="tx1"/>
                          </a:solidFill>
                          <a:effectLst/>
                          <a:latin typeface="Arial" panose="020B0604020202020204" pitchFamily="34" charset="0"/>
                        </a:rPr>
                        <a:t>90000</a:t>
                      </a:r>
                    </a:p>
                  </a:txBody>
                  <a:tcPr marL="9526" marR="9526" marT="9525" marB="0" anchor="ctr"/>
                </a:tc>
                <a:tc>
                  <a:txBody>
                    <a:bodyPr/>
                    <a:lstStyle/>
                    <a:p>
                      <a:pPr algn="ctr" fontAlgn="ctr"/>
                      <a:r>
                        <a:rPr lang="en-US" sz="900" b="0" i="0" u="none" strike="noStrike" dirty="0">
                          <a:solidFill>
                            <a:schemeClr val="tx1"/>
                          </a:solidFill>
                          <a:effectLst/>
                          <a:latin typeface="Arial" panose="020B0604020202020204" pitchFamily="34" charset="0"/>
                        </a:rPr>
                        <a:t>13.58 x 33.87NM</a:t>
                      </a:r>
                    </a:p>
                  </a:txBody>
                  <a:tcPr marL="9526" marR="9526"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L</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6" marR="9526" marT="9525" marB="0" anchor="ctr"/>
                </a:tc>
                <a:tc>
                  <a:txBody>
                    <a:bodyPr/>
                    <a:lstStyle/>
                    <a:p>
                      <a:pPr algn="l" fontAlgn="b"/>
                      <a:r>
                        <a:rPr lang="en-US" sz="1000" b="0" i="0" u="none" strike="noStrike" dirty="0">
                          <a:solidFill>
                            <a:schemeClr val="tx1"/>
                          </a:solidFill>
                          <a:effectLst/>
                          <a:latin typeface="Arial" panose="020B0604020202020204" pitchFamily="34" charset="0"/>
                        </a:rPr>
                        <a:t>This New Cell contains more up-to-date information than the existing cell.</a:t>
                      </a:r>
                    </a:p>
                  </a:txBody>
                  <a:tcPr marL="9526" marR="9526" marT="9525" marB="0" anchor="b"/>
                </a:tc>
                <a:tc>
                  <a:txBody>
                    <a:bodyPr/>
                    <a:lstStyle/>
                    <a:p>
                      <a:pPr algn="l" fontAlgn="b"/>
                      <a:r>
                        <a:rPr lang="en-US" sz="1000" b="0" i="0" u="none" strike="noStrike" dirty="0">
                          <a:solidFill>
                            <a:schemeClr val="tx1"/>
                          </a:solidFill>
                          <a:effectLst/>
                          <a:latin typeface="Arial" panose="020B0604020202020204" pitchFamily="34" charset="0"/>
                        </a:rPr>
                        <a:t>Requested PK clip existing coverage to this New Cell</a:t>
                      </a:r>
                    </a:p>
                  </a:txBody>
                  <a:tcPr marL="9526" marR="9526" marT="9525" marB="0" anchor="b"/>
                </a:tc>
                <a:extLst>
                  <a:ext uri="{0D108BD9-81ED-4DB2-BD59-A6C34878D82A}">
                    <a16:rowId xmlns:a16="http://schemas.microsoft.com/office/drawing/2014/main" val="1490097872"/>
                  </a:ext>
                </a:extLst>
              </a:tr>
              <a:tr h="370857">
                <a:tc>
                  <a:txBody>
                    <a:bodyPr/>
                    <a:lstStyle/>
                    <a:p>
                      <a:pPr algn="ctr" fontAlgn="ctr"/>
                      <a:r>
                        <a:rPr lang="en-US" sz="1000" b="0" i="0" u="none" strike="noStrike" dirty="0">
                          <a:solidFill>
                            <a:schemeClr val="tx1"/>
                          </a:solidFill>
                          <a:effectLst/>
                          <a:latin typeface="Arial" panose="020B0604020202020204" pitchFamily="34" charset="0"/>
                        </a:rPr>
                        <a:t>PK4MK06Z</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PK4SC05Z</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45000</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45000</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18.1 x 13.4NM</a:t>
                      </a:r>
                    </a:p>
                  </a:txBody>
                  <a:tcPr marL="9526" marR="9526"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L</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6" marR="9526" marT="9525" marB="0" anchor="ctr"/>
                </a:tc>
                <a:tc>
                  <a:txBody>
                    <a:bodyPr/>
                    <a:lstStyle/>
                    <a:p>
                      <a:pPr algn="l" fontAlgn="b"/>
                      <a:r>
                        <a:rPr lang="en-US" sz="1000" b="0" i="0" u="none" strike="noStrike" dirty="0">
                          <a:solidFill>
                            <a:schemeClr val="tx1"/>
                          </a:solidFill>
                          <a:effectLst/>
                          <a:latin typeface="Arial" panose="020B0604020202020204" pitchFamily="34" charset="0"/>
                        </a:rPr>
                        <a:t>This New Cell contains additional features to those captured on the existing "adjacent" cell</a:t>
                      </a:r>
                    </a:p>
                  </a:txBody>
                  <a:tcPr marL="9526" marR="9526" marT="9525" marB="0" anchor="b"/>
                </a:tc>
                <a:tc>
                  <a:txBody>
                    <a:bodyPr/>
                    <a:lstStyle/>
                    <a:p>
                      <a:pPr algn="l" fontAlgn="b"/>
                      <a:r>
                        <a:rPr lang="en-US" sz="1000" b="0" i="0" u="none" strike="noStrike" dirty="0">
                          <a:solidFill>
                            <a:schemeClr val="tx1"/>
                          </a:solidFill>
                          <a:effectLst/>
                          <a:latin typeface="Arial" panose="020B0604020202020204" pitchFamily="34" charset="0"/>
                        </a:rPr>
                        <a:t>Suggested PK clip existing cell to this New Cell</a:t>
                      </a:r>
                    </a:p>
                  </a:txBody>
                  <a:tcPr marL="9526" marR="9526" marT="9525" marB="0" anchor="b"/>
                </a:tc>
                <a:extLst>
                  <a:ext uri="{0D108BD9-81ED-4DB2-BD59-A6C34878D82A}">
                    <a16:rowId xmlns:a16="http://schemas.microsoft.com/office/drawing/2014/main" val="708681562"/>
                  </a:ext>
                </a:extLst>
              </a:tr>
              <a:tr h="436294">
                <a:tc>
                  <a:txBody>
                    <a:bodyPr/>
                    <a:lstStyle/>
                    <a:p>
                      <a:pPr algn="ctr" fontAlgn="ctr"/>
                      <a:r>
                        <a:rPr lang="en-US" sz="1000" b="0" i="0" u="none" strike="noStrike" dirty="0">
                          <a:solidFill>
                            <a:schemeClr val="tx1"/>
                          </a:solidFill>
                          <a:effectLst/>
                          <a:latin typeface="Arial" panose="020B0604020202020204" pitchFamily="34" charset="0"/>
                        </a:rPr>
                        <a:t>PK1NB57Z</a:t>
                      </a:r>
                    </a:p>
                  </a:txBody>
                  <a:tcPr marL="9526" marR="9526" marT="9525" marB="0" anchor="ctr"/>
                </a:tc>
                <a:tc>
                  <a:txBody>
                    <a:bodyPr/>
                    <a:lstStyle/>
                    <a:p>
                      <a:pPr algn="ctr" fontAlgn="ctr"/>
                      <a:r>
                        <a:rPr lang="en-US" sz="1000" b="0" i="0" u="none" strike="noStrike">
                          <a:solidFill>
                            <a:schemeClr val="tx1"/>
                          </a:solidFill>
                          <a:effectLst/>
                          <a:latin typeface="Arial" panose="020B0604020202020204" pitchFamily="34" charset="0"/>
                        </a:rPr>
                        <a:t>IN17705B</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1500000</a:t>
                      </a:r>
                    </a:p>
                  </a:txBody>
                  <a:tcPr marL="9526" marR="9526" marT="9525" marB="0" anchor="ctr"/>
                </a:tc>
                <a:tc>
                  <a:txBody>
                    <a:bodyPr/>
                    <a:lstStyle/>
                    <a:p>
                      <a:pPr algn="ctr" fontAlgn="ctr"/>
                      <a:r>
                        <a:rPr lang="en-US" sz="1000" b="0" i="0" u="none" strike="noStrike" dirty="0">
                          <a:solidFill>
                            <a:schemeClr val="tx1"/>
                          </a:solidFill>
                          <a:effectLst/>
                          <a:latin typeface="Arial" panose="020B0604020202020204" pitchFamily="34" charset="0"/>
                        </a:rPr>
                        <a:t>3000000</a:t>
                      </a:r>
                    </a:p>
                  </a:txBody>
                  <a:tcPr marL="9526" marR="9526" marT="9525" marB="0" anchor="ctr"/>
                </a:tc>
                <a:tc>
                  <a:txBody>
                    <a:bodyPr/>
                    <a:lstStyle/>
                    <a:p>
                      <a:pPr algn="ctr" fontAlgn="ctr"/>
                      <a:r>
                        <a:rPr lang="nn-NO" sz="1000" b="0" i="0" u="none" strike="noStrike" kern="1200" dirty="0">
                          <a:solidFill>
                            <a:schemeClr val="tx1"/>
                          </a:solidFill>
                          <a:effectLst/>
                          <a:latin typeface="Arial" panose="020B0604020202020204" pitchFamily="34" charset="0"/>
                          <a:ea typeface="+mn-ea"/>
                          <a:cs typeface="+mn-cs"/>
                        </a:rPr>
                        <a:t>165m x 330 Km </a:t>
                      </a:r>
                      <a:r>
                        <a:rPr lang="nn-NO" sz="800" b="0" i="0" u="none" strike="noStrike" dirty="0">
                          <a:solidFill>
                            <a:schemeClr val="tx1"/>
                          </a:solidFill>
                          <a:effectLst/>
                          <a:latin typeface="Arial" panose="020B0604020202020204" pitchFamily="34" charset="0"/>
                        </a:rPr>
                        <a:t/>
                      </a:r>
                      <a:br>
                        <a:rPr lang="nn-NO" sz="800" b="0" i="0" u="none" strike="noStrike" dirty="0">
                          <a:solidFill>
                            <a:schemeClr val="tx1"/>
                          </a:solidFill>
                          <a:effectLst/>
                          <a:latin typeface="Arial" panose="020B0604020202020204" pitchFamily="34" charset="0"/>
                        </a:rPr>
                      </a:br>
                      <a:r>
                        <a:rPr lang="nn-NO" sz="800" b="0" i="0" u="none" strike="noStrike" dirty="0" smtClean="0">
                          <a:solidFill>
                            <a:schemeClr val="tx1"/>
                          </a:solidFill>
                          <a:effectLst/>
                          <a:latin typeface="Arial" panose="020B0604020202020204" pitchFamily="34" charset="0"/>
                        </a:rPr>
                        <a:t>+</a:t>
                      </a:r>
                    </a:p>
                    <a:p>
                      <a:pPr algn="ctr" fontAlgn="ctr"/>
                      <a:r>
                        <a:rPr lang="nn-NO" sz="1000" b="0" i="0" u="none" strike="noStrike" kern="1200" dirty="0" smtClean="0">
                          <a:solidFill>
                            <a:schemeClr val="tx1"/>
                          </a:solidFill>
                          <a:effectLst/>
                          <a:latin typeface="Arial" panose="020B0604020202020204" pitchFamily="34" charset="0"/>
                          <a:ea typeface="+mn-ea"/>
                          <a:cs typeface="+mn-cs"/>
                        </a:rPr>
                        <a:t>180m </a:t>
                      </a:r>
                      <a:r>
                        <a:rPr lang="nn-NO" sz="800" b="0" i="0" u="none" strike="noStrike" dirty="0" smtClean="0">
                          <a:solidFill>
                            <a:schemeClr val="tx1"/>
                          </a:solidFill>
                          <a:effectLst/>
                          <a:latin typeface="Arial" panose="020B0604020202020204" pitchFamily="34" charset="0"/>
                        </a:rPr>
                        <a:t>x 1525Km</a:t>
                      </a:r>
                      <a:endParaRPr lang="nn-NO" sz="800" b="0" i="0" u="none" strike="noStrike" dirty="0">
                        <a:solidFill>
                          <a:schemeClr val="tx1"/>
                        </a:solidFill>
                        <a:effectLst/>
                        <a:latin typeface="Arial" panose="020B0604020202020204" pitchFamily="34" charset="0"/>
                      </a:endParaRPr>
                    </a:p>
                  </a:txBody>
                  <a:tcPr marL="9526" marR="9526"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A</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6" marR="9526" marT="9525" marB="0" anchor="ctr"/>
                </a:tc>
                <a:tc>
                  <a:txBody>
                    <a:bodyPr/>
                    <a:lstStyle/>
                    <a:p>
                      <a:pPr algn="l" fontAlgn="ctr"/>
                      <a:r>
                        <a:rPr lang="en-US" sz="1000" b="0" i="0" u="none" strike="noStrike" dirty="0">
                          <a:solidFill>
                            <a:schemeClr val="tx1"/>
                          </a:solidFill>
                          <a:effectLst/>
                          <a:latin typeface="Arial" panose="020B0604020202020204" pitchFamily="34" charset="0"/>
                        </a:rPr>
                        <a:t>Overlap situated on land.</a:t>
                      </a:r>
                    </a:p>
                  </a:txBody>
                  <a:tcPr marL="9526" marR="9526" marT="9525" marB="0" anchor="ctr"/>
                </a:tc>
                <a:tc>
                  <a:txBody>
                    <a:bodyPr/>
                    <a:lstStyle/>
                    <a:p>
                      <a:pPr algn="l" fontAlgn="ctr"/>
                      <a:endParaRPr lang="en-US" sz="1000" b="0" i="0" u="none" strike="noStrike" kern="1200" dirty="0">
                        <a:solidFill>
                          <a:schemeClr val="tx1"/>
                        </a:solidFill>
                        <a:effectLst/>
                        <a:latin typeface="Calibri" panose="020F0502020204030204" pitchFamily="34" charset="0"/>
                        <a:ea typeface="+mn-ea"/>
                        <a:cs typeface="+mn-cs"/>
                      </a:endParaRPr>
                    </a:p>
                  </a:txBody>
                  <a:tcPr marL="9526" marR="9526" marT="9525" marB="0"/>
                </a:tc>
                <a:extLst>
                  <a:ext uri="{0D108BD9-81ED-4DB2-BD59-A6C34878D82A}">
                    <a16:rowId xmlns:a16="http://schemas.microsoft.com/office/drawing/2014/main" val="4066584903"/>
                  </a:ext>
                </a:extLst>
              </a:tr>
            </a:tbl>
          </a:graphicData>
        </a:graphic>
      </p:graphicFrame>
    </p:spTree>
    <p:extLst>
      <p:ext uri="{BB962C8B-B14F-4D97-AF65-F5344CB8AC3E}">
        <p14:creationId xmlns:p14="http://schemas.microsoft.com/office/powerpoint/2010/main" val="339008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019800" y="6174988"/>
            <a:ext cx="609600" cy="683012"/>
          </a:xfrm>
          <a:prstGeom prst="rect">
            <a:avLst/>
          </a:prstGeom>
        </p:spPr>
      </p:pic>
      <p:sp>
        <p:nvSpPr>
          <p:cNvPr id="4" name="Slide Number Placeholder 3"/>
          <p:cNvSpPr>
            <a:spLocks noGrp="1"/>
          </p:cNvSpPr>
          <p:nvPr>
            <p:ph type="sldNum" sz="quarter" idx="12"/>
          </p:nvPr>
        </p:nvSpPr>
        <p:spPr/>
        <p:txBody>
          <a:bodyPr/>
          <a:lstStyle/>
          <a:p>
            <a:fld id="{9EB11B11-4B76-4B08-AEFF-715CDE614F2F}" type="slidenum">
              <a:rPr lang="en-US" smtClean="0"/>
              <a:t>21</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158345"/>
            <a:ext cx="2133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p:cNvSpPr>
            <a:spLocks noGrp="1"/>
          </p:cNvSpPr>
          <p:nvPr>
            <p:ph type="title"/>
          </p:nvPr>
        </p:nvSpPr>
        <p:spPr>
          <a:xfrm>
            <a:off x="457200" y="526056"/>
            <a:ext cx="8229600" cy="515938"/>
          </a:xfrm>
        </p:spPr>
        <p:txBody>
          <a:bodyPr>
            <a:normAutofit fontScale="90000"/>
          </a:bodyPr>
          <a:lstStyle/>
          <a:p>
            <a:pPr algn="ctr"/>
            <a:r>
              <a:rPr lang="en-US" altLang="en-US" sz="3200" b="1" dirty="0" smtClean="0"/>
              <a:t>IC-ENC'S OVERLAP REPORT DEFINITIONS</a:t>
            </a:r>
            <a:endParaRPr lang="en-US" altLang="en-US" sz="4800" b="1" dirty="0" smtClean="0"/>
          </a:p>
        </p:txBody>
      </p:sp>
      <p:graphicFrame>
        <p:nvGraphicFramePr>
          <p:cNvPr id="10" name="Content Placeholder 3"/>
          <p:cNvGraphicFramePr>
            <a:graphicFrameLocks/>
          </p:cNvGraphicFramePr>
          <p:nvPr>
            <p:extLst>
              <p:ext uri="{D42A27DB-BD31-4B8C-83A1-F6EECF244321}">
                <p14:modId xmlns:p14="http://schemas.microsoft.com/office/powerpoint/2010/main" val="549919398"/>
              </p:ext>
            </p:extLst>
          </p:nvPr>
        </p:nvGraphicFramePr>
        <p:xfrm>
          <a:off x="287337" y="1041994"/>
          <a:ext cx="8569325" cy="5116353"/>
        </p:xfrm>
        <a:graphic>
          <a:graphicData uri="http://schemas.openxmlformats.org/drawingml/2006/table">
            <a:tbl>
              <a:tblPr>
                <a:tableStyleId>{8A107856-5554-42FB-B03E-39F5DBC370BA}</a:tableStyleId>
              </a:tblPr>
              <a:tblGrid>
                <a:gridCol w="1236663">
                  <a:extLst>
                    <a:ext uri="{9D8B030D-6E8A-4147-A177-3AD203B41FA5}">
                      <a16:colId xmlns:a16="http://schemas.microsoft.com/office/drawing/2014/main" val="3979003368"/>
                    </a:ext>
                  </a:extLst>
                </a:gridCol>
                <a:gridCol w="7332662">
                  <a:extLst>
                    <a:ext uri="{9D8B030D-6E8A-4147-A177-3AD203B41FA5}">
                      <a16:colId xmlns:a16="http://schemas.microsoft.com/office/drawing/2014/main" val="173538997"/>
                    </a:ext>
                  </a:extLst>
                </a:gridCol>
              </a:tblGrid>
              <a:tr h="278022">
                <a:tc>
                  <a:txBody>
                    <a:bodyPr/>
                    <a:lstStyle/>
                    <a:p>
                      <a:pPr algn="ctr" fontAlgn="b"/>
                      <a:r>
                        <a:rPr lang="en-US" sz="1600" u="none" strike="noStrike" dirty="0">
                          <a:effectLst/>
                        </a:rPr>
                        <a:t>Live</a:t>
                      </a:r>
                      <a:endParaRPr lang="en-US" sz="1600" b="1" i="0" u="none" strike="noStrike" dirty="0">
                        <a:solidFill>
                          <a:srgbClr val="000000"/>
                        </a:solidFill>
                        <a:effectLst/>
                        <a:latin typeface="Arial" panose="020B0604020202020204" pitchFamily="34" charset="0"/>
                      </a:endParaRPr>
                    </a:p>
                  </a:txBody>
                  <a:tcPr marL="7470" marR="7470" marT="7471" marB="0" anchor="ctr"/>
                </a:tc>
                <a:tc>
                  <a:txBody>
                    <a:bodyPr/>
                    <a:lstStyle/>
                    <a:p>
                      <a:pPr algn="l" fontAlgn="b"/>
                      <a:r>
                        <a:rPr lang="en-US" sz="1400" u="none" strike="noStrike" dirty="0">
                          <a:effectLst/>
                        </a:rPr>
                        <a:t>Overlap exists in IC-ENC Folio</a:t>
                      </a:r>
                      <a:endParaRPr lang="en-US" sz="1400" b="0" i="0" u="none" strike="noStrike" dirty="0">
                        <a:solidFill>
                          <a:srgbClr val="000000"/>
                        </a:solidFill>
                        <a:effectLst/>
                        <a:latin typeface="Arial" panose="020B0604020202020204" pitchFamily="34" charset="0"/>
                      </a:endParaRPr>
                    </a:p>
                  </a:txBody>
                  <a:tcPr marL="7470" marR="7470" marT="7471" marB="0" anchor="ctr"/>
                </a:tc>
                <a:extLst>
                  <a:ext uri="{0D108BD9-81ED-4DB2-BD59-A6C34878D82A}">
                    <a16:rowId xmlns:a16="http://schemas.microsoft.com/office/drawing/2014/main" val="891819805"/>
                  </a:ext>
                </a:extLst>
              </a:tr>
              <a:tr h="784841">
                <a:tc>
                  <a:txBody>
                    <a:bodyPr/>
                    <a:lstStyle/>
                    <a:p>
                      <a:pPr algn="ctr" fontAlgn="b"/>
                      <a:r>
                        <a:rPr lang="en-US" sz="1600" u="none" strike="noStrike" dirty="0">
                          <a:effectLst/>
                        </a:rPr>
                        <a:t>Potential</a:t>
                      </a:r>
                      <a:endParaRPr lang="en-US" sz="1600" b="1" i="0" u="none" strike="noStrike" dirty="0">
                        <a:solidFill>
                          <a:srgbClr val="000000"/>
                        </a:solidFill>
                        <a:effectLst/>
                        <a:latin typeface="Arial" panose="020B0604020202020204" pitchFamily="34" charset="0"/>
                      </a:endParaRPr>
                    </a:p>
                  </a:txBody>
                  <a:tcPr marL="7470" marR="7470" marT="7471" marB="0" anchor="ctr"/>
                </a:tc>
                <a:tc>
                  <a:txBody>
                    <a:bodyPr/>
                    <a:lstStyle/>
                    <a:p>
                      <a:pPr algn="l" fontAlgn="b"/>
                      <a:r>
                        <a:rPr lang="en-US" sz="1400" u="none" strike="noStrike" dirty="0">
                          <a:effectLst/>
                        </a:rPr>
                        <a:t>Overlap identified at IC-ENC validation stage, actions are underway </a:t>
                      </a:r>
                      <a:r>
                        <a:rPr lang="en-US" sz="1400" u="none" strike="noStrike" dirty="0" smtClean="0">
                          <a:effectLst/>
                        </a:rPr>
                        <a:t>to be resolved </a:t>
                      </a:r>
                      <a:r>
                        <a:rPr lang="en-US" sz="1400" u="none" strike="noStrike" dirty="0">
                          <a:effectLst/>
                        </a:rPr>
                        <a:t>between </a:t>
                      </a:r>
                      <a:r>
                        <a:rPr lang="en-US" sz="1400" u="none" strike="noStrike" dirty="0" smtClean="0">
                          <a:effectLst/>
                        </a:rPr>
                        <a:t>producers </a:t>
                      </a:r>
                      <a:r>
                        <a:rPr lang="en-US" sz="1400" u="none" strike="noStrike" dirty="0">
                          <a:effectLst/>
                        </a:rPr>
                        <a:t>before new data is released. But, there is the potential that this is unsuccessful and a new overlap will be introduced.</a:t>
                      </a:r>
                      <a:endParaRPr lang="en-US" sz="1400" b="0" i="0" u="none" strike="noStrike" dirty="0">
                        <a:solidFill>
                          <a:srgbClr val="000000"/>
                        </a:solidFill>
                        <a:effectLst/>
                        <a:latin typeface="Arial" panose="020B0604020202020204" pitchFamily="34" charset="0"/>
                      </a:endParaRPr>
                    </a:p>
                  </a:txBody>
                  <a:tcPr marL="7470" marR="7470" marT="7471" marB="0" anchor="ctr"/>
                </a:tc>
                <a:extLst>
                  <a:ext uri="{0D108BD9-81ED-4DB2-BD59-A6C34878D82A}">
                    <a16:rowId xmlns:a16="http://schemas.microsoft.com/office/drawing/2014/main" val="957058215"/>
                  </a:ext>
                </a:extLst>
              </a:tr>
              <a:tr h="527056">
                <a:tc>
                  <a:txBody>
                    <a:bodyPr/>
                    <a:lstStyle/>
                    <a:p>
                      <a:pPr algn="ctr" fontAlgn="b"/>
                      <a:r>
                        <a:rPr lang="en-US" sz="1600" u="none" strike="noStrike" dirty="0">
                          <a:effectLst/>
                        </a:rPr>
                        <a:t>Accept</a:t>
                      </a:r>
                      <a:endParaRPr lang="en-US" sz="1600" b="1" i="0" u="none" strike="noStrike" dirty="0">
                        <a:solidFill>
                          <a:srgbClr val="000000"/>
                        </a:solidFill>
                        <a:effectLst/>
                        <a:latin typeface="Arial" panose="020B0604020202020204" pitchFamily="34" charset="0"/>
                      </a:endParaRPr>
                    </a:p>
                  </a:txBody>
                  <a:tcPr marL="7470" marR="7470" marT="7471" marB="0" anchor="ctr"/>
                </a:tc>
                <a:tc>
                  <a:txBody>
                    <a:bodyPr/>
                    <a:lstStyle/>
                    <a:p>
                      <a:pPr algn="l" fontAlgn="b"/>
                      <a:r>
                        <a:rPr lang="en-US" sz="1400" u="none" strike="noStrike" dirty="0">
                          <a:effectLst/>
                        </a:rPr>
                        <a:t>Overlap exists, but is </a:t>
                      </a:r>
                      <a:r>
                        <a:rPr lang="en-US" sz="1400" u="none" strike="noStrike" dirty="0" smtClean="0">
                          <a:effectLst/>
                        </a:rPr>
                        <a:t>acceptable</a:t>
                      </a:r>
                      <a:r>
                        <a:rPr lang="en-US" sz="1400" u="none" strike="noStrike" dirty="0">
                          <a:effectLst/>
                        </a:rPr>
                        <a:t>. Likely to be due to the </a:t>
                      </a:r>
                      <a:r>
                        <a:rPr lang="en-US" sz="1400" u="none" strike="noStrike" dirty="0" smtClean="0">
                          <a:effectLst/>
                        </a:rPr>
                        <a:t>5-m </a:t>
                      </a:r>
                      <a:r>
                        <a:rPr lang="en-US" sz="1400" u="none" strike="noStrike" dirty="0">
                          <a:effectLst/>
                        </a:rPr>
                        <a:t>allowable tolerance at international boundaries, or </a:t>
                      </a:r>
                      <a:r>
                        <a:rPr lang="en-US" sz="1400" u="none" strike="noStrike" dirty="0" smtClean="0">
                          <a:effectLst/>
                        </a:rPr>
                        <a:t>insignificant.</a:t>
                      </a:r>
                      <a:endParaRPr lang="en-US" sz="1400" b="0" i="0" u="none" strike="noStrike" dirty="0">
                        <a:solidFill>
                          <a:srgbClr val="000000"/>
                        </a:solidFill>
                        <a:effectLst/>
                        <a:latin typeface="Arial" panose="020B0604020202020204" pitchFamily="34" charset="0"/>
                      </a:endParaRPr>
                    </a:p>
                  </a:txBody>
                  <a:tcPr marL="7470" marR="7470" marT="7471" marB="0" anchor="ctr"/>
                </a:tc>
                <a:extLst>
                  <a:ext uri="{0D108BD9-81ED-4DB2-BD59-A6C34878D82A}">
                    <a16:rowId xmlns:a16="http://schemas.microsoft.com/office/drawing/2014/main" val="2559937774"/>
                  </a:ext>
                </a:extLst>
              </a:tr>
              <a:tr h="527056">
                <a:tc>
                  <a:txBody>
                    <a:bodyPr/>
                    <a:lstStyle/>
                    <a:p>
                      <a:pPr algn="ctr" fontAlgn="b"/>
                      <a:r>
                        <a:rPr lang="en-US" sz="1600" u="none" strike="noStrike" dirty="0">
                          <a:effectLst/>
                        </a:rPr>
                        <a:t>Resolved</a:t>
                      </a:r>
                      <a:endParaRPr lang="en-US" sz="1600" b="1" i="0" u="none" strike="noStrike" dirty="0">
                        <a:solidFill>
                          <a:srgbClr val="000000"/>
                        </a:solidFill>
                        <a:effectLst/>
                        <a:latin typeface="Arial" panose="020B0604020202020204" pitchFamily="34" charset="0"/>
                      </a:endParaRPr>
                    </a:p>
                  </a:txBody>
                  <a:tcPr marL="7470" marR="7470" marT="7471" marB="0" anchor="ctr"/>
                </a:tc>
                <a:tc>
                  <a:txBody>
                    <a:bodyPr/>
                    <a:lstStyle/>
                    <a:p>
                      <a:pPr algn="l" fontAlgn="b"/>
                      <a:r>
                        <a:rPr lang="en-US" sz="1400" u="none" strike="noStrike" dirty="0">
                          <a:effectLst/>
                        </a:rPr>
                        <a:t>An overlap, or potential overlap, that has been successfully resolved by the two </a:t>
                      </a:r>
                      <a:r>
                        <a:rPr lang="en-US" sz="1400" u="none" strike="noStrike" dirty="0" smtClean="0">
                          <a:effectLst/>
                        </a:rPr>
                        <a:t>producers</a:t>
                      </a:r>
                      <a:r>
                        <a:rPr lang="en-US" sz="1400" u="none" strike="noStrike" dirty="0">
                          <a:effectLst/>
                        </a:rPr>
                        <a:t>, through IC-ENC facilitation.</a:t>
                      </a:r>
                      <a:endParaRPr lang="en-US" sz="1400" b="0" i="0" u="none" strike="noStrike" dirty="0">
                        <a:solidFill>
                          <a:srgbClr val="000000"/>
                        </a:solidFill>
                        <a:effectLst/>
                        <a:latin typeface="Arial" panose="020B0604020202020204" pitchFamily="34" charset="0"/>
                      </a:endParaRPr>
                    </a:p>
                  </a:txBody>
                  <a:tcPr marL="7470" marR="7470" marT="7471" marB="0" anchor="ctr"/>
                </a:tc>
                <a:extLst>
                  <a:ext uri="{0D108BD9-81ED-4DB2-BD59-A6C34878D82A}">
                    <a16:rowId xmlns:a16="http://schemas.microsoft.com/office/drawing/2014/main" val="2893207999"/>
                  </a:ext>
                </a:extLst>
              </a:tr>
              <a:tr h="784841">
                <a:tc>
                  <a:txBody>
                    <a:bodyPr/>
                    <a:lstStyle/>
                    <a:p>
                      <a:pPr algn="ctr" fontAlgn="b"/>
                      <a:r>
                        <a:rPr lang="en-US" sz="1600" u="none" strike="noStrike" dirty="0">
                          <a:effectLst/>
                        </a:rPr>
                        <a:t>Low</a:t>
                      </a:r>
                      <a:endParaRPr lang="en-US" sz="1600" b="1" i="0" u="none" strike="noStrike" dirty="0">
                        <a:solidFill>
                          <a:srgbClr val="000000"/>
                        </a:solidFill>
                        <a:effectLst/>
                        <a:latin typeface="Arial" panose="020B0604020202020204" pitchFamily="34" charset="0"/>
                      </a:endParaRPr>
                    </a:p>
                  </a:txBody>
                  <a:tcPr marL="7470" marR="7470" marT="7471" marB="0" anchor="ctr"/>
                </a:tc>
                <a:tc>
                  <a:txBody>
                    <a:bodyPr/>
                    <a:lstStyle/>
                    <a:p>
                      <a:pPr algn="l" fontAlgn="b"/>
                      <a:r>
                        <a:rPr lang="en-US" sz="1400" u="none" strike="noStrike" dirty="0">
                          <a:effectLst/>
                        </a:rPr>
                        <a:t>The overlapping data content poses little risk to the safety of shipping. However, there is always the underlying concern of unpredictable </a:t>
                      </a:r>
                      <a:r>
                        <a:rPr lang="en-US" sz="1400" u="none" strike="noStrike" dirty="0" smtClean="0">
                          <a:effectLst/>
                        </a:rPr>
                        <a:t>behavior </a:t>
                      </a:r>
                      <a:r>
                        <a:rPr lang="en-US" sz="1400" u="none" strike="noStrike" dirty="0">
                          <a:effectLst/>
                        </a:rPr>
                        <a:t>of certain ECDIS with any type of overlap, and so there is still justification for the two HOs to resolve the overlap</a:t>
                      </a:r>
                      <a:endParaRPr lang="en-US" sz="1400" b="0" i="0" u="none" strike="noStrike" dirty="0">
                        <a:solidFill>
                          <a:srgbClr val="000000"/>
                        </a:solidFill>
                        <a:effectLst/>
                        <a:latin typeface="Arial" panose="020B0604020202020204" pitchFamily="34" charset="0"/>
                      </a:endParaRPr>
                    </a:p>
                  </a:txBody>
                  <a:tcPr marL="7470" marR="7470" marT="7471" marB="0" anchor="ctr"/>
                </a:tc>
                <a:extLst>
                  <a:ext uri="{0D108BD9-81ED-4DB2-BD59-A6C34878D82A}">
                    <a16:rowId xmlns:a16="http://schemas.microsoft.com/office/drawing/2014/main" val="236423609"/>
                  </a:ext>
                </a:extLst>
              </a:tr>
              <a:tr h="527056">
                <a:tc>
                  <a:txBody>
                    <a:bodyPr/>
                    <a:lstStyle/>
                    <a:p>
                      <a:pPr algn="ctr" fontAlgn="b"/>
                      <a:r>
                        <a:rPr lang="en-US" sz="1600" u="none" strike="noStrike" dirty="0">
                          <a:effectLst/>
                        </a:rPr>
                        <a:t>Medium</a:t>
                      </a:r>
                      <a:endParaRPr lang="en-US" sz="1600" b="1" i="0" u="none" strike="noStrike" dirty="0">
                        <a:solidFill>
                          <a:srgbClr val="000000"/>
                        </a:solidFill>
                        <a:effectLst/>
                        <a:latin typeface="Arial" panose="020B0604020202020204" pitchFamily="34" charset="0"/>
                      </a:endParaRPr>
                    </a:p>
                  </a:txBody>
                  <a:tcPr marL="7470" marR="7470" marT="7471" marB="0" anchor="ctr"/>
                </a:tc>
                <a:tc>
                  <a:txBody>
                    <a:bodyPr/>
                    <a:lstStyle/>
                    <a:p>
                      <a:pPr algn="l" fontAlgn="b"/>
                      <a:r>
                        <a:rPr lang="en-US" sz="1400" u="none" strike="noStrike" dirty="0">
                          <a:effectLst/>
                        </a:rPr>
                        <a:t>The overlapping data presents some risk to the safety of shipping. IC-ENC will track the resolution of the overlap to its conclusion</a:t>
                      </a:r>
                      <a:endParaRPr lang="en-US" sz="1400" b="0" i="0" u="none" strike="noStrike" dirty="0">
                        <a:solidFill>
                          <a:srgbClr val="000000"/>
                        </a:solidFill>
                        <a:effectLst/>
                        <a:latin typeface="Arial" panose="020B0604020202020204" pitchFamily="34" charset="0"/>
                      </a:endParaRPr>
                    </a:p>
                  </a:txBody>
                  <a:tcPr marL="7470" marR="7470" marT="7471" marB="0" anchor="ctr"/>
                </a:tc>
                <a:extLst>
                  <a:ext uri="{0D108BD9-81ED-4DB2-BD59-A6C34878D82A}">
                    <a16:rowId xmlns:a16="http://schemas.microsoft.com/office/drawing/2014/main" val="3315266957"/>
                  </a:ext>
                </a:extLst>
              </a:tr>
              <a:tr h="882403">
                <a:tc>
                  <a:txBody>
                    <a:bodyPr/>
                    <a:lstStyle/>
                    <a:p>
                      <a:pPr algn="ctr" fontAlgn="b"/>
                      <a:r>
                        <a:rPr lang="en-US" sz="1600" u="none" strike="noStrike" dirty="0">
                          <a:effectLst/>
                        </a:rPr>
                        <a:t>High</a:t>
                      </a:r>
                      <a:endParaRPr lang="en-US" sz="1600" b="1" i="0" u="none" strike="noStrike" dirty="0">
                        <a:solidFill>
                          <a:srgbClr val="000000"/>
                        </a:solidFill>
                        <a:effectLst/>
                        <a:latin typeface="Arial" panose="020B0604020202020204" pitchFamily="34" charset="0"/>
                      </a:endParaRPr>
                    </a:p>
                  </a:txBody>
                  <a:tcPr marL="7470" marR="7470" marT="7471" marB="0" anchor="ctr"/>
                </a:tc>
                <a:tc>
                  <a:txBody>
                    <a:bodyPr/>
                    <a:lstStyle/>
                    <a:p>
                      <a:pPr algn="l" fontAlgn="b"/>
                      <a:r>
                        <a:rPr lang="en-US" sz="1400" u="none" strike="noStrike" dirty="0">
                          <a:effectLst/>
                        </a:rPr>
                        <a:t>The overlapping data presents significant risk to the safety of shipping. IC-ENC will proactively track and facilitate resolution of the overlap to its conclusion. IC-ENC will issue such warnings as it thinks fit in the circumstances of the case, and shall bring such warnings to the attention of Value Added Resellers</a:t>
                      </a:r>
                      <a:endParaRPr lang="en-US" sz="1400" b="0" i="0" u="none" strike="noStrike" dirty="0">
                        <a:solidFill>
                          <a:srgbClr val="000000"/>
                        </a:solidFill>
                        <a:effectLst/>
                        <a:latin typeface="Arial" panose="020B0604020202020204" pitchFamily="34" charset="0"/>
                      </a:endParaRPr>
                    </a:p>
                  </a:txBody>
                  <a:tcPr marL="7470" marR="7470" marT="7471" marB="0" anchor="ctr"/>
                </a:tc>
                <a:extLst>
                  <a:ext uri="{0D108BD9-81ED-4DB2-BD59-A6C34878D82A}">
                    <a16:rowId xmlns:a16="http://schemas.microsoft.com/office/drawing/2014/main" val="1459327608"/>
                  </a:ext>
                </a:extLst>
              </a:tr>
              <a:tr h="527056">
                <a:tc>
                  <a:txBody>
                    <a:bodyPr/>
                    <a:lstStyle/>
                    <a:p>
                      <a:pPr algn="ctr" fontAlgn="b"/>
                      <a:r>
                        <a:rPr lang="en-US" sz="1600" u="none" strike="noStrike" dirty="0">
                          <a:effectLst/>
                        </a:rPr>
                        <a:t>Unable</a:t>
                      </a:r>
                      <a:endParaRPr lang="en-US" sz="1600" b="1" i="0" u="none" strike="noStrike" dirty="0">
                        <a:solidFill>
                          <a:srgbClr val="000000"/>
                        </a:solidFill>
                        <a:effectLst/>
                        <a:latin typeface="Arial" panose="020B0604020202020204" pitchFamily="34" charset="0"/>
                      </a:endParaRPr>
                    </a:p>
                  </a:txBody>
                  <a:tcPr marL="7470" marR="7470" marT="7471" marB="0" anchor="ctr"/>
                </a:tc>
                <a:tc>
                  <a:txBody>
                    <a:bodyPr/>
                    <a:lstStyle/>
                    <a:p>
                      <a:pPr algn="l" fontAlgn="b"/>
                      <a:r>
                        <a:rPr lang="en-US" sz="1400" u="none" strike="noStrike" dirty="0">
                          <a:effectLst/>
                        </a:rPr>
                        <a:t>Initial assessment, IC-ENC unable to conduct full assessment because does not have access to the ENC (i.e. it is a non-RENC ENC)</a:t>
                      </a:r>
                      <a:endParaRPr lang="en-US" sz="1400" b="0" i="0" u="none" strike="noStrike" dirty="0">
                        <a:solidFill>
                          <a:srgbClr val="000000"/>
                        </a:solidFill>
                        <a:effectLst/>
                        <a:latin typeface="Arial" panose="020B0604020202020204" pitchFamily="34" charset="0"/>
                      </a:endParaRPr>
                    </a:p>
                  </a:txBody>
                  <a:tcPr marL="7470" marR="7470" marT="7471" marB="0" anchor="ctr"/>
                </a:tc>
                <a:extLst>
                  <a:ext uri="{0D108BD9-81ED-4DB2-BD59-A6C34878D82A}">
                    <a16:rowId xmlns:a16="http://schemas.microsoft.com/office/drawing/2014/main" val="3218014170"/>
                  </a:ext>
                </a:extLst>
              </a:tr>
              <a:tr h="278022">
                <a:tc>
                  <a:txBody>
                    <a:bodyPr/>
                    <a:lstStyle/>
                    <a:p>
                      <a:pPr algn="ctr" fontAlgn="b"/>
                      <a:r>
                        <a:rPr lang="en-US" sz="1600" u="none" strike="noStrike" dirty="0">
                          <a:effectLst/>
                        </a:rPr>
                        <a:t>Unassessed</a:t>
                      </a:r>
                      <a:endParaRPr lang="en-US" sz="1600" b="1" i="0" u="none" strike="noStrike" dirty="0">
                        <a:solidFill>
                          <a:srgbClr val="000000"/>
                        </a:solidFill>
                        <a:effectLst/>
                        <a:latin typeface="Arial" panose="020B0604020202020204" pitchFamily="34" charset="0"/>
                      </a:endParaRPr>
                    </a:p>
                  </a:txBody>
                  <a:tcPr marL="7470" marR="7470" marT="7471" marB="0" anchor="ctr"/>
                </a:tc>
                <a:tc>
                  <a:txBody>
                    <a:bodyPr/>
                    <a:lstStyle/>
                    <a:p>
                      <a:pPr algn="l" fontAlgn="b"/>
                      <a:r>
                        <a:rPr lang="en-US" sz="1400" u="none" strike="noStrike" dirty="0">
                          <a:effectLst/>
                        </a:rPr>
                        <a:t>Overlap not yet assessed, work ongoing</a:t>
                      </a:r>
                      <a:endParaRPr lang="en-US" sz="1400" b="0" i="0" u="none" strike="noStrike" dirty="0">
                        <a:solidFill>
                          <a:srgbClr val="000000"/>
                        </a:solidFill>
                        <a:effectLst/>
                        <a:latin typeface="Arial" panose="020B0604020202020204" pitchFamily="34" charset="0"/>
                      </a:endParaRPr>
                    </a:p>
                  </a:txBody>
                  <a:tcPr marL="7470" marR="7470" marT="7471" marB="0" anchor="ctr"/>
                </a:tc>
                <a:extLst>
                  <a:ext uri="{0D108BD9-81ED-4DB2-BD59-A6C34878D82A}">
                    <a16:rowId xmlns:a16="http://schemas.microsoft.com/office/drawing/2014/main" val="3243978588"/>
                  </a:ext>
                </a:extLst>
              </a:tr>
            </a:tbl>
          </a:graphicData>
        </a:graphic>
      </p:graphicFrame>
    </p:spTree>
    <p:extLst>
      <p:ext uri="{BB962C8B-B14F-4D97-AF65-F5344CB8AC3E}">
        <p14:creationId xmlns:p14="http://schemas.microsoft.com/office/powerpoint/2010/main" val="82395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019800" y="6174988"/>
            <a:ext cx="609600" cy="683012"/>
          </a:xfrm>
          <a:prstGeom prst="rect">
            <a:avLst/>
          </a:prstGeom>
        </p:spPr>
      </p:pic>
      <p:sp>
        <p:nvSpPr>
          <p:cNvPr id="4" name="Slide Number Placeholder 3"/>
          <p:cNvSpPr>
            <a:spLocks noGrp="1"/>
          </p:cNvSpPr>
          <p:nvPr>
            <p:ph type="sldNum" sz="quarter" idx="12"/>
          </p:nvPr>
        </p:nvSpPr>
        <p:spPr/>
        <p:txBody>
          <a:bodyPr/>
          <a:lstStyle/>
          <a:p>
            <a:fld id="{9EB11B11-4B76-4B08-AEFF-715CDE614F2F}" type="slidenum">
              <a:rPr lang="en-US" smtClean="0"/>
              <a:t>22</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158345"/>
            <a:ext cx="2133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57200" y="1143000"/>
            <a:ext cx="8229600" cy="419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endParaRPr lang="en-US" sz="3600" b="1"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indent="0" algn="ctr">
              <a:buFont typeface="Wingdings 2"/>
              <a:buNone/>
            </a:pPr>
            <a:endParaRPr lang="en-US" sz="3600" b="1"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indent="0" algn="ctr">
              <a:buFont typeface="Wingdings 2"/>
              <a:buNone/>
            </a:pPr>
            <a:r>
              <a:rPr lang="en-US" sz="3600" b="1"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 for your attention! </a:t>
            </a:r>
          </a:p>
          <a:p>
            <a:pPr marL="0" indent="0" algn="ctr">
              <a:buFont typeface="Wingdings 2"/>
              <a:buNone/>
            </a:pPr>
            <a:endParaRPr lang="en-US" sz="3600" b="1"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indent="0" algn="ctr">
              <a:buFont typeface="Wingdings 2"/>
              <a:buNone/>
            </a:pPr>
            <a:r>
              <a:rPr lang="en-US" sz="3600" b="1"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Any questions? </a:t>
            </a:r>
            <a:endParaRPr lang="en-US" b="1"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81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533400" y="1447800"/>
            <a:ext cx="7407275" cy="4248150"/>
          </a:xfrm>
        </p:spPr>
        <p:txBody>
          <a:bodyPr>
            <a:normAutofit lnSpcReduction="10000"/>
          </a:bodyPr>
          <a:lstStyle/>
          <a:p>
            <a:endParaRPr lang="en-US" altLang="en-US" dirty="0" smtClean="0"/>
          </a:p>
          <a:p>
            <a:pPr>
              <a:buFont typeface="Arial" panose="020B0604020202020204" pitchFamily="34" charset="0"/>
              <a:buChar char="•"/>
            </a:pPr>
            <a:r>
              <a:rPr lang="en-US" altLang="en-US" dirty="0" smtClean="0"/>
              <a:t>Endorse that the management of overlap cases should be implemented by RHCs. </a:t>
            </a:r>
          </a:p>
          <a:p>
            <a:pPr>
              <a:buFont typeface="Arial" panose="020B0604020202020204" pitchFamily="34" charset="0"/>
              <a:buChar char="•"/>
            </a:pPr>
            <a:r>
              <a:rPr lang="en-US" altLang="en-US" dirty="0" smtClean="0"/>
              <a:t>Note that RHCs should make their own assessment of the level of navigational risk for ENC overlaps, using one of the RENCs' Policy on Risk Assessment as a first step where applicable. </a:t>
            </a:r>
          </a:p>
          <a:p>
            <a:pPr>
              <a:buFont typeface="Arial" panose="020B0604020202020204" pitchFamily="34" charset="0"/>
              <a:buChar char="•"/>
            </a:pPr>
            <a:r>
              <a:rPr lang="en-US" altLang="en-US" dirty="0" smtClean="0"/>
              <a:t>Encourage RHCs to provide updated reports on the implementation of ENC Schemes to the WENDWG in advance of the yearly WG meeting. </a:t>
            </a:r>
          </a:p>
          <a:p>
            <a:endParaRPr lang="en-US" altLang="en-US" dirty="0" smtClean="0"/>
          </a:p>
        </p:txBody>
      </p:sp>
      <p:sp>
        <p:nvSpPr>
          <p:cNvPr id="13315" name="Title 2"/>
          <p:cNvSpPr>
            <a:spLocks noGrp="1"/>
          </p:cNvSpPr>
          <p:nvPr>
            <p:ph type="title"/>
          </p:nvPr>
        </p:nvSpPr>
        <p:spPr>
          <a:xfrm>
            <a:off x="457200" y="704088"/>
            <a:ext cx="8229600" cy="515112"/>
          </a:xfrm>
        </p:spPr>
        <p:txBody>
          <a:bodyPr>
            <a:normAutofit fontScale="90000"/>
          </a:bodyPr>
          <a:lstStyle/>
          <a:p>
            <a:r>
              <a:rPr lang="en-US" altLang="en-US" sz="3200" b="1" dirty="0" smtClean="0"/>
              <a:t>IRCC10 Recommendations to RHCs</a:t>
            </a:r>
            <a:endParaRPr lang="en-US" altLang="en-US" sz="3600" b="1" dirty="0" smtClean="0"/>
          </a:p>
        </p:txBody>
      </p:sp>
    </p:spTree>
    <p:extLst>
      <p:ext uri="{BB962C8B-B14F-4D97-AF65-F5344CB8AC3E}">
        <p14:creationId xmlns:p14="http://schemas.microsoft.com/office/powerpoint/2010/main" val="4091011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019800" y="6174988"/>
            <a:ext cx="609600" cy="683012"/>
          </a:xfrm>
          <a:prstGeom prst="rect">
            <a:avLst/>
          </a:prstGeom>
        </p:spPr>
      </p:pic>
      <p:sp>
        <p:nvSpPr>
          <p:cNvPr id="4" name="Slide Number Placeholder 3"/>
          <p:cNvSpPr>
            <a:spLocks noGrp="1"/>
          </p:cNvSpPr>
          <p:nvPr>
            <p:ph type="sldNum" sz="quarter" idx="12"/>
          </p:nvPr>
        </p:nvSpPr>
        <p:spPr/>
        <p:txBody>
          <a:bodyPr/>
          <a:lstStyle/>
          <a:p>
            <a:fld id="{9EB11B11-4B76-4B08-AEFF-715CDE614F2F}" type="slidenum">
              <a:rPr lang="en-US" smtClean="0"/>
              <a:t>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158345"/>
            <a:ext cx="2133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a:spLocks noGrp="1"/>
          </p:cNvSpPr>
          <p:nvPr>
            <p:ph type="title"/>
          </p:nvPr>
        </p:nvSpPr>
        <p:spPr>
          <a:xfrm>
            <a:off x="381000" y="838200"/>
            <a:ext cx="8229600" cy="531812"/>
          </a:xfrm>
        </p:spPr>
        <p:txBody>
          <a:bodyPr>
            <a:noAutofit/>
          </a:bodyPr>
          <a:lstStyle/>
          <a:p>
            <a:pPr marL="12700" algn="ctr">
              <a:defRPr/>
            </a:pPr>
            <a:r>
              <a:rPr lang="en-US" sz="3200" b="1" dirty="0" smtClean="0">
                <a:solidFill>
                  <a:schemeClr val="tx2"/>
                </a:solidFill>
                <a:cs typeface="Times New Roman"/>
              </a:rPr>
              <a:t>ENCs Released by RSAHC Member States</a:t>
            </a:r>
            <a:endParaRPr lang="en-US" sz="3200" dirty="0">
              <a:solidFill>
                <a:schemeClr val="tx2"/>
              </a:solidFill>
            </a:endParaRPr>
          </a:p>
        </p:txBody>
      </p:sp>
      <p:graphicFrame>
        <p:nvGraphicFramePr>
          <p:cNvPr id="11" name="object 5"/>
          <p:cNvGraphicFramePr>
            <a:graphicFrameLocks noGrp="1"/>
          </p:cNvGraphicFramePr>
          <p:nvPr>
            <p:extLst>
              <p:ext uri="{D42A27DB-BD31-4B8C-83A1-F6EECF244321}">
                <p14:modId xmlns:p14="http://schemas.microsoft.com/office/powerpoint/2010/main" val="2173898933"/>
              </p:ext>
            </p:extLst>
          </p:nvPr>
        </p:nvGraphicFramePr>
        <p:xfrm>
          <a:off x="609600" y="2362200"/>
          <a:ext cx="8229600" cy="2359026"/>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630363">
                  <a:extLst>
                    <a:ext uri="{9D8B030D-6E8A-4147-A177-3AD203B41FA5}">
                      <a16:colId xmlns:a16="http://schemas.microsoft.com/office/drawing/2014/main" val="20003"/>
                    </a:ext>
                  </a:extLst>
                </a:gridCol>
                <a:gridCol w="1319212">
                  <a:extLst>
                    <a:ext uri="{9D8B030D-6E8A-4147-A177-3AD203B41FA5}">
                      <a16:colId xmlns:a16="http://schemas.microsoft.com/office/drawing/2014/main" val="20004"/>
                    </a:ext>
                  </a:extLst>
                </a:gridCol>
                <a:gridCol w="1165225">
                  <a:extLst>
                    <a:ext uri="{9D8B030D-6E8A-4147-A177-3AD203B41FA5}">
                      <a16:colId xmlns:a16="http://schemas.microsoft.com/office/drawing/2014/main" val="20005"/>
                    </a:ext>
                  </a:extLst>
                </a:gridCol>
              </a:tblGrid>
              <a:tr h="596900">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Country </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Released</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marL="3175" indent="20638"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20638" algn="ctr" defTabSz="914400" rtl="0" eaLnBrk="1" fontAlgn="base" latinLnBrk="0" hangingPunct="1">
                        <a:lnSpc>
                          <a:spcPct val="103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   Producer</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Country</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Released</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marL="3175" indent="-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3175" algn="ctr" defTabSz="914400" rtl="0" eaLnBrk="1" fontAlgn="base" latinLnBrk="0" hangingPunct="1">
                        <a:lnSpc>
                          <a:spcPct val="103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    Producer</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381000">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Bahrain</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BH</a:t>
                      </a: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Saudi Arabia</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GB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7188">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cs typeface="Times New Roman" pitchFamily="18" charset="0"/>
                        </a:rPr>
                        <a:t>IR of Iran</a:t>
                      </a:r>
                      <a:endParaRPr kumimoji="0" lang="en-US" alt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105 </a:t>
                      </a:r>
                      <a:r>
                        <a:rPr kumimoji="0" lang="en-US" altLang="en-US" sz="1400" b="1" i="0" u="none" strike="noStrike" cap="none" normalizeH="0" baseline="0" dirty="0" smtClean="0">
                          <a:ln>
                            <a:noFill/>
                          </a:ln>
                          <a:solidFill>
                            <a:schemeClr val="tx2"/>
                          </a:solidFill>
                          <a:effectLst/>
                          <a:latin typeface="Times New Roman" pitchFamily="18" charset="0"/>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IR</a:t>
                      </a: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cs typeface="Times New Roman" pitchFamily="18" charset="0"/>
                        </a:rPr>
                        <a:t>Sultanate of Oman</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GB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Kuwait</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GB</a:t>
                      </a: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cs typeface="Times New Roman" pitchFamily="18" charset="0"/>
                        </a:rPr>
                        <a:t>UAE</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8900"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GB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375">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Pakistan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PK</a:t>
                      </a: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UKHO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tabLst>
                          <a:tab pos="85725" algn="l"/>
                        </a:tabLst>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tabLst>
                          <a:tab pos="85725" algn="l"/>
                        </a:tabLst>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tabLst>
                          <a:tab pos="85725" algn="l"/>
                        </a:tabLst>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tabLst>
                          <a:tab pos="85725" algn="l"/>
                        </a:tabLst>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tabLst>
                          <a:tab pos="85725" algn="l"/>
                        </a:tabLst>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tabLst>
                          <a:tab pos="85725" algn="l"/>
                        </a:tabLst>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tabLst>
                          <a:tab pos="85725" algn="l"/>
                        </a:tabLst>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tabLst>
                          <a:tab pos="85725" algn="l"/>
                        </a:tabLst>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tabLst>
                          <a:tab pos="85725" algn="l"/>
                        </a:tabLst>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tab pos="85725" algn="l"/>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119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GB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375">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Qatar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GB</a:t>
                      </a: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61938"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261938"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261938"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261938"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261938"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261938"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12" name="Rectangle 1"/>
          <p:cNvSpPr>
            <a:spLocks noChangeArrowheads="1"/>
          </p:cNvSpPr>
          <p:nvPr/>
        </p:nvSpPr>
        <p:spPr bwMode="auto">
          <a:xfrm>
            <a:off x="609600" y="5019754"/>
            <a:ext cx="47264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r>
              <a:rPr lang="en-US" altLang="en-US" sz="2000" dirty="0">
                <a:solidFill>
                  <a:schemeClr val="tx2"/>
                </a:solidFill>
                <a:latin typeface="Constantia" panose="02030602050306030303" pitchFamily="18" charset="0"/>
              </a:rPr>
              <a:t>Iranian ENCs:</a:t>
            </a:r>
          </a:p>
          <a:p>
            <a:r>
              <a:rPr lang="en-US" altLang="en-US" sz="2000" dirty="0">
                <a:solidFill>
                  <a:schemeClr val="tx2"/>
                </a:solidFill>
                <a:latin typeface="Constantia" panose="02030602050306030303" pitchFamily="18" charset="0"/>
              </a:rPr>
              <a:t>*</a:t>
            </a:r>
            <a:r>
              <a:rPr lang="en-US" altLang="en-US" sz="2000" dirty="0">
                <a:solidFill>
                  <a:schemeClr val="tx2"/>
                </a:solidFill>
              </a:rPr>
              <a:t> </a:t>
            </a:r>
            <a:r>
              <a:rPr lang="en-US" altLang="en-US" sz="2000" dirty="0">
                <a:latin typeface="Constantia" panose="02030602050306030303" pitchFamily="18" charset="0"/>
              </a:rPr>
              <a:t>90 cells in Persian Gulf &amp; </a:t>
            </a:r>
            <a:r>
              <a:rPr lang="en-US" altLang="en-US" sz="2000" dirty="0" smtClean="0">
                <a:latin typeface="Constantia" panose="02030602050306030303" pitchFamily="18" charset="0"/>
              </a:rPr>
              <a:t>Gulf of Oman</a:t>
            </a:r>
            <a:endParaRPr lang="en-US" altLang="en-US" sz="2000" dirty="0">
              <a:latin typeface="Constantia" panose="02030602050306030303" pitchFamily="18" charset="0"/>
            </a:endParaRPr>
          </a:p>
          <a:p>
            <a:r>
              <a:rPr lang="en-US" altLang="en-US" sz="2000" dirty="0">
                <a:solidFill>
                  <a:schemeClr val="tx2"/>
                </a:solidFill>
                <a:latin typeface="Constantia" panose="02030602050306030303" pitchFamily="18" charset="0"/>
              </a:rPr>
              <a:t>*</a:t>
            </a:r>
            <a:r>
              <a:rPr lang="en-US" altLang="en-US" sz="2000" dirty="0">
                <a:solidFill>
                  <a:srgbClr val="FF0000"/>
                </a:solidFill>
              </a:rPr>
              <a:t> </a:t>
            </a:r>
            <a:r>
              <a:rPr lang="en-US" altLang="en-US" sz="2000" dirty="0">
                <a:latin typeface="Constantia" panose="02030602050306030303" pitchFamily="18" charset="0"/>
              </a:rPr>
              <a:t>15 cells in Caspian Sea</a:t>
            </a:r>
          </a:p>
        </p:txBody>
      </p:sp>
      <p:sp>
        <p:nvSpPr>
          <p:cNvPr id="13" name="Title 2"/>
          <p:cNvSpPr txBox="1">
            <a:spLocks/>
          </p:cNvSpPr>
          <p:nvPr/>
        </p:nvSpPr>
        <p:spPr>
          <a:xfrm>
            <a:off x="381000" y="1600200"/>
            <a:ext cx="5181600" cy="5318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12700" algn="ctr">
              <a:defRPr/>
            </a:pPr>
            <a:r>
              <a:rPr lang="en-US" sz="2200" spc="-10" dirty="0">
                <a:solidFill>
                  <a:schemeClr val="tx1"/>
                </a:solidFill>
                <a:latin typeface="+mn-lt"/>
                <a:cs typeface="Times New Roman"/>
              </a:rPr>
              <a:t>RSAHC</a:t>
            </a:r>
            <a:r>
              <a:rPr lang="en-US" sz="2200" spc="-5" dirty="0">
                <a:solidFill>
                  <a:schemeClr val="tx1"/>
                </a:solidFill>
                <a:latin typeface="+mn-lt"/>
                <a:cs typeface="Times New Roman"/>
              </a:rPr>
              <a:t> </a:t>
            </a:r>
            <a:r>
              <a:rPr lang="en-US" sz="2200" spc="-10" dirty="0">
                <a:solidFill>
                  <a:schemeClr val="tx1"/>
                </a:solidFill>
                <a:latin typeface="+mn-lt"/>
                <a:cs typeface="Times New Roman"/>
              </a:rPr>
              <a:t>rele</a:t>
            </a:r>
            <a:r>
              <a:rPr lang="en-US" sz="2200" spc="-15" dirty="0">
                <a:solidFill>
                  <a:schemeClr val="tx1"/>
                </a:solidFill>
                <a:latin typeface="+mn-lt"/>
                <a:cs typeface="Times New Roman"/>
              </a:rPr>
              <a:t>a</a:t>
            </a:r>
            <a:r>
              <a:rPr lang="en-US" sz="2200" spc="-10" dirty="0">
                <a:solidFill>
                  <a:schemeClr val="tx1"/>
                </a:solidFill>
                <a:latin typeface="+mn-lt"/>
                <a:cs typeface="Times New Roman"/>
              </a:rPr>
              <a:t>se</a:t>
            </a:r>
            <a:r>
              <a:rPr lang="en-US" sz="2200" spc="-5" dirty="0">
                <a:solidFill>
                  <a:schemeClr val="tx1"/>
                </a:solidFill>
                <a:latin typeface="+mn-lt"/>
                <a:cs typeface="Times New Roman"/>
              </a:rPr>
              <a:t>d 253 </a:t>
            </a:r>
            <a:r>
              <a:rPr lang="en-US" sz="2200" spc="-15" dirty="0">
                <a:solidFill>
                  <a:schemeClr val="tx1"/>
                </a:solidFill>
                <a:latin typeface="+mn-lt"/>
                <a:cs typeface="Times New Roman"/>
              </a:rPr>
              <a:t>ENCs, as follows:</a:t>
            </a:r>
            <a:endParaRPr lang="en-US" sz="2200" dirty="0">
              <a:solidFill>
                <a:schemeClr val="tx1"/>
              </a:solidFill>
              <a:latin typeface="+mn-lt"/>
            </a:endParaRPr>
          </a:p>
        </p:txBody>
      </p:sp>
    </p:spTree>
    <p:extLst>
      <p:ext uri="{BB962C8B-B14F-4D97-AF65-F5344CB8AC3E}">
        <p14:creationId xmlns:p14="http://schemas.microsoft.com/office/powerpoint/2010/main" val="1130647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406400" y="846137"/>
            <a:ext cx="828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a:r>
              <a:rPr lang="en-US" altLang="en-US" b="1" dirty="0">
                <a:solidFill>
                  <a:schemeClr val="tx2"/>
                </a:solidFill>
                <a:latin typeface="+mj-lt"/>
              </a:rPr>
              <a:t>ENCs Released by RSAHC Member States</a:t>
            </a:r>
          </a:p>
          <a:p>
            <a:pPr algn="ctr"/>
            <a:r>
              <a:rPr lang="en-US" altLang="en-US" b="1" dirty="0">
                <a:solidFill>
                  <a:schemeClr val="tx2"/>
                </a:solidFill>
                <a:latin typeface="+mj-lt"/>
              </a:rPr>
              <a:t>Since </a:t>
            </a:r>
            <a:r>
              <a:rPr lang="en-US" altLang="en-US" b="1" dirty="0" smtClean="0">
                <a:solidFill>
                  <a:schemeClr val="tx2"/>
                </a:solidFill>
                <a:latin typeface="+mj-lt"/>
              </a:rPr>
              <a:t>RSAHC8</a:t>
            </a:r>
            <a:endParaRPr lang="en-US" altLang="en-US" sz="2000" b="1" dirty="0">
              <a:solidFill>
                <a:schemeClr val="tx2"/>
              </a:solidFill>
              <a:latin typeface="+mj-lt"/>
            </a:endParaRPr>
          </a:p>
        </p:txBody>
      </p:sp>
      <p:graphicFrame>
        <p:nvGraphicFramePr>
          <p:cNvPr id="6" name="object 5"/>
          <p:cNvGraphicFramePr>
            <a:graphicFrameLocks noGrp="1"/>
          </p:cNvGraphicFramePr>
          <p:nvPr>
            <p:ph idx="1"/>
            <p:extLst>
              <p:ext uri="{D42A27DB-BD31-4B8C-83A1-F6EECF244321}">
                <p14:modId xmlns:p14="http://schemas.microsoft.com/office/powerpoint/2010/main" val="2132117734"/>
              </p:ext>
            </p:extLst>
          </p:nvPr>
        </p:nvGraphicFramePr>
        <p:xfrm>
          <a:off x="519113" y="1981200"/>
          <a:ext cx="8137525" cy="3648156"/>
        </p:xfrm>
        <a:graphic>
          <a:graphicData uri="http://schemas.openxmlformats.org/drawingml/2006/table">
            <a:tbl>
              <a:tblPr/>
              <a:tblGrid>
                <a:gridCol w="997874">
                  <a:extLst>
                    <a:ext uri="{9D8B030D-6E8A-4147-A177-3AD203B41FA5}">
                      <a16:colId xmlns:a16="http://schemas.microsoft.com/office/drawing/2014/main" val="20000"/>
                    </a:ext>
                  </a:extLst>
                </a:gridCol>
                <a:gridCol w="894773">
                  <a:extLst>
                    <a:ext uri="{9D8B030D-6E8A-4147-A177-3AD203B41FA5}">
                      <a16:colId xmlns:a16="http://schemas.microsoft.com/office/drawing/2014/main" val="20001"/>
                    </a:ext>
                  </a:extLst>
                </a:gridCol>
                <a:gridCol w="1720667">
                  <a:extLst>
                    <a:ext uri="{9D8B030D-6E8A-4147-A177-3AD203B41FA5}">
                      <a16:colId xmlns:a16="http://schemas.microsoft.com/office/drawing/2014/main" val="20002"/>
                    </a:ext>
                  </a:extLst>
                </a:gridCol>
                <a:gridCol w="1617952">
                  <a:extLst>
                    <a:ext uri="{9D8B030D-6E8A-4147-A177-3AD203B41FA5}">
                      <a16:colId xmlns:a16="http://schemas.microsoft.com/office/drawing/2014/main" val="20003"/>
                    </a:ext>
                  </a:extLst>
                </a:gridCol>
                <a:gridCol w="1017191">
                  <a:extLst>
                    <a:ext uri="{9D8B030D-6E8A-4147-A177-3AD203B41FA5}">
                      <a16:colId xmlns:a16="http://schemas.microsoft.com/office/drawing/2014/main" val="20004"/>
                    </a:ext>
                  </a:extLst>
                </a:gridCol>
                <a:gridCol w="1889068">
                  <a:extLst>
                    <a:ext uri="{9D8B030D-6E8A-4147-A177-3AD203B41FA5}">
                      <a16:colId xmlns:a16="http://schemas.microsoft.com/office/drawing/2014/main" val="20005"/>
                    </a:ext>
                  </a:extLst>
                </a:gridCol>
              </a:tblGrid>
              <a:tr h="351116">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Country </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New ENC</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marL="3175" indent="20638"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20638" algn="ctr" defTabSz="914400" rtl="0" eaLnBrk="1" fontAlgn="base" latinLnBrk="0" hangingPunct="1">
                        <a:lnSpc>
                          <a:spcPct val="103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New Edition/Update  </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Country</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New ENC</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marL="3175" indent="20638"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20638" algn="ctr" defTabSz="914400" rtl="0" eaLnBrk="1" fontAlgn="base" latinLnBrk="0" hangingPunct="1">
                        <a:lnSpc>
                          <a:spcPct val="103000"/>
                        </a:lnSpc>
                        <a:spcBef>
                          <a:spcPct val="0"/>
                        </a:spcBef>
                        <a:spcAft>
                          <a:spcPct val="0"/>
                        </a:spcAft>
                        <a:buClrTx/>
                        <a:buSzTx/>
                        <a:buFontTx/>
                        <a:buNone/>
                        <a:tabLst/>
                        <a:defRPr/>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New Edition/Update  </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403443">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Bahrain</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2"/>
                          </a:solidFill>
                          <a:effectLst/>
                          <a:latin typeface="Times New Roman" pitchFamily="18" charset="0"/>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2"/>
                          </a:solidFill>
                          <a:effectLst/>
                          <a:latin typeface="Times New Roman" pitchFamily="18" charset="0"/>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Saudi Arabia</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9728">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cs typeface="Times New Roman" pitchFamily="18" charset="0"/>
                        </a:rPr>
                        <a:t>IR of Iran</a:t>
                      </a:r>
                      <a:endParaRPr kumimoji="0" lang="en-US" alt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22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85725" algn="l"/>
                        </a:tabLst>
                      </a:pPr>
                      <a:r>
                        <a:rPr kumimoji="0" lang="en-US" alt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138</a:t>
                      </a: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Sultanate of Oman</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smtClean="0">
                          <a:ln>
                            <a:noFill/>
                          </a:ln>
                          <a:solidFill>
                            <a:schemeClr val="tx2"/>
                          </a:solidFill>
                          <a:effectLst/>
                          <a:latin typeface="Times New Roman" pitchFamily="18"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smtClean="0">
                          <a:ln>
                            <a:noFill/>
                          </a:ln>
                          <a:solidFill>
                            <a:schemeClr val="tx2"/>
                          </a:solidFill>
                          <a:effectLst/>
                          <a:latin typeface="Times New Roman" pitchFamily="18"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629">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Kuwait</a:t>
                      </a: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UAE</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8900"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3215">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Pakistan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2"/>
                          </a:solidFill>
                          <a:effectLst/>
                          <a:latin typeface="Times New Roman" pitchFamily="18" charset="0"/>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2"/>
                          </a:solidFill>
                          <a:effectLst/>
                          <a:latin typeface="Times New Roman" pitchFamily="18" charset="0"/>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UKHO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marL="3175" eaLnBrk="0" hangingPunct="0">
                        <a:spcBef>
                          <a:spcPct val="20000"/>
                        </a:spcBef>
                        <a:buClr>
                          <a:schemeClr val="accent1"/>
                        </a:buClr>
                        <a:buSzPct val="100000"/>
                        <a:buFont typeface="Symbol" pitchFamily="18" charset="2"/>
                        <a:tabLst>
                          <a:tab pos="85725" algn="l"/>
                        </a:tabLst>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tabLst>
                          <a:tab pos="85725" algn="l"/>
                        </a:tabLst>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tabLst>
                          <a:tab pos="85725" algn="l"/>
                        </a:tabLst>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tabLst>
                          <a:tab pos="85725" algn="l"/>
                        </a:tabLst>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tabLst>
                          <a:tab pos="85725" algn="l"/>
                        </a:tabLst>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tabLst>
                          <a:tab pos="85725" algn="l"/>
                        </a:tabLst>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tabLst>
                          <a:tab pos="85725" algn="l"/>
                        </a:tabLst>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tabLst>
                          <a:tab pos="85725" algn="l"/>
                        </a:tabLst>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tabLst>
                          <a:tab pos="85725" algn="l"/>
                        </a:tabLst>
                        <a:defRPr sz="1400">
                          <a:solidFill>
                            <a:schemeClr val="tx2"/>
                          </a:solidFill>
                          <a:latin typeface="Candara" pitchFamily="34" charset="0"/>
                        </a:defRPr>
                      </a:lvl9pPr>
                    </a:lstStyle>
                    <a:p>
                      <a:pPr marL="168275" marR="0" lvl="0" indent="0" algn="l" defTabSz="914400" rtl="0" eaLnBrk="1" fontAlgn="base" latinLnBrk="0" hangingPunct="1">
                        <a:lnSpc>
                          <a:spcPct val="100000"/>
                        </a:lnSpc>
                        <a:spcBef>
                          <a:spcPct val="0"/>
                        </a:spcBef>
                        <a:spcAft>
                          <a:spcPct val="0"/>
                        </a:spcAft>
                        <a:buClrTx/>
                        <a:buSzTx/>
                        <a:buFontTx/>
                        <a:buNone/>
                        <a:tabLst>
                          <a:tab pos="85725" algn="l"/>
                        </a:tabLst>
                      </a:pPr>
                      <a:r>
                        <a:rPr kumimoji="0" lang="en-US" alt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Band 6 :1</a:t>
                      </a:r>
                    </a:p>
                    <a:p>
                      <a:pPr marL="168275" marR="0" lvl="0" indent="0" algn="l" defTabSz="914400" rtl="0" eaLnBrk="1" fontAlgn="base" latinLnBrk="0" hangingPunct="1">
                        <a:lnSpc>
                          <a:spcPct val="100000"/>
                        </a:lnSpc>
                        <a:spcBef>
                          <a:spcPct val="0"/>
                        </a:spcBef>
                        <a:spcAft>
                          <a:spcPct val="0"/>
                        </a:spcAft>
                        <a:buClrTx/>
                        <a:buSzTx/>
                        <a:buFontTx/>
                        <a:buNone/>
                        <a:tabLst>
                          <a:tab pos="85725" algn="l"/>
                        </a:tabLst>
                      </a:pPr>
                      <a:r>
                        <a:rPr kumimoji="0" lang="en-US" alt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Band 5 : 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3175"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168275" marR="0" lvl="0" indent="0" algn="l" defTabSz="914400" rtl="0" eaLnBrk="1" fontAlgn="base" latinLnBrk="0" hangingPunct="1">
                        <a:lnSpc>
                          <a:spcPct val="100000"/>
                        </a:lnSpc>
                        <a:spcBef>
                          <a:spcPct val="0"/>
                        </a:spcBef>
                        <a:spcAft>
                          <a:spcPct val="0"/>
                        </a:spcAft>
                        <a:buClrTx/>
                        <a:buSzTx/>
                        <a:buFontTx/>
                        <a:buNone/>
                        <a:tabLst>
                          <a:tab pos="85725" algn="l"/>
                        </a:tabLst>
                      </a:pPr>
                      <a:r>
                        <a:rPr kumimoji="0" lang="en-US" altLang="en-US" sz="1400" b="1" i="0" u="sng" strike="noStrike" cap="none" normalizeH="0" baseline="0" dirty="0" smtClean="0">
                          <a:ln>
                            <a:noFill/>
                          </a:ln>
                          <a:solidFill>
                            <a:schemeClr val="tx1"/>
                          </a:solidFill>
                          <a:effectLst/>
                          <a:latin typeface="Times New Roman" pitchFamily="18" charset="0"/>
                          <a:cs typeface="Times New Roman" pitchFamily="18" charset="0"/>
                        </a:rPr>
                        <a:t>NE:</a:t>
                      </a: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
                      </a:r>
                      <a:b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Band 6 :0</a:t>
                      </a:r>
                    </a:p>
                    <a:p>
                      <a:pPr marL="168275" marR="0" lvl="0" indent="0" algn="l" defTabSz="914400" rtl="0" eaLnBrk="1" fontAlgn="base" latinLnBrk="0" hangingPunct="1">
                        <a:lnSpc>
                          <a:spcPct val="100000"/>
                        </a:lnSpc>
                        <a:spcBef>
                          <a:spcPct val="0"/>
                        </a:spcBef>
                        <a:spcAft>
                          <a:spcPct val="0"/>
                        </a:spcAft>
                        <a:buClrTx/>
                        <a:buSzTx/>
                        <a:buFontTx/>
                        <a:buNone/>
                        <a:tabLst>
                          <a:tab pos="85725" algn="l"/>
                        </a:tabLst>
                      </a:pPr>
                      <a:r>
                        <a:rPr kumimoji="0" lang="en-US" alt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Band 5 : 16</a:t>
                      </a:r>
                    </a:p>
                    <a:p>
                      <a:pPr marL="168275" marR="0" lvl="0" indent="0" algn="l" defTabSz="914400" rtl="0" eaLnBrk="1" fontAlgn="base" latinLnBrk="0" hangingPunct="1">
                        <a:lnSpc>
                          <a:spcPct val="100000"/>
                        </a:lnSpc>
                        <a:spcBef>
                          <a:spcPct val="0"/>
                        </a:spcBef>
                        <a:spcAft>
                          <a:spcPct val="0"/>
                        </a:spcAft>
                        <a:buClrTx/>
                        <a:buSzTx/>
                        <a:buFontTx/>
                        <a:buNone/>
                        <a:tabLst>
                          <a:tab pos="85725" algn="l"/>
                        </a:tabLst>
                      </a:pPr>
                      <a:r>
                        <a:rPr kumimoji="0" lang="en-US" alt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Band 4 :20</a:t>
                      </a:r>
                    </a:p>
                    <a:p>
                      <a:pPr marL="168275" marR="0" lvl="0" indent="0" algn="l" defTabSz="914400" rtl="0" eaLnBrk="1" fontAlgn="base" latinLnBrk="0" hangingPunct="1">
                        <a:lnSpc>
                          <a:spcPct val="100000"/>
                        </a:lnSpc>
                        <a:spcBef>
                          <a:spcPct val="0"/>
                        </a:spcBef>
                        <a:spcAft>
                          <a:spcPct val="0"/>
                        </a:spcAft>
                        <a:buClrTx/>
                        <a:buSzTx/>
                        <a:buFontTx/>
                        <a:buNone/>
                        <a:tabLst>
                          <a:tab pos="85725" algn="l"/>
                        </a:tabLst>
                      </a:pPr>
                      <a:r>
                        <a:rPr kumimoji="0" lang="en-US" alt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Band 3 : 16</a:t>
                      </a:r>
                    </a:p>
                    <a:p>
                      <a:pPr marL="168275" marR="0" lvl="0" indent="0" algn="l" defTabSz="914400" rtl="0" eaLnBrk="1" fontAlgn="base" latinLnBrk="0" hangingPunct="1">
                        <a:lnSpc>
                          <a:spcPct val="100000"/>
                        </a:lnSpc>
                        <a:spcBef>
                          <a:spcPct val="0"/>
                        </a:spcBef>
                        <a:spcAft>
                          <a:spcPct val="0"/>
                        </a:spcAft>
                        <a:buClrTx/>
                        <a:buSzTx/>
                        <a:buFontTx/>
                        <a:buNone/>
                        <a:tabLst>
                          <a:tab pos="85725" algn="l"/>
                        </a:tabLst>
                      </a:pPr>
                      <a:r>
                        <a:rPr kumimoji="0" lang="en-US" alt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Band 2 :0</a:t>
                      </a:r>
                    </a:p>
                    <a:p>
                      <a:pPr marL="168275" marR="0" lvl="0" indent="0" algn="l" defTabSz="914400" rtl="0" eaLnBrk="1" fontAlgn="base" latinLnBrk="0" hangingPunct="1">
                        <a:lnSpc>
                          <a:spcPct val="100000"/>
                        </a:lnSpc>
                        <a:spcBef>
                          <a:spcPct val="0"/>
                        </a:spcBef>
                        <a:spcAft>
                          <a:spcPct val="0"/>
                        </a:spcAft>
                        <a:buClrTx/>
                        <a:buSzTx/>
                        <a:buFontTx/>
                        <a:buNone/>
                        <a:tabLst>
                          <a:tab pos="85725" algn="l"/>
                        </a:tabLst>
                      </a:pPr>
                      <a:r>
                        <a:rPr kumimoji="0" lang="en-US" alt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Band 1 :</a:t>
                      </a: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023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Qatar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alt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endParaRPr lang="en-US" sz="1800" b="1" dirty="0">
                        <a:solidFill>
                          <a:schemeClr val="tx1"/>
                        </a:solidFill>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02240865"/>
                  </a:ext>
                </a:extLst>
              </a:tr>
              <a:tr h="426709">
                <a:tc vMerge="1">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marL="261938"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261938"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vMerge="1">
                  <a:txBody>
                    <a:bodyPr/>
                    <a:lstStyle>
                      <a:lvl1pPr marL="261938"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261938"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lvl1pPr marL="261938"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6350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rPr>
                        <a:t>* 66 additional updates as business.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158345"/>
            <a:ext cx="2133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5"/>
          <p:cNvPicPr>
            <a:picLocks noChangeAspect="1"/>
          </p:cNvPicPr>
          <p:nvPr/>
        </p:nvPicPr>
        <p:blipFill>
          <a:blip r:embed="rId4"/>
          <a:stretch>
            <a:fillRect/>
          </a:stretch>
        </p:blipFill>
        <p:spPr>
          <a:xfrm>
            <a:off x="6019800" y="6174988"/>
            <a:ext cx="609600" cy="683012"/>
          </a:xfrm>
          <a:prstGeom prst="rect">
            <a:avLst/>
          </a:prstGeom>
        </p:spPr>
      </p:pic>
      <p:sp>
        <p:nvSpPr>
          <p:cNvPr id="2" name="Slide Number Placeholder 1"/>
          <p:cNvSpPr>
            <a:spLocks noGrp="1"/>
          </p:cNvSpPr>
          <p:nvPr>
            <p:ph type="sldNum" sz="quarter" idx="12"/>
          </p:nvPr>
        </p:nvSpPr>
        <p:spPr/>
        <p:txBody>
          <a:bodyPr/>
          <a:lstStyle/>
          <a:p>
            <a:fld id="{9EB11B11-4B76-4B08-AEFF-715CDE614F2F}" type="slidenum">
              <a:rPr lang="en-US" smtClean="0"/>
              <a:t>5</a:t>
            </a:fld>
            <a:endParaRPr lang="en-US"/>
          </a:p>
        </p:txBody>
      </p:sp>
    </p:spTree>
    <p:extLst>
      <p:ext uri="{BB962C8B-B14F-4D97-AF65-F5344CB8AC3E}">
        <p14:creationId xmlns:p14="http://schemas.microsoft.com/office/powerpoint/2010/main" val="513870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019800" y="6174988"/>
            <a:ext cx="609600" cy="683012"/>
          </a:xfrm>
          <a:prstGeom prst="rect">
            <a:avLst/>
          </a:prstGeom>
        </p:spPr>
      </p:pic>
      <p:sp>
        <p:nvSpPr>
          <p:cNvPr id="4" name="Slide Number Placeholder 3"/>
          <p:cNvSpPr>
            <a:spLocks noGrp="1"/>
          </p:cNvSpPr>
          <p:nvPr>
            <p:ph type="sldNum" sz="quarter" idx="12"/>
          </p:nvPr>
        </p:nvSpPr>
        <p:spPr/>
        <p:txBody>
          <a:bodyPr/>
          <a:lstStyle/>
          <a:p>
            <a:fld id="{9EB11B11-4B76-4B08-AEFF-715CDE614F2F}" type="slidenum">
              <a:rPr lang="en-US" smtClean="0"/>
              <a:t>6</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158345"/>
            <a:ext cx="2133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a:spLocks noGrp="1"/>
          </p:cNvSpPr>
          <p:nvPr>
            <p:ph type="title"/>
          </p:nvPr>
        </p:nvSpPr>
        <p:spPr>
          <a:xfrm>
            <a:off x="457200" y="762000"/>
            <a:ext cx="8229600" cy="895350"/>
          </a:xfrm>
        </p:spPr>
        <p:txBody>
          <a:bodyPr>
            <a:normAutofit fontScale="90000"/>
          </a:bodyPr>
          <a:lstStyle/>
          <a:p>
            <a:pPr algn="ctr"/>
            <a:r>
              <a:rPr lang="en-US" altLang="en-US" sz="3200" b="1" dirty="0" smtClean="0"/>
              <a:t>Continental Shelf Boundary in the</a:t>
            </a:r>
            <a:r>
              <a:rPr lang="en-US" altLang="en-US" sz="3600" dirty="0" smtClean="0"/>
              <a:t/>
            </a:r>
            <a:br>
              <a:rPr lang="en-US" altLang="en-US" sz="3600" dirty="0" smtClean="0"/>
            </a:br>
            <a:r>
              <a:rPr lang="en-US" altLang="en-US" sz="3600" dirty="0" smtClean="0"/>
              <a:t> </a:t>
            </a:r>
            <a:r>
              <a:rPr lang="en-US" altLang="en-US" sz="3200" b="1" dirty="0" smtClean="0"/>
              <a:t>Persian Gulf</a:t>
            </a:r>
          </a:p>
        </p:txBody>
      </p:sp>
      <p:pic>
        <p:nvPicPr>
          <p:cNvPr id="11" name="Picture 2" descr="C:\Users\gebrahimi\Desktop\scan_1.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737026" y="1557442"/>
            <a:ext cx="7920037" cy="4600903"/>
          </a:xfrm>
          <a:prstGeom prst="rect">
            <a:avLst/>
          </a:prstGeom>
          <a:noFill/>
        </p:spPr>
      </p:pic>
    </p:spTree>
    <p:extLst>
      <p:ext uri="{BB962C8B-B14F-4D97-AF65-F5344CB8AC3E}">
        <p14:creationId xmlns:p14="http://schemas.microsoft.com/office/powerpoint/2010/main" val="89856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019800" y="6174988"/>
            <a:ext cx="609600" cy="683012"/>
          </a:xfrm>
          <a:prstGeom prst="rect">
            <a:avLst/>
          </a:prstGeom>
        </p:spPr>
      </p:pic>
      <p:sp>
        <p:nvSpPr>
          <p:cNvPr id="4" name="Slide Number Placeholder 3"/>
          <p:cNvSpPr>
            <a:spLocks noGrp="1"/>
          </p:cNvSpPr>
          <p:nvPr>
            <p:ph type="sldNum" sz="quarter" idx="12"/>
          </p:nvPr>
        </p:nvSpPr>
        <p:spPr/>
        <p:txBody>
          <a:bodyPr/>
          <a:lstStyle/>
          <a:p>
            <a:fld id="{9EB11B11-4B76-4B08-AEFF-715CDE614F2F}" type="slidenum">
              <a:rPr lang="en-US" smtClean="0"/>
              <a:t>7</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158345"/>
            <a:ext cx="2133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a:spLocks noGrp="1"/>
          </p:cNvSpPr>
          <p:nvPr>
            <p:ph type="title"/>
          </p:nvPr>
        </p:nvSpPr>
        <p:spPr>
          <a:xfrm>
            <a:off x="609600" y="609600"/>
            <a:ext cx="8229600" cy="622300"/>
          </a:xfrm>
        </p:spPr>
        <p:txBody>
          <a:bodyPr>
            <a:noAutofit/>
          </a:bodyPr>
          <a:lstStyle/>
          <a:p>
            <a:pPr algn="ctr"/>
            <a:r>
              <a:rPr lang="en-US" altLang="en-US" sz="3600" b="1" dirty="0" smtClean="0"/>
              <a:t>Borders between Oman &amp; Iran</a:t>
            </a:r>
          </a:p>
        </p:txBody>
      </p:sp>
      <p:pic>
        <p:nvPicPr>
          <p:cNvPr id="11" name="Content Placeholder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14400" y="1371600"/>
            <a:ext cx="7467600" cy="4786745"/>
          </a:xfrm>
          <a:prstGeom prst="rect">
            <a:avLst/>
          </a:prstGeom>
        </p:spPr>
      </p:pic>
    </p:spTree>
    <p:extLst>
      <p:ext uri="{BB962C8B-B14F-4D97-AF65-F5344CB8AC3E}">
        <p14:creationId xmlns:p14="http://schemas.microsoft.com/office/powerpoint/2010/main" val="2303235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019800" y="6174988"/>
            <a:ext cx="609600" cy="683012"/>
          </a:xfrm>
          <a:prstGeom prst="rect">
            <a:avLst/>
          </a:prstGeom>
        </p:spPr>
      </p:pic>
      <p:sp>
        <p:nvSpPr>
          <p:cNvPr id="4" name="Slide Number Placeholder 3"/>
          <p:cNvSpPr>
            <a:spLocks noGrp="1"/>
          </p:cNvSpPr>
          <p:nvPr>
            <p:ph type="sldNum" sz="quarter" idx="12"/>
          </p:nvPr>
        </p:nvSpPr>
        <p:spPr/>
        <p:txBody>
          <a:bodyPr/>
          <a:lstStyle/>
          <a:p>
            <a:fld id="{9EB11B11-4B76-4B08-AEFF-715CDE614F2F}" type="slidenum">
              <a:rPr lang="en-US" smtClean="0"/>
              <a:t>8</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158345"/>
            <a:ext cx="2133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a:spLocks noGrp="1"/>
          </p:cNvSpPr>
          <p:nvPr>
            <p:ph type="title"/>
          </p:nvPr>
        </p:nvSpPr>
        <p:spPr>
          <a:xfrm>
            <a:off x="457200" y="658967"/>
            <a:ext cx="8229600" cy="676275"/>
          </a:xfrm>
        </p:spPr>
        <p:txBody>
          <a:bodyPr>
            <a:normAutofit/>
          </a:bodyPr>
          <a:lstStyle/>
          <a:p>
            <a:pPr algn="ctr"/>
            <a:r>
              <a:rPr lang="en-US" altLang="en-US" sz="3600" b="1" dirty="0" smtClean="0"/>
              <a:t>Iranian Coastal Coverage</a:t>
            </a:r>
          </a:p>
        </p:txBody>
      </p:sp>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84150" y="1524000"/>
            <a:ext cx="8775700" cy="4495800"/>
          </a:xfrm>
          <a:prstGeom prst="rect">
            <a:avLst/>
          </a:prstGeom>
        </p:spPr>
      </p:pic>
    </p:spTree>
    <p:extLst>
      <p:ext uri="{BB962C8B-B14F-4D97-AF65-F5344CB8AC3E}">
        <p14:creationId xmlns:p14="http://schemas.microsoft.com/office/powerpoint/2010/main" val="235289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019800" y="6174988"/>
            <a:ext cx="609600" cy="683012"/>
          </a:xfrm>
          <a:prstGeom prst="rect">
            <a:avLst/>
          </a:prstGeom>
        </p:spPr>
      </p:pic>
      <p:sp>
        <p:nvSpPr>
          <p:cNvPr id="4" name="Slide Number Placeholder 3"/>
          <p:cNvSpPr>
            <a:spLocks noGrp="1"/>
          </p:cNvSpPr>
          <p:nvPr>
            <p:ph type="sldNum" sz="quarter" idx="12"/>
          </p:nvPr>
        </p:nvSpPr>
        <p:spPr/>
        <p:txBody>
          <a:bodyPr/>
          <a:lstStyle/>
          <a:p>
            <a:fld id="{9EB11B11-4B76-4B08-AEFF-715CDE614F2F}" type="slidenum">
              <a:rPr lang="en-US" smtClean="0"/>
              <a:t>9</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158345"/>
            <a:ext cx="2133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a:spLocks noGrp="1"/>
          </p:cNvSpPr>
          <p:nvPr>
            <p:ph type="title"/>
          </p:nvPr>
        </p:nvSpPr>
        <p:spPr>
          <a:xfrm>
            <a:off x="472068" y="565267"/>
            <a:ext cx="8229600" cy="714375"/>
          </a:xfrm>
        </p:spPr>
        <p:txBody>
          <a:bodyPr>
            <a:noAutofit/>
          </a:bodyPr>
          <a:lstStyle/>
          <a:p>
            <a:pPr algn="ctr"/>
            <a:r>
              <a:rPr lang="en-US" altLang="en-US" sz="3600" b="1" dirty="0" smtClean="0"/>
              <a:t> IRAN ENC Overlaps</a:t>
            </a:r>
            <a:endParaRPr lang="en-US" altLang="en-US" sz="3600" dirty="0" smtClean="0"/>
          </a:p>
        </p:txBody>
      </p:sp>
      <p:sp>
        <p:nvSpPr>
          <p:cNvPr id="10" name="Content Placeholder 1"/>
          <p:cNvSpPr txBox="1">
            <a:spLocks/>
          </p:cNvSpPr>
          <p:nvPr/>
        </p:nvSpPr>
        <p:spPr>
          <a:xfrm>
            <a:off x="539750" y="1646238"/>
            <a:ext cx="7920038" cy="422116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Symbol" panose="05050102010706020507" pitchFamily="18" charset="2"/>
              <a:buNone/>
              <a:defRPr/>
            </a:pPr>
            <a:r>
              <a:rPr lang="en-US" altLang="en-US" sz="2400" b="1" dirty="0" smtClean="0">
                <a:solidFill>
                  <a:schemeClr val="tx2"/>
                </a:solidFill>
              </a:rPr>
              <a:t>Close to Strait of Hormuz</a:t>
            </a:r>
          </a:p>
          <a:p>
            <a:pPr>
              <a:defRPr/>
            </a:pPr>
            <a:r>
              <a:rPr lang="en-US" altLang="en-US" sz="2400" dirty="0" smtClean="0"/>
              <a:t>IR 303080          GB 302441 &amp; GB 303175</a:t>
            </a:r>
          </a:p>
          <a:p>
            <a:pPr>
              <a:defRPr/>
            </a:pPr>
            <a:r>
              <a:rPr lang="en-US" altLang="en-US" sz="2400" dirty="0" smtClean="0"/>
              <a:t>IR 303081           GB 302441, GB 303174 &amp; GB 303175</a:t>
            </a:r>
          </a:p>
          <a:p>
            <a:pPr>
              <a:defRPr/>
            </a:pPr>
            <a:endParaRPr lang="en-US" altLang="en-US" sz="2000" dirty="0" smtClean="0">
              <a:solidFill>
                <a:srgbClr val="002060"/>
              </a:solidFill>
            </a:endParaRPr>
          </a:p>
          <a:p>
            <a:pPr>
              <a:buFont typeface="Wingdings" panose="05000000000000000000" pitchFamily="2" charset="2"/>
              <a:buChar char="v"/>
              <a:defRPr/>
            </a:pPr>
            <a:r>
              <a:rPr lang="en-US" altLang="en-US" sz="2400" dirty="0"/>
              <a:t>Nautical Charts IR 303080 (INT 7217) &amp; IR 303081 (INT 7214): Resolution of the maritime boundaries between the coastal states need to be </a:t>
            </a:r>
            <a:r>
              <a:rPr lang="en-US" altLang="en-US" sz="2400" dirty="0" smtClean="0"/>
              <a:t>solved by discussion.</a:t>
            </a:r>
            <a:endParaRPr lang="en-US" altLang="en-US" sz="2400" dirty="0"/>
          </a:p>
          <a:p>
            <a:pPr>
              <a:defRPr/>
            </a:pPr>
            <a:endParaRPr lang="en-US" altLang="en-US" sz="2400" dirty="0"/>
          </a:p>
          <a:p>
            <a:pPr>
              <a:defRPr/>
            </a:pPr>
            <a:r>
              <a:rPr lang="en-US" altLang="en-US" sz="2400" dirty="0"/>
              <a:t>Note: Nautical Chart IR 303082 (INT 7225) covered a portion of Omani </a:t>
            </a:r>
            <a:r>
              <a:rPr lang="en-US" altLang="en-US" sz="2400" dirty="0" smtClean="0"/>
              <a:t>waters, </a:t>
            </a:r>
            <a:r>
              <a:rPr lang="en-US" altLang="en-US" sz="2400" dirty="0"/>
              <a:t>which was modified by Iran.</a:t>
            </a:r>
          </a:p>
          <a:p>
            <a:pPr>
              <a:defRPr/>
            </a:pPr>
            <a:endParaRPr lang="en-US" altLang="en-US" sz="2400" dirty="0" smtClean="0"/>
          </a:p>
        </p:txBody>
      </p:sp>
      <p:cxnSp>
        <p:nvCxnSpPr>
          <p:cNvPr id="3" name="Straight Arrow Connector 2"/>
          <p:cNvCxnSpPr/>
          <p:nvPr/>
        </p:nvCxnSpPr>
        <p:spPr>
          <a:xfrm>
            <a:off x="2438400" y="2286000"/>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438400" y="2743200"/>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110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703</TotalTime>
  <Words>2012</Words>
  <Application>Microsoft Office PowerPoint</Application>
  <PresentationFormat>On-screen Show (4:3)</PresentationFormat>
  <Paragraphs>498</Paragraphs>
  <Slides>22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Constantia</vt:lpstr>
      <vt:lpstr>Majalla UI</vt:lpstr>
      <vt:lpstr>Symbol</vt:lpstr>
      <vt:lpstr>Tahoma</vt:lpstr>
      <vt:lpstr>Times New Roman</vt:lpstr>
      <vt:lpstr>Times New Roman (Arabic)</vt:lpstr>
      <vt:lpstr>Wingdings</vt:lpstr>
      <vt:lpstr>Wingdings 2</vt:lpstr>
      <vt:lpstr>Flow</vt:lpstr>
      <vt:lpstr>PowerPoint Presentation</vt:lpstr>
      <vt:lpstr>ENC Report</vt:lpstr>
      <vt:lpstr>IRCC10 Recommendations to RHCs</vt:lpstr>
      <vt:lpstr>ENCs Released by RSAHC Member States</vt:lpstr>
      <vt:lpstr>PowerPoint Presentation</vt:lpstr>
      <vt:lpstr>Continental Shelf Boundary in the  Persian Gulf</vt:lpstr>
      <vt:lpstr>Borders between Oman &amp; Iran</vt:lpstr>
      <vt:lpstr>Iranian Coastal Coverage</vt:lpstr>
      <vt:lpstr> IRAN ENC Overlaps</vt:lpstr>
      <vt:lpstr>PowerPoint Presentation</vt:lpstr>
      <vt:lpstr> IRAN ENC Overlaps</vt:lpstr>
      <vt:lpstr>PowerPoint Presentation</vt:lpstr>
      <vt:lpstr>PowerPoint Presentation</vt:lpstr>
      <vt:lpstr> Compilation Scale Error Persian Gulf</vt:lpstr>
      <vt:lpstr>PowerPoint Presentation</vt:lpstr>
      <vt:lpstr>ICENC Report (Live)</vt:lpstr>
      <vt:lpstr>ICENC Report (Live)</vt:lpstr>
      <vt:lpstr>Other Producer States India &amp; Pakistan</vt:lpstr>
      <vt:lpstr>PowerPoint Presentation</vt:lpstr>
      <vt:lpstr>ICENC Report</vt:lpstr>
      <vt:lpstr>IC-ENC'S OVERLAP REPORT DEFINITIONS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Heidari</dc:creator>
  <cp:lastModifiedBy>user</cp:lastModifiedBy>
  <cp:revision>173</cp:revision>
  <dcterms:created xsi:type="dcterms:W3CDTF">2022-10-31T16:45:30Z</dcterms:created>
  <dcterms:modified xsi:type="dcterms:W3CDTF">2022-11-16T03:26:47Z</dcterms:modified>
</cp:coreProperties>
</file>