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3" r:id="rId4"/>
    <p:sldId id="276" r:id="rId5"/>
    <p:sldId id="274" r:id="rId6"/>
    <p:sldId id="275" r:id="rId7"/>
    <p:sldId id="271" r:id="rId8"/>
    <p:sldId id="272"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64" d="100"/>
          <a:sy n="64" d="100"/>
        </p:scale>
        <p:origin x="33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319" y="0"/>
            <a:ext cx="3437937" cy="1145979"/>
          </a:xfrm>
          <a:prstGeom prst="rect">
            <a:avLst/>
          </a:prstGeom>
        </p:spPr>
      </p:pic>
    </p:spTree>
    <p:extLst>
      <p:ext uri="{BB962C8B-B14F-4D97-AF65-F5344CB8AC3E}">
        <p14:creationId xmlns:p14="http://schemas.microsoft.com/office/powerpoint/2010/main" val="253754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02/02/2021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73382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grpSp>
        <p:nvGrpSpPr>
          <p:cNvPr id="7" name="Group 6"/>
          <p:cNvGrpSpPr/>
          <p:nvPr/>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879132" y="0"/>
            <a:ext cx="10312867" cy="883167"/>
          </a:xfrm>
        </p:spPr>
        <p:txBody>
          <a:bodyPr>
            <a:normAutofit/>
          </a:bodyPr>
          <a:lstStyle>
            <a:lvl1pPr>
              <a:defRPr sz="2400" cap="all" baseline="0">
                <a:latin typeface="Arial Black" panose="020B0A04020102020204" pitchFamily="34" charset="0"/>
                <a:cs typeface="Adobe Naskh Medium" panose="01010101010101010101" pitchFamily="50" charset="-78"/>
              </a:defRPr>
            </a:lvl1pPr>
          </a:lstStyle>
          <a:p>
            <a:r>
              <a:rPr lang="en-US" smtClean="0"/>
              <a:t>Click to edit Master title style</a:t>
            </a:r>
            <a:endParaRPr lang="fr-FR" dirty="0"/>
          </a:p>
        </p:txBody>
      </p:sp>
    </p:spTree>
    <p:extLst>
      <p:ext uri="{BB962C8B-B14F-4D97-AF65-F5344CB8AC3E}">
        <p14:creationId xmlns:p14="http://schemas.microsoft.com/office/powerpoint/2010/main" val="58510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2BEDD24-6168-4C6E-B4D2-E6B466BDF756}" type="datetimeFigureOut">
              <a:rPr lang="fr-FR" smtClean="0"/>
              <a:t>02/02/2021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468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2BEDD24-6168-4C6E-B4D2-E6B466BDF756}" type="datetimeFigureOut">
              <a:rPr lang="fr-FR" smtClean="0"/>
              <a:t>02/02/2021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48794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2BEDD24-6168-4C6E-B4D2-E6B466BDF756}" type="datetimeFigureOut">
              <a:rPr lang="fr-FR" smtClean="0"/>
              <a:t>02/02/2021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54980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EDD24-6168-4C6E-B4D2-E6B466BDF756}" type="datetimeFigureOut">
              <a:rPr lang="fr-FR" smtClean="0"/>
              <a:t>02/02/2021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920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02/02/2021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233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02/02/2021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40143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02/02/2021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18875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EDD24-6168-4C6E-B4D2-E6B466BDF756}" type="datetimeFigureOut">
              <a:rPr lang="fr-FR" smtClean="0"/>
              <a:t>02/02/2021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E966-1BD1-4C85-866E-DF3AF3395196}" type="slidenum">
              <a:rPr lang="fr-FR" smtClean="0"/>
              <a:t>‹#›</a:t>
            </a:fld>
            <a:endParaRPr lang="fr-FR"/>
          </a:p>
        </p:txBody>
      </p:sp>
    </p:spTree>
    <p:extLst>
      <p:ext uri="{BB962C8B-B14F-4D97-AF65-F5344CB8AC3E}">
        <p14:creationId xmlns:p14="http://schemas.microsoft.com/office/powerpoint/2010/main" val="156750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iles.emodnet-bathymetry.e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617365"/>
            <a:ext cx="12192000" cy="4047262"/>
          </a:xfrm>
          <a:prstGeom prst="rect">
            <a:avLst/>
          </a:prstGeom>
        </p:spPr>
        <p:txBody>
          <a:bodyPr wrap="square">
            <a:spAutoFit/>
          </a:bodyPr>
          <a:lstStyle/>
          <a:p>
            <a:pPr algn="ctr"/>
            <a:r>
              <a:rPr lang="en-US" sz="3200" b="1" dirty="0">
                <a:latin typeface="Arial" panose="020B0604020202020204" pitchFamily="34" charset="0"/>
                <a:cs typeface="Arial" panose="020B0604020202020204" pitchFamily="34" charset="0"/>
              </a:rPr>
              <a:t>17</a:t>
            </a:r>
            <a:r>
              <a:rPr lang="en-US" sz="3200" b="1" baseline="30000" dirty="0">
                <a:latin typeface="Arial" panose="020B0604020202020204" pitchFamily="34" charset="0"/>
                <a:cs typeface="Arial" panose="020B0604020202020204" pitchFamily="34" charset="0"/>
              </a:rPr>
              <a:t>th </a:t>
            </a:r>
            <a:r>
              <a:rPr lang="en-US" sz="3200" b="1" dirty="0">
                <a:latin typeface="Arial" panose="020B0604020202020204" pitchFamily="34" charset="0"/>
                <a:cs typeface="Arial" panose="020B0604020202020204" pitchFamily="34" charset="0"/>
              </a:rPr>
              <a:t>Meeting of the </a:t>
            </a:r>
            <a:r>
              <a:rPr lang="en-US" sz="3200" b="1" dirty="0" smtClean="0">
                <a:latin typeface="Arial" panose="020B0604020202020204" pitchFamily="34" charset="0"/>
                <a:cs typeface="Arial" panose="020B0604020202020204" pitchFamily="34" charset="0"/>
              </a:rPr>
              <a:t>Southern </a:t>
            </a:r>
            <a:r>
              <a:rPr lang="en-US" sz="3200" b="1" dirty="0">
                <a:latin typeface="Arial" panose="020B0604020202020204" pitchFamily="34" charset="0"/>
                <a:cs typeface="Arial" panose="020B0604020202020204" pitchFamily="34" charset="0"/>
              </a:rPr>
              <a:t>African and Islands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Hydrographic Commission</a:t>
            </a:r>
            <a:r>
              <a:rPr lang="en-US" dirty="0" smtClean="0"/>
              <a:t/>
            </a:r>
            <a:br>
              <a:rPr lang="en-US" dirty="0" smtClean="0"/>
            </a:br>
            <a:endParaRPr lang="en-US" dirty="0" smtClean="0"/>
          </a:p>
          <a:p>
            <a:pPr algn="ctr"/>
            <a:r>
              <a:rPr lang="en-US" dirty="0" smtClean="0"/>
              <a:t/>
            </a:r>
            <a:br>
              <a:rPr lang="en-US" dirty="0" smtClean="0"/>
            </a:br>
            <a:endParaRPr lang="en-US" sz="2800" b="1" dirty="0" smtClean="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National Report by France </a:t>
            </a:r>
          </a:p>
          <a:p>
            <a:pPr algn="ctr"/>
            <a:r>
              <a:rPr lang="en-US" sz="2800" b="1" dirty="0" smtClean="0">
                <a:latin typeface="Arial" panose="020B0604020202020204" pitchFamily="34" charset="0"/>
                <a:cs typeface="Arial" panose="020B0604020202020204" pitchFamily="34" charset="0"/>
              </a:rPr>
              <a:t>(</a:t>
            </a:r>
            <a:r>
              <a:rPr lang="en-US" sz="2800" b="1" dirty="0" err="1" smtClean="0">
                <a:latin typeface="Arial" panose="020B0604020202020204" pitchFamily="34" charset="0"/>
                <a:cs typeface="Arial" panose="020B0604020202020204" pitchFamily="34" charset="0"/>
              </a:rPr>
              <a:t>Shom</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pPr algn="ctr"/>
            <a:r>
              <a:rPr lang="en-US" sz="2800" b="1" dirty="0" smtClean="0">
                <a:latin typeface="Arial" panose="020B0604020202020204" pitchFamily="34" charset="0"/>
                <a:cs typeface="Arial" panose="020B0604020202020204" pitchFamily="34" charset="0"/>
              </a:rPr>
              <a:t/>
            </a:r>
            <a:br>
              <a:rPr lang="en-US" sz="2800" b="1"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endParaRPr lang="en-US" sz="3100" b="1" dirty="0" smtClean="0">
              <a:solidFill>
                <a:srgbClr val="00A9A9"/>
              </a:solidFill>
              <a:latin typeface="Arial" panose="020B0604020202020204" pitchFamily="34" charset="0"/>
              <a:cs typeface="Arial" panose="020B0604020202020204" pitchFamily="34" charset="0"/>
            </a:endParaRPr>
          </a:p>
        </p:txBody>
      </p:sp>
      <p:sp>
        <p:nvSpPr>
          <p:cNvPr id="6" name="Footer Placeholder 5"/>
          <p:cNvSpPr txBox="1">
            <a:spLocks/>
          </p:cNvSpPr>
          <p:nvPr/>
        </p:nvSpPr>
        <p:spPr>
          <a:xfrm>
            <a:off x="0" y="6177795"/>
            <a:ext cx="12192000" cy="50165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SAIHC17, VTC, 3 – 4 February 2021</a:t>
            </a:r>
            <a:endParaRPr lang="en-US" dirty="0"/>
          </a:p>
        </p:txBody>
      </p:sp>
      <p:sp>
        <p:nvSpPr>
          <p:cNvPr id="4" name="Subtitle 2"/>
          <p:cNvSpPr>
            <a:spLocks noGrp="1"/>
          </p:cNvSpPr>
          <p:nvPr>
            <p:ph type="subTitle" idx="1"/>
          </p:nvPr>
        </p:nvSpPr>
        <p:spPr>
          <a:xfrm>
            <a:off x="0" y="4800274"/>
            <a:ext cx="12192000" cy="534027"/>
          </a:xfrm>
        </p:spPr>
        <p:txBody>
          <a:bodyPr/>
          <a:lstStyle/>
          <a:p>
            <a:r>
              <a:rPr lang="en-AU" dirty="0"/>
              <a:t>[SAIHC Member </a:t>
            </a:r>
            <a:r>
              <a:rPr lang="en-AU" dirty="0" smtClean="0"/>
              <a:t>State</a:t>
            </a:r>
            <a:r>
              <a:rPr lang="en-AU" dirty="0"/>
              <a:t>]</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914586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Top achievement during the year</a:t>
            </a:r>
            <a:endParaRPr lang="fr-FR" sz="2000" dirty="0"/>
          </a:p>
        </p:txBody>
      </p:sp>
      <p:sp>
        <p:nvSpPr>
          <p:cNvPr id="4" name="Content Placeholder 2"/>
          <p:cNvSpPr>
            <a:spLocks noGrp="1"/>
          </p:cNvSpPr>
          <p:nvPr>
            <p:ph idx="1"/>
          </p:nvPr>
        </p:nvSpPr>
        <p:spPr>
          <a:xfrm>
            <a:off x="961978" y="1010583"/>
            <a:ext cx="10399986" cy="4351338"/>
          </a:xfrm>
        </p:spPr>
        <p:txBody>
          <a:bodyPr>
            <a:normAutofit/>
          </a:bodyPr>
          <a:lstStyle/>
          <a:p>
            <a:r>
              <a:rPr lang="en-US" sz="2400" dirty="0"/>
              <a:t>Surveys works have just been completed with BHO </a:t>
            </a:r>
            <a:r>
              <a:rPr lang="en-US" sz="2400" i="1" dirty="0" err="1"/>
              <a:t>Beautemps-Beaupré</a:t>
            </a:r>
            <a:r>
              <a:rPr lang="en-US" sz="2400" i="1" dirty="0"/>
              <a:t> </a:t>
            </a:r>
            <a:r>
              <a:rPr lang="en-US" sz="2400" dirty="0"/>
              <a:t>in the French overseas departments &amp; territories in the Mozambique channel </a:t>
            </a:r>
            <a:r>
              <a:rPr lang="en-US" sz="2000" dirty="0"/>
              <a:t>(</a:t>
            </a:r>
            <a:r>
              <a:rPr lang="en-US" sz="2000" dirty="0" smtClean="0"/>
              <a:t>June-September </a:t>
            </a:r>
            <a:r>
              <a:rPr lang="en-US" sz="2000" dirty="0"/>
              <a:t>2019) </a:t>
            </a:r>
            <a:endParaRPr lang="en-GB"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99" y="3497036"/>
            <a:ext cx="3380922" cy="3174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638399" y="2850706"/>
            <a:ext cx="2440989" cy="646331"/>
          </a:xfrm>
          <a:prstGeom prst="rect">
            <a:avLst/>
          </a:prstGeom>
          <a:noFill/>
        </p:spPr>
        <p:txBody>
          <a:bodyPr wrap="none" rtlCol="0">
            <a:spAutoFit/>
          </a:bodyPr>
          <a:lstStyle/>
          <a:p>
            <a:r>
              <a:rPr lang="fr-FR" i="1" dirty="0"/>
              <a:t>Survey off Europa </a:t>
            </a:r>
            <a:r>
              <a:rPr lang="fr-FR" i="1" dirty="0" smtClean="0"/>
              <a:t>Island</a:t>
            </a:r>
          </a:p>
          <a:p>
            <a:pPr algn="ctr"/>
            <a:r>
              <a:rPr lang="fr-FR" i="1" dirty="0" smtClean="0"/>
              <a:t>(</a:t>
            </a:r>
            <a:r>
              <a:rPr lang="fr-FR" i="1" dirty="0" err="1" smtClean="0"/>
              <a:t>Scattered</a:t>
            </a:r>
            <a:r>
              <a:rPr lang="fr-FR" i="1" dirty="0" smtClean="0"/>
              <a:t> </a:t>
            </a:r>
            <a:r>
              <a:rPr lang="fr-FR" i="1" dirty="0" err="1" smtClean="0"/>
              <a:t>Islands</a:t>
            </a:r>
            <a:r>
              <a:rPr lang="fr-FR" i="1" dirty="0" smtClean="0"/>
              <a:t>)</a:t>
            </a:r>
            <a:endParaRPr lang="fr-FR" i="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858" y="2850706"/>
            <a:ext cx="3432273" cy="33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3862901" y="2115155"/>
            <a:ext cx="3030188" cy="923330"/>
          </a:xfrm>
          <a:prstGeom prst="rect">
            <a:avLst/>
          </a:prstGeom>
          <a:noFill/>
        </p:spPr>
        <p:txBody>
          <a:bodyPr wrap="none" rtlCol="0">
            <a:spAutoFit/>
          </a:bodyPr>
          <a:lstStyle/>
          <a:p>
            <a:pPr algn="ctr"/>
            <a:r>
              <a:rPr lang="fr-FR" i="1" dirty="0"/>
              <a:t>Survey off </a:t>
            </a:r>
            <a:r>
              <a:rPr lang="fr-FR" i="1" dirty="0" smtClean="0"/>
              <a:t>Juan de Nova Island</a:t>
            </a:r>
          </a:p>
          <a:p>
            <a:pPr algn="ctr"/>
            <a:r>
              <a:rPr lang="fr-FR" i="1" dirty="0"/>
              <a:t>(</a:t>
            </a:r>
            <a:r>
              <a:rPr lang="fr-FR" i="1" dirty="0" err="1"/>
              <a:t>Scattered</a:t>
            </a:r>
            <a:r>
              <a:rPr lang="fr-FR" i="1" dirty="0"/>
              <a:t> </a:t>
            </a:r>
            <a:r>
              <a:rPr lang="fr-FR" i="1" dirty="0" err="1"/>
              <a:t>Islands</a:t>
            </a:r>
            <a:r>
              <a:rPr lang="fr-FR" i="1" dirty="0"/>
              <a:t>)</a:t>
            </a:r>
          </a:p>
          <a:p>
            <a:endParaRPr lang="fr-FR" i="1"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4292" y="2382158"/>
            <a:ext cx="4752521" cy="432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7621396" y="1930489"/>
            <a:ext cx="4138312" cy="369332"/>
          </a:xfrm>
          <a:prstGeom prst="rect">
            <a:avLst/>
          </a:prstGeom>
          <a:noFill/>
        </p:spPr>
        <p:txBody>
          <a:bodyPr wrap="none" rtlCol="0">
            <a:spAutoFit/>
          </a:bodyPr>
          <a:lstStyle/>
          <a:p>
            <a:pPr algn="ctr"/>
            <a:r>
              <a:rPr lang="fr-FR" i="1" dirty="0"/>
              <a:t>Survey off </a:t>
            </a:r>
            <a:r>
              <a:rPr lang="fr-FR" i="1" dirty="0" smtClean="0"/>
              <a:t>Mayotte Island and Geyser </a:t>
            </a:r>
            <a:r>
              <a:rPr lang="fr-FR" i="1" dirty="0" err="1" smtClean="0"/>
              <a:t>Reef</a:t>
            </a:r>
            <a:endParaRPr lang="fr-FR" i="1" dirty="0" smtClean="0"/>
          </a:p>
        </p:txBody>
      </p:sp>
    </p:spTree>
    <p:extLst>
      <p:ext uri="{BB962C8B-B14F-4D97-AF65-F5344CB8AC3E}">
        <p14:creationId xmlns:p14="http://schemas.microsoft.com/office/powerpoint/2010/main" val="101446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Top achievement during the year</a:t>
            </a:r>
            <a:endParaRPr lang="fr-FR" sz="2000" dirty="0"/>
          </a:p>
        </p:txBody>
      </p:sp>
      <p:sp>
        <p:nvSpPr>
          <p:cNvPr id="4" name="Content Placeholder 2"/>
          <p:cNvSpPr>
            <a:spLocks noGrp="1"/>
          </p:cNvSpPr>
          <p:nvPr>
            <p:ph idx="1"/>
          </p:nvPr>
        </p:nvSpPr>
        <p:spPr>
          <a:xfrm>
            <a:off x="961978" y="1010583"/>
            <a:ext cx="10399986" cy="4351338"/>
          </a:xfrm>
        </p:spPr>
        <p:txBody>
          <a:bodyPr>
            <a:normAutofit/>
          </a:bodyPr>
          <a:lstStyle/>
          <a:p>
            <a:r>
              <a:rPr lang="en-US" sz="2400" dirty="0" smtClean="0"/>
              <a:t>French MSDI portal </a:t>
            </a:r>
            <a:r>
              <a:rPr lang="en-US" sz="2400" u="sng" dirty="0" smtClean="0">
                <a:solidFill>
                  <a:srgbClr val="0070C0"/>
                </a:solidFill>
              </a:rPr>
              <a:t>data.shom.fr</a:t>
            </a:r>
            <a:r>
              <a:rPr lang="en-US" sz="2400" dirty="0" smtClean="0"/>
              <a:t>: new layers or new editions in the SAIHC region</a:t>
            </a:r>
          </a:p>
          <a:p>
            <a:pPr marL="0" indent="0">
              <a:buNone/>
            </a:pPr>
            <a:endParaRPr lang="en-GB" sz="2000" dirty="0"/>
          </a:p>
        </p:txBody>
      </p:sp>
      <p:sp>
        <p:nvSpPr>
          <p:cNvPr id="7" name="ZoneTexte 6"/>
          <p:cNvSpPr txBox="1"/>
          <p:nvPr/>
        </p:nvSpPr>
        <p:spPr>
          <a:xfrm>
            <a:off x="7045779" y="6109812"/>
            <a:ext cx="4106635" cy="646331"/>
          </a:xfrm>
          <a:prstGeom prst="rect">
            <a:avLst/>
          </a:prstGeom>
          <a:noFill/>
        </p:spPr>
        <p:txBody>
          <a:bodyPr wrap="square" rtlCol="0">
            <a:spAutoFit/>
          </a:bodyPr>
          <a:lstStyle/>
          <a:p>
            <a:pPr algn="ctr"/>
            <a:r>
              <a:rPr lang="en-US" i="1" dirty="0"/>
              <a:t>Maritime limits off Mayotte Island including 1, 3 and 100 NM (data.shom.fr)</a:t>
            </a:r>
            <a:endParaRPr lang="fr-FR" i="1" dirty="0"/>
          </a:p>
        </p:txBody>
      </p:sp>
      <p:pic>
        <p:nvPicPr>
          <p:cNvPr id="2050"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114" y="1855312"/>
            <a:ext cx="54292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txBox="1">
            <a:spLocks/>
          </p:cNvSpPr>
          <p:nvPr/>
        </p:nvSpPr>
        <p:spPr>
          <a:xfrm>
            <a:off x="406806" y="2104324"/>
            <a:ext cx="5773558" cy="459039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smtClean="0"/>
              <a:t>New </a:t>
            </a:r>
            <a:r>
              <a:rPr lang="fr-FR" sz="2400" dirty="0" err="1" smtClean="0"/>
              <a:t>layers</a:t>
            </a:r>
            <a:r>
              <a:rPr lang="fr-FR" sz="2400" dirty="0" smtClean="0"/>
              <a:t>:</a:t>
            </a:r>
          </a:p>
          <a:p>
            <a:pPr lvl="1"/>
            <a:r>
              <a:rPr lang="en-GB" sz="2000" dirty="0"/>
              <a:t>Outer </a:t>
            </a:r>
            <a:r>
              <a:rPr lang="en-GB" sz="2000" dirty="0" smtClean="0"/>
              <a:t>limits </a:t>
            </a:r>
            <a:r>
              <a:rPr lang="en-GB" sz="2000" dirty="0"/>
              <a:t>of the territorial sea </a:t>
            </a:r>
            <a:r>
              <a:rPr lang="en-GB" sz="2000" dirty="0" smtClean="0"/>
              <a:t>and contiguous zone of Mayotte</a:t>
            </a:r>
            <a:r>
              <a:rPr lang="fr-FR" sz="2000" dirty="0" smtClean="0"/>
              <a:t> Island</a:t>
            </a:r>
          </a:p>
          <a:p>
            <a:pPr lvl="1"/>
            <a:r>
              <a:rPr lang="en-GB" sz="2000" dirty="0"/>
              <a:t>Limits related to fishery uses (3 and 100 NM</a:t>
            </a:r>
            <a:r>
              <a:rPr lang="en-GB" sz="2000" dirty="0" smtClean="0"/>
              <a:t>) for Mayotte and La Reunion Islands</a:t>
            </a:r>
          </a:p>
          <a:p>
            <a:pPr lvl="1"/>
            <a:r>
              <a:rPr lang="en-GB" sz="2000" dirty="0"/>
              <a:t>Limit of the preventive </a:t>
            </a:r>
            <a:r>
              <a:rPr lang="en-GB" sz="2000" dirty="0" err="1"/>
              <a:t>archeology</a:t>
            </a:r>
            <a:r>
              <a:rPr lang="en-GB" sz="2000" dirty="0"/>
              <a:t> licence fee (1 NM</a:t>
            </a:r>
            <a:r>
              <a:rPr lang="en-GB" sz="2000" dirty="0" smtClean="0"/>
              <a:t>)</a:t>
            </a:r>
            <a:r>
              <a:rPr lang="en-GB" sz="2000" dirty="0"/>
              <a:t> for Mayotte and La Reunion </a:t>
            </a:r>
            <a:r>
              <a:rPr lang="en-GB" sz="2000" dirty="0" smtClean="0"/>
              <a:t>Islands</a:t>
            </a:r>
            <a:endParaRPr lang="fr-FR" sz="2000" dirty="0" smtClean="0"/>
          </a:p>
          <a:p>
            <a:pPr marL="457200" lvl="1" indent="0">
              <a:buNone/>
            </a:pPr>
            <a:endParaRPr lang="fr-FR" sz="1000" dirty="0" smtClean="0"/>
          </a:p>
          <a:p>
            <a:r>
              <a:rPr lang="fr-FR" sz="2400" dirty="0" smtClean="0"/>
              <a:t>New </a:t>
            </a:r>
            <a:r>
              <a:rPr lang="fr-FR" sz="2400" dirty="0" err="1" smtClean="0"/>
              <a:t>editions</a:t>
            </a:r>
            <a:r>
              <a:rPr lang="fr-FR" sz="2400" dirty="0" smtClean="0"/>
              <a:t>:</a:t>
            </a:r>
          </a:p>
          <a:p>
            <a:pPr lvl="1"/>
            <a:r>
              <a:rPr lang="fr-FR" sz="2000" dirty="0" err="1" smtClean="0"/>
              <a:t>Annual</a:t>
            </a:r>
            <a:r>
              <a:rPr lang="fr-FR" sz="2000" dirty="0" smtClean="0"/>
              <a:t> </a:t>
            </a:r>
            <a:r>
              <a:rPr lang="fr-FR" sz="2000" dirty="0" err="1" smtClean="0"/>
              <a:t>edition</a:t>
            </a:r>
            <a:r>
              <a:rPr lang="fr-FR" sz="2000" dirty="0" smtClean="0"/>
              <a:t> for </a:t>
            </a:r>
            <a:r>
              <a:rPr lang="fr-FR" sz="2000" dirty="0" err="1" smtClean="0"/>
              <a:t>wreck</a:t>
            </a:r>
            <a:r>
              <a:rPr lang="fr-FR" sz="2000" dirty="0" smtClean="0"/>
              <a:t> and obstruction layer</a:t>
            </a:r>
          </a:p>
          <a:p>
            <a:pPr lvl="1"/>
            <a:r>
              <a:rPr lang="en-GB" sz="2000" dirty="0"/>
              <a:t>Maritime </a:t>
            </a:r>
            <a:r>
              <a:rPr lang="en-GB" sz="2000" dirty="0" err="1"/>
              <a:t>Altimetric</a:t>
            </a:r>
            <a:r>
              <a:rPr lang="en-GB" sz="2000" dirty="0"/>
              <a:t> </a:t>
            </a:r>
            <a:r>
              <a:rPr lang="en-GB" sz="2000" dirty="0" smtClean="0"/>
              <a:t>References</a:t>
            </a:r>
          </a:p>
          <a:p>
            <a:pPr lvl="1"/>
            <a:r>
              <a:rPr lang="en-GB" sz="2000" dirty="0"/>
              <a:t>New tools and services (https://services.data.shom.fr/support/fr)</a:t>
            </a:r>
            <a:endParaRPr lang="fr-FR" sz="2000" dirty="0" smtClean="0"/>
          </a:p>
          <a:p>
            <a:pPr marL="0" indent="0">
              <a:buFont typeface="Arial" panose="020B0604020202020204" pitchFamily="34" charset="0"/>
              <a:buNone/>
            </a:pPr>
            <a:r>
              <a:rPr lang="en-GB" sz="2000" dirty="0" smtClean="0"/>
              <a:t>	</a:t>
            </a:r>
            <a:endParaRPr lang="en-GB" sz="2000" dirty="0"/>
          </a:p>
        </p:txBody>
      </p:sp>
    </p:spTree>
    <p:extLst>
      <p:ext uri="{BB962C8B-B14F-4D97-AF65-F5344CB8AC3E}">
        <p14:creationId xmlns:p14="http://schemas.microsoft.com/office/powerpoint/2010/main" val="505838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Progress on charting and msi</a:t>
            </a:r>
            <a:endParaRPr lang="fr-FR" sz="2000" dirty="0"/>
          </a:p>
        </p:txBody>
      </p:sp>
      <p:sp>
        <p:nvSpPr>
          <p:cNvPr id="11" name="Content Placeholder 2"/>
          <p:cNvSpPr txBox="1">
            <a:spLocks/>
          </p:cNvSpPr>
          <p:nvPr/>
        </p:nvSpPr>
        <p:spPr>
          <a:xfrm>
            <a:off x="406806" y="2104324"/>
            <a:ext cx="5773558" cy="45903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pic>
        <p:nvPicPr>
          <p:cNvPr id="3074"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2007" y="1142093"/>
            <a:ext cx="5731933" cy="4295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7"/>
          <p:cNvSpPr txBox="1"/>
          <p:nvPr/>
        </p:nvSpPr>
        <p:spPr>
          <a:xfrm>
            <a:off x="7045779" y="5569616"/>
            <a:ext cx="4106635" cy="1200329"/>
          </a:xfrm>
          <a:prstGeom prst="rect">
            <a:avLst/>
          </a:prstGeom>
          <a:noFill/>
        </p:spPr>
        <p:txBody>
          <a:bodyPr wrap="square" rtlCol="0">
            <a:spAutoFit/>
          </a:bodyPr>
          <a:lstStyle/>
          <a:p>
            <a:pPr algn="ctr"/>
            <a:r>
              <a:rPr lang="en-GB" i="1" dirty="0" err="1"/>
              <a:t>Shom’s</a:t>
            </a:r>
            <a:r>
              <a:rPr lang="en-GB" i="1" dirty="0"/>
              <a:t> ENC production within Region H </a:t>
            </a:r>
            <a:r>
              <a:rPr lang="en-GB" i="1" dirty="0" smtClean="0"/>
              <a:t>except Saint Paul, Amsterdam, Kerguelen and Crozet Islands</a:t>
            </a:r>
          </a:p>
          <a:p>
            <a:pPr algn="ctr"/>
            <a:r>
              <a:rPr lang="en-GB" i="1" dirty="0" smtClean="0"/>
              <a:t>(source</a:t>
            </a:r>
            <a:r>
              <a:rPr lang="en-GB" i="1" dirty="0"/>
              <a:t>: </a:t>
            </a:r>
            <a:r>
              <a:rPr lang="en-GB" i="1" dirty="0" err="1"/>
              <a:t>Primar</a:t>
            </a:r>
            <a:r>
              <a:rPr lang="en-GB" i="1" dirty="0"/>
              <a:t> online catalogue)</a:t>
            </a:r>
            <a:endParaRPr lang="fr-FR" i="1" dirty="0"/>
          </a:p>
        </p:txBody>
      </p:sp>
      <p:sp>
        <p:nvSpPr>
          <p:cNvPr id="2" name="Rectangle 1"/>
          <p:cNvSpPr/>
          <p:nvPr/>
        </p:nvSpPr>
        <p:spPr>
          <a:xfrm>
            <a:off x="166007" y="2054475"/>
            <a:ext cx="6096000" cy="4370427"/>
          </a:xfrm>
          <a:prstGeom prst="rect">
            <a:avLst/>
          </a:prstGeom>
        </p:spPr>
        <p:txBody>
          <a:bodyPr>
            <a:spAutoFit/>
          </a:bodyPr>
          <a:lstStyle/>
          <a:p>
            <a:r>
              <a:rPr lang="en-US" sz="2400" b="1" dirty="0"/>
              <a:t>Charting:</a:t>
            </a:r>
            <a:r>
              <a:rPr lang="en-US" sz="2000" dirty="0"/>
              <a:t>	</a:t>
            </a:r>
          </a:p>
          <a:p>
            <a:pPr lvl="1"/>
            <a:r>
              <a:rPr lang="en-US" sz="2400" dirty="0">
                <a:solidFill>
                  <a:srgbClr val="0070C0"/>
                </a:solidFill>
              </a:rPr>
              <a:t>ENCs</a:t>
            </a:r>
            <a:r>
              <a:rPr lang="en-US" sz="2400" dirty="0"/>
              <a:t> : </a:t>
            </a:r>
            <a:r>
              <a:rPr lang="en-US" sz="2400" dirty="0" smtClean="0"/>
              <a:t>4 </a:t>
            </a:r>
            <a:r>
              <a:rPr lang="en-US" sz="2400" dirty="0"/>
              <a:t>new produced in region H </a:t>
            </a:r>
            <a:r>
              <a:rPr lang="en-US" sz="2400" dirty="0" smtClean="0"/>
              <a:t>(</a:t>
            </a:r>
            <a:r>
              <a:rPr lang="en-GB" sz="2400" dirty="0"/>
              <a:t>FR36643D</a:t>
            </a:r>
            <a:r>
              <a:rPr lang="en-US" sz="2400" dirty="0" smtClean="0"/>
              <a:t>, </a:t>
            </a:r>
            <a:r>
              <a:rPr lang="en-GB" sz="2400" dirty="0" smtClean="0"/>
              <a:t>FR46643A, </a:t>
            </a:r>
            <a:r>
              <a:rPr lang="en-GB" sz="2400" dirty="0"/>
              <a:t>FR46643C</a:t>
            </a:r>
            <a:r>
              <a:rPr lang="en-US" sz="2400" dirty="0" smtClean="0"/>
              <a:t> </a:t>
            </a:r>
            <a:r>
              <a:rPr lang="en-US" sz="2400" dirty="0"/>
              <a:t>&amp; </a:t>
            </a:r>
            <a:r>
              <a:rPr lang="en-GB" sz="2400" dirty="0"/>
              <a:t>FR56643B</a:t>
            </a:r>
            <a:r>
              <a:rPr lang="en-US" sz="2400" dirty="0" smtClean="0"/>
              <a:t>) </a:t>
            </a:r>
            <a:r>
              <a:rPr lang="en-US" sz="2400" dirty="0"/>
              <a:t>– </a:t>
            </a:r>
            <a:r>
              <a:rPr lang="en-US" sz="2400" dirty="0" smtClean="0"/>
              <a:t>62 </a:t>
            </a:r>
            <a:r>
              <a:rPr lang="en-US" sz="2400" dirty="0"/>
              <a:t>FR cells currently available for the region H</a:t>
            </a:r>
          </a:p>
          <a:p>
            <a:pPr lvl="1"/>
            <a:r>
              <a:rPr lang="en-US" sz="2400" dirty="0">
                <a:solidFill>
                  <a:srgbClr val="0070C0"/>
                </a:solidFill>
              </a:rPr>
              <a:t>Paper charts :</a:t>
            </a:r>
            <a:r>
              <a:rPr lang="en-US" sz="2400" dirty="0"/>
              <a:t>  </a:t>
            </a:r>
            <a:r>
              <a:rPr lang="en-US" sz="2400" dirty="0" smtClean="0"/>
              <a:t>4 </a:t>
            </a:r>
            <a:r>
              <a:rPr lang="en-US" sz="2400" dirty="0"/>
              <a:t>new editions (</a:t>
            </a:r>
            <a:r>
              <a:rPr lang="en-US" sz="2400" dirty="0" smtClean="0"/>
              <a:t>INT7747 [FR6498], INT7749 </a:t>
            </a:r>
            <a:r>
              <a:rPr lang="en-US" sz="2400" dirty="0"/>
              <a:t>[</a:t>
            </a:r>
            <a:r>
              <a:rPr lang="en-US" sz="2400" dirty="0" smtClean="0"/>
              <a:t>FR6741], INT7710 </a:t>
            </a:r>
            <a:r>
              <a:rPr lang="en-US" sz="2400" dirty="0"/>
              <a:t>[</a:t>
            </a:r>
            <a:r>
              <a:rPr lang="en-US" sz="2400" dirty="0" smtClean="0"/>
              <a:t>FR7490] &amp; FR7170)</a:t>
            </a:r>
            <a:endParaRPr lang="en-US" sz="2400" dirty="0"/>
          </a:p>
          <a:p>
            <a:endParaRPr lang="en-US" sz="1400" dirty="0"/>
          </a:p>
          <a:p>
            <a:r>
              <a:rPr lang="en-US" sz="2400" b="1" dirty="0"/>
              <a:t>MSI: </a:t>
            </a:r>
            <a:r>
              <a:rPr lang="en-US" sz="2400" dirty="0"/>
              <a:t>no change (no NAVTEX station in French overseas territories, MSI warnings are broadcast through </a:t>
            </a:r>
            <a:r>
              <a:rPr lang="en-US" sz="2400" dirty="0" err="1"/>
              <a:t>SafetyNet</a:t>
            </a:r>
            <a:r>
              <a:rPr lang="en-US" sz="2400" dirty="0"/>
              <a:t> network)</a:t>
            </a:r>
          </a:p>
        </p:txBody>
      </p:sp>
    </p:spTree>
    <p:extLst>
      <p:ext uri="{BB962C8B-B14F-4D97-AF65-F5344CB8AC3E}">
        <p14:creationId xmlns:p14="http://schemas.microsoft.com/office/powerpoint/2010/main" val="260957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CAPACITY BUILDING</a:t>
            </a:r>
            <a:endParaRPr lang="fr-FR" sz="2000" dirty="0"/>
          </a:p>
        </p:txBody>
      </p:sp>
      <p:sp>
        <p:nvSpPr>
          <p:cNvPr id="4" name="Content Placeholder 2"/>
          <p:cNvSpPr>
            <a:spLocks noGrp="1"/>
          </p:cNvSpPr>
          <p:nvPr>
            <p:ph idx="1"/>
          </p:nvPr>
        </p:nvSpPr>
        <p:spPr>
          <a:xfrm>
            <a:off x="978306" y="1524914"/>
            <a:ext cx="10974208" cy="4351338"/>
          </a:xfrm>
        </p:spPr>
        <p:txBody>
          <a:bodyPr>
            <a:normAutofit/>
          </a:bodyPr>
          <a:lstStyle/>
          <a:p>
            <a:r>
              <a:rPr lang="en-GB" sz="2400" dirty="0"/>
              <a:t>Due to the covid-19 crisis, the following actions, foreseen in the CBWP2020, could not be carried out by France</a:t>
            </a:r>
            <a:r>
              <a:rPr lang="en-GB" sz="2400" dirty="0" smtClean="0"/>
              <a:t>:</a:t>
            </a:r>
          </a:p>
          <a:p>
            <a:endParaRPr lang="en-GB" sz="2400" dirty="0" smtClean="0"/>
          </a:p>
          <a:p>
            <a:pPr lvl="2"/>
            <a:r>
              <a:rPr lang="en-GB" sz="2400" dirty="0"/>
              <a:t>Technical visit to Comoros (CBWP2020 activity A-03</a:t>
            </a:r>
            <a:r>
              <a:rPr lang="en-GB" sz="2400" dirty="0" smtClean="0"/>
              <a:t>)</a:t>
            </a:r>
          </a:p>
          <a:p>
            <a:pPr lvl="2"/>
            <a:endParaRPr lang="en-GB" sz="2400" dirty="0" smtClean="0"/>
          </a:p>
          <a:p>
            <a:pPr lvl="2"/>
            <a:r>
              <a:rPr lang="en-GB" sz="2400" dirty="0"/>
              <a:t>High level and technical visit to Madagascar (CBWP2020 activity A-05)</a:t>
            </a:r>
            <a:endParaRPr lang="fr-FR" sz="2400" dirty="0"/>
          </a:p>
          <a:p>
            <a:pPr marL="0" indent="0">
              <a:buNone/>
            </a:pPr>
            <a:endParaRPr lang="en-GB" sz="2000" dirty="0"/>
          </a:p>
        </p:txBody>
      </p:sp>
      <p:sp>
        <p:nvSpPr>
          <p:cNvPr id="5" name="Content Placeholder 2"/>
          <p:cNvSpPr txBox="1">
            <a:spLocks/>
          </p:cNvSpPr>
          <p:nvPr/>
        </p:nvSpPr>
        <p:spPr>
          <a:xfrm>
            <a:off x="371428" y="5004707"/>
            <a:ext cx="11466786" cy="11021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t>&gt; The </a:t>
            </a:r>
            <a:r>
              <a:rPr lang="en-GB" sz="2400" dirty="0"/>
              <a:t>possibility of postponing these two activities to the year 2021 will be studied</a:t>
            </a:r>
            <a:endParaRPr lang="en-GB" sz="2400" dirty="0" smtClean="0"/>
          </a:p>
        </p:txBody>
      </p:sp>
    </p:spTree>
    <p:extLst>
      <p:ext uri="{BB962C8B-B14F-4D97-AF65-F5344CB8AC3E}">
        <p14:creationId xmlns:p14="http://schemas.microsoft.com/office/powerpoint/2010/main" val="1855676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REPRESENTATION OF SAIHC AT IENWG</a:t>
            </a:r>
            <a:endParaRPr lang="fr-FR" sz="2000" dirty="0"/>
          </a:p>
        </p:txBody>
      </p:sp>
      <p:sp>
        <p:nvSpPr>
          <p:cNvPr id="4" name="Content Placeholder 2"/>
          <p:cNvSpPr>
            <a:spLocks noGrp="1"/>
          </p:cNvSpPr>
          <p:nvPr>
            <p:ph idx="1"/>
          </p:nvPr>
        </p:nvSpPr>
        <p:spPr>
          <a:xfrm>
            <a:off x="860906" y="1110261"/>
            <a:ext cx="11197835" cy="4351338"/>
          </a:xfrm>
        </p:spPr>
        <p:txBody>
          <a:bodyPr>
            <a:normAutofit/>
          </a:bodyPr>
          <a:lstStyle/>
          <a:p>
            <a:r>
              <a:rPr lang="en-GB" sz="2400" dirty="0"/>
              <a:t>France represents the SAIHC </a:t>
            </a:r>
            <a:r>
              <a:rPr lang="en-GB" sz="2400" dirty="0" smtClean="0"/>
              <a:t>at the IHO-EU Network WG (IENWG) </a:t>
            </a:r>
            <a:r>
              <a:rPr lang="en-GB" sz="2400" dirty="0"/>
              <a:t>since its </a:t>
            </a:r>
            <a:r>
              <a:rPr lang="en-GB" sz="2400" dirty="0" smtClean="0"/>
              <a:t>creation</a:t>
            </a:r>
          </a:p>
          <a:p>
            <a:r>
              <a:rPr lang="en-GB" sz="2400" dirty="0" err="1" smtClean="0"/>
              <a:t>EMODnet</a:t>
            </a:r>
            <a:r>
              <a:rPr lang="en-GB" sz="2400" dirty="0" smtClean="0"/>
              <a:t> </a:t>
            </a:r>
            <a:r>
              <a:rPr lang="en-GB" sz="2400" dirty="0"/>
              <a:t>EU </a:t>
            </a:r>
            <a:r>
              <a:rPr lang="en-GB" sz="2400" dirty="0" smtClean="0"/>
              <a:t>initiative celebrated its </a:t>
            </a:r>
            <a:r>
              <a:rPr lang="en-GB" sz="2400" dirty="0"/>
              <a:t>10</a:t>
            </a:r>
            <a:r>
              <a:rPr lang="en-GB" sz="2400" baseline="30000" dirty="0"/>
              <a:t>th</a:t>
            </a:r>
            <a:r>
              <a:rPr lang="en-GB" sz="2400" dirty="0"/>
              <a:t> anniversary in </a:t>
            </a:r>
            <a:r>
              <a:rPr lang="en-GB" sz="2400" dirty="0" smtClean="0"/>
              <a:t>2020</a:t>
            </a:r>
          </a:p>
          <a:p>
            <a:pPr marL="0" indent="0">
              <a:buNone/>
            </a:pPr>
            <a:endParaRPr lang="en-GB" sz="2400" dirty="0" smtClean="0"/>
          </a:p>
          <a:p>
            <a:pPr marL="0" indent="0">
              <a:buNone/>
            </a:pPr>
            <a:r>
              <a:rPr lang="en-GB" sz="2400" dirty="0" smtClean="0"/>
              <a:t>Provides since June 2020 a Bathymetry World </a:t>
            </a:r>
          </a:p>
          <a:p>
            <a:pPr marL="0" indent="0">
              <a:buNone/>
            </a:pPr>
            <a:r>
              <a:rPr lang="en-GB" sz="2400" dirty="0" smtClean="0"/>
              <a:t>Base layer via the open standard OGC WMTS</a:t>
            </a:r>
          </a:p>
          <a:p>
            <a:pPr marL="0" indent="0">
              <a:buNone/>
            </a:pPr>
            <a:r>
              <a:rPr lang="en-GB" sz="2400" dirty="0">
                <a:hlinkClick r:id="rId2"/>
              </a:rPr>
              <a:t>https://tiles.emodnet-bathymetry.eu</a:t>
            </a:r>
            <a:r>
              <a:rPr lang="en-GB" sz="2400" dirty="0" smtClean="0">
                <a:hlinkClick r:id="rId2"/>
              </a:rPr>
              <a:t>/</a:t>
            </a:r>
            <a:endParaRPr lang="en-GB" sz="2400" dirty="0" smtClean="0"/>
          </a:p>
          <a:p>
            <a:pPr marL="0" indent="0">
              <a:buNone/>
            </a:pPr>
            <a:r>
              <a:rPr lang="en-GB" sz="2400" dirty="0" smtClean="0"/>
              <a:t>Based on </a:t>
            </a:r>
            <a:r>
              <a:rPr lang="en-GB" sz="2400" dirty="0" err="1" smtClean="0"/>
              <a:t>EMODnet</a:t>
            </a:r>
            <a:r>
              <a:rPr lang="en-GB" sz="2400" dirty="0" smtClean="0"/>
              <a:t> </a:t>
            </a:r>
            <a:r>
              <a:rPr lang="en-GB" sz="2400" dirty="0"/>
              <a:t>DTMs </a:t>
            </a:r>
            <a:r>
              <a:rPr lang="en-GB" sz="2400" dirty="0" smtClean="0"/>
              <a:t>in </a:t>
            </a:r>
            <a:r>
              <a:rPr lang="en-GB" sz="2400" smtClean="0"/>
              <a:t>European sea </a:t>
            </a:r>
          </a:p>
          <a:p>
            <a:pPr marL="0" indent="0">
              <a:buNone/>
            </a:pPr>
            <a:r>
              <a:rPr lang="en-GB" sz="2400" smtClean="0"/>
              <a:t>regions </a:t>
            </a:r>
            <a:r>
              <a:rPr lang="en-GB" sz="2400" dirty="0" smtClean="0"/>
              <a:t>and GEBCO</a:t>
            </a: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659" y="2389032"/>
            <a:ext cx="4363251" cy="430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256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Top challenges</a:t>
            </a:r>
            <a:endParaRPr lang="fr-FR" sz="2000" dirty="0"/>
          </a:p>
        </p:txBody>
      </p:sp>
      <p:sp>
        <p:nvSpPr>
          <p:cNvPr id="4" name="Content Placeholder 2"/>
          <p:cNvSpPr>
            <a:spLocks noGrp="1"/>
          </p:cNvSpPr>
          <p:nvPr>
            <p:ph idx="1"/>
          </p:nvPr>
        </p:nvSpPr>
        <p:spPr>
          <a:xfrm>
            <a:off x="1027292" y="1026911"/>
            <a:ext cx="10399986" cy="4351338"/>
          </a:xfrm>
        </p:spPr>
        <p:txBody>
          <a:bodyPr/>
          <a:lstStyle/>
          <a:p>
            <a:r>
              <a:rPr lang="en-GB" dirty="0"/>
              <a:t>Since May 2018, </a:t>
            </a:r>
            <a:r>
              <a:rPr lang="en-GB" dirty="0" smtClean="0"/>
              <a:t>Mayotte Island </a:t>
            </a:r>
            <a:r>
              <a:rPr lang="en-GB" dirty="0"/>
              <a:t>has been undergoing a "seismic </a:t>
            </a:r>
            <a:r>
              <a:rPr lang="en-GB" dirty="0" smtClean="0"/>
              <a:t>crisis“</a:t>
            </a:r>
          </a:p>
          <a:p>
            <a:pPr marL="0" indent="0">
              <a:buNone/>
            </a:pPr>
            <a:r>
              <a:rPr lang="en-GB" dirty="0" smtClean="0"/>
              <a:t> </a:t>
            </a:r>
            <a:endParaRPr lang="en-US" sz="2400" dirty="0"/>
          </a:p>
        </p:txBody>
      </p:sp>
      <p:pic>
        <p:nvPicPr>
          <p:cNvPr id="4098" name="Picture 2" descr="https://www.notre-planete.info/actualites/images/volcanisme/naissance-volcan-Mayot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367" y="1759430"/>
            <a:ext cx="7077982" cy="42318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6250" y="2037193"/>
            <a:ext cx="4038600" cy="2862322"/>
          </a:xfrm>
          <a:prstGeom prst="rect">
            <a:avLst/>
          </a:prstGeom>
        </p:spPr>
        <p:txBody>
          <a:bodyPr wrap="square">
            <a:spAutoFit/>
          </a:bodyPr>
          <a:lstStyle/>
          <a:p>
            <a:r>
              <a:rPr lang="en-GB" sz="2000" dirty="0"/>
              <a:t>Several dozen earthquakes, some of which were felt by the population, have been recorded since that date and located in an area about 50 km east of the island. These earthquakes have been associated with the appearance of an underwater volcano in the zone of origin of the seismic activity.</a:t>
            </a:r>
            <a:endParaRPr lang="en-US" sz="2000" dirty="0"/>
          </a:p>
        </p:txBody>
      </p:sp>
      <p:sp>
        <p:nvSpPr>
          <p:cNvPr id="6" name="Rectangle 5"/>
          <p:cNvSpPr/>
          <p:nvPr/>
        </p:nvSpPr>
        <p:spPr>
          <a:xfrm>
            <a:off x="285749" y="5001462"/>
            <a:ext cx="4038600" cy="1569660"/>
          </a:xfrm>
          <a:prstGeom prst="rect">
            <a:avLst/>
          </a:prstGeom>
        </p:spPr>
        <p:txBody>
          <a:bodyPr wrap="square">
            <a:spAutoFit/>
          </a:bodyPr>
          <a:lstStyle/>
          <a:p>
            <a:r>
              <a:rPr lang="en-GB" sz="2400" b="1" dirty="0"/>
              <a:t>very significant </a:t>
            </a:r>
            <a:r>
              <a:rPr lang="en-GB" sz="2400" b="1" dirty="0" smtClean="0"/>
              <a:t>subsidence observed &gt;  </a:t>
            </a:r>
            <a:r>
              <a:rPr lang="en-US" sz="2400" b="1" dirty="0"/>
              <a:t>mechanical apparent rise of the mean sea level</a:t>
            </a:r>
          </a:p>
        </p:txBody>
      </p:sp>
      <p:sp>
        <p:nvSpPr>
          <p:cNvPr id="7" name="ZoneTexte 6"/>
          <p:cNvSpPr txBox="1"/>
          <p:nvPr/>
        </p:nvSpPr>
        <p:spPr>
          <a:xfrm>
            <a:off x="4866367" y="6051309"/>
            <a:ext cx="7077982" cy="369332"/>
          </a:xfrm>
          <a:prstGeom prst="rect">
            <a:avLst/>
          </a:prstGeom>
          <a:noFill/>
        </p:spPr>
        <p:txBody>
          <a:bodyPr wrap="square" rtlCol="0">
            <a:spAutoFit/>
          </a:bodyPr>
          <a:lstStyle/>
          <a:p>
            <a:pPr algn="ctr"/>
            <a:r>
              <a:rPr lang="en-GB" i="1" dirty="0" smtClean="0"/>
              <a:t>DTM from MAYOBS Campaign showing the new volcano</a:t>
            </a:r>
            <a:endParaRPr lang="fr-FR" i="1" dirty="0"/>
          </a:p>
        </p:txBody>
      </p:sp>
    </p:spTree>
    <p:extLst>
      <p:ext uri="{BB962C8B-B14F-4D97-AF65-F5344CB8AC3E}">
        <p14:creationId xmlns:p14="http://schemas.microsoft.com/office/powerpoint/2010/main" val="4060157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Top plans that affect the region</a:t>
            </a:r>
            <a:br>
              <a:rPr lang="de-DE" dirty="0" smtClean="0"/>
            </a:br>
            <a:r>
              <a:rPr lang="de-DE" dirty="0"/>
              <a:t> </a:t>
            </a:r>
            <a:r>
              <a:rPr lang="de-DE" sz="2000" dirty="0" smtClean="0">
                <a:latin typeface="Arial" panose="020B0604020202020204" pitchFamily="34" charset="0"/>
                <a:cs typeface="Arial" panose="020B0604020202020204" pitchFamily="34" charset="0"/>
              </a:rPr>
              <a:t>(charts, surveys, training, other)</a:t>
            </a:r>
            <a:endParaRPr lang="fr-FR" sz="2000" dirty="0">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953814" y="1502221"/>
            <a:ext cx="10399986" cy="4931235"/>
          </a:xfrm>
        </p:spPr>
        <p:txBody>
          <a:bodyPr>
            <a:normAutofit/>
          </a:bodyPr>
          <a:lstStyle/>
          <a:p>
            <a:r>
              <a:rPr lang="en-US" sz="2400" dirty="0" smtClean="0"/>
              <a:t>Deployments of the Survey </a:t>
            </a:r>
            <a:r>
              <a:rPr lang="en-US" sz="2400" dirty="0"/>
              <a:t>V</a:t>
            </a:r>
            <a:r>
              <a:rPr lang="en-US" sz="2400" dirty="0" smtClean="0"/>
              <a:t>essel </a:t>
            </a:r>
            <a:r>
              <a:rPr lang="en-US" sz="2400" i="1" dirty="0" err="1" smtClean="0"/>
              <a:t>Beautemps-Beaupré</a:t>
            </a:r>
            <a:r>
              <a:rPr lang="en-US" sz="2400" dirty="0" smtClean="0"/>
              <a:t> and the Research Vessel </a:t>
            </a:r>
            <a:r>
              <a:rPr lang="en-US" sz="2400" i="1" dirty="0" err="1" smtClean="0"/>
              <a:t>Pourquoi</a:t>
            </a:r>
            <a:r>
              <a:rPr lang="en-US" sz="2400" i="1" dirty="0" smtClean="0"/>
              <a:t> Pas? </a:t>
            </a:r>
            <a:r>
              <a:rPr lang="en-US" sz="2400" dirty="0" smtClean="0"/>
              <a:t>in the Indian Ocean in 2021</a:t>
            </a:r>
          </a:p>
          <a:p>
            <a:endParaRPr lang="en-US" sz="2400" dirty="0"/>
          </a:p>
          <a:p>
            <a:r>
              <a:rPr lang="en-US" sz="2400" dirty="0" smtClean="0"/>
              <a:t> Planned works :</a:t>
            </a:r>
          </a:p>
          <a:p>
            <a:endParaRPr lang="en-US" sz="2400" dirty="0" smtClean="0"/>
          </a:p>
          <a:p>
            <a:pPr lvl="1"/>
            <a:r>
              <a:rPr lang="en-US" dirty="0"/>
              <a:t>Hydrographic survey off Mayotte Island with </a:t>
            </a:r>
            <a:r>
              <a:rPr lang="en-US" i="1" dirty="0" err="1"/>
              <a:t>Beautemps-Beaupré</a:t>
            </a:r>
            <a:endParaRPr lang="en-US" i="1" dirty="0"/>
          </a:p>
          <a:p>
            <a:pPr marL="457200" lvl="1" indent="0">
              <a:buNone/>
            </a:pPr>
            <a:endParaRPr lang="en-US" i="1" dirty="0"/>
          </a:p>
          <a:p>
            <a:pPr lvl="1"/>
            <a:r>
              <a:rPr lang="en-US" dirty="0"/>
              <a:t>Geophysical and acoustic campaign in the Mozambique Channel, between Juan de Nova and Mozambique, with </a:t>
            </a:r>
            <a:r>
              <a:rPr lang="en-US" i="1" dirty="0" err="1"/>
              <a:t>Pourquoi</a:t>
            </a:r>
            <a:r>
              <a:rPr lang="en-US" i="1" dirty="0"/>
              <a:t> </a:t>
            </a:r>
            <a:r>
              <a:rPr lang="en-US" i="1" dirty="0" smtClean="0"/>
              <a:t>Pas?</a:t>
            </a:r>
            <a:r>
              <a:rPr lang="en-US" dirty="0" smtClean="0"/>
              <a:t> </a:t>
            </a:r>
            <a:endParaRPr lang="en-US" i="1" dirty="0"/>
          </a:p>
          <a:p>
            <a:endParaRPr lang="en-US" sz="2400" dirty="0" smtClean="0"/>
          </a:p>
          <a:p>
            <a:pPr marL="228600" lvl="1">
              <a:spcBef>
                <a:spcPts val="1000"/>
              </a:spcBef>
            </a:pPr>
            <a:r>
              <a:rPr lang="en-US" sz="2400" dirty="0" smtClean="0"/>
              <a:t>Next deployment of the Survey </a:t>
            </a:r>
            <a:r>
              <a:rPr lang="en-US" dirty="0"/>
              <a:t>V</a:t>
            </a:r>
            <a:r>
              <a:rPr lang="en-US" sz="2400" dirty="0" smtClean="0"/>
              <a:t>essel </a:t>
            </a:r>
            <a:r>
              <a:rPr lang="en-US" i="1" dirty="0" err="1" smtClean="0"/>
              <a:t>Beautemps-Beaupré</a:t>
            </a:r>
            <a:r>
              <a:rPr lang="en-US" i="1" dirty="0" smtClean="0"/>
              <a:t> </a:t>
            </a:r>
            <a:r>
              <a:rPr lang="en-US" sz="2400" dirty="0" smtClean="0"/>
              <a:t>in the Indian Ocean : 2023</a:t>
            </a:r>
          </a:p>
          <a:p>
            <a:pPr marL="0" indent="0">
              <a:buNone/>
            </a:pPr>
            <a:endParaRPr lang="en-US" sz="2400" dirty="0" smtClean="0"/>
          </a:p>
        </p:txBody>
      </p:sp>
    </p:spTree>
    <p:extLst>
      <p:ext uri="{BB962C8B-B14F-4D97-AF65-F5344CB8AC3E}">
        <p14:creationId xmlns:p14="http://schemas.microsoft.com/office/powerpoint/2010/main" val="607355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IHO_New_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IHO_New_Logo" id="{92376390-61D0-4A4A-9DAB-DA9E6EE3EAC4}" vid="{E943696B-60C2-4457-926B-515312E413CF}"/>
    </a:ext>
  </a:extLst>
</a:theme>
</file>

<file path=docProps/app.xml><?xml version="1.0" encoding="utf-8"?>
<Properties xmlns="http://schemas.openxmlformats.org/officeDocument/2006/extended-properties" xmlns:vt="http://schemas.openxmlformats.org/officeDocument/2006/docPropsVTypes">
  <Template>Master_IHO_New_Logo</Template>
  <TotalTime>494</TotalTime>
  <Words>491</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Adobe Naskh Medium</vt:lpstr>
      <vt:lpstr>Arial</vt:lpstr>
      <vt:lpstr>Arial Black</vt:lpstr>
      <vt:lpstr>Calibri</vt:lpstr>
      <vt:lpstr>Calibri Light</vt:lpstr>
      <vt:lpstr>Master_IHO_New_Logo</vt:lpstr>
      <vt:lpstr>PowerPoint Presentation</vt:lpstr>
      <vt:lpstr>Top achievement during the year</vt:lpstr>
      <vt:lpstr>Top achievement during the year</vt:lpstr>
      <vt:lpstr>Progress on charting and msi</vt:lpstr>
      <vt:lpstr>CAPACITY BUILDING</vt:lpstr>
      <vt:lpstr>REPRESENTATION OF SAIHC AT IENWG</vt:lpstr>
      <vt:lpstr>Top challenges</vt:lpstr>
      <vt:lpstr>Top plans that affect the region  (charts, surveys, training, other)</vt:lpstr>
    </vt:vector>
  </TitlesOfParts>
  <Company>International Hydrographic Bureau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Yong</cp:lastModifiedBy>
  <cp:revision>80</cp:revision>
  <dcterms:created xsi:type="dcterms:W3CDTF">2019-06-26T12:25:46Z</dcterms:created>
  <dcterms:modified xsi:type="dcterms:W3CDTF">2021-02-02T11:48:00Z</dcterms:modified>
</cp:coreProperties>
</file>