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832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519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696844c5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6b696844c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b696844c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3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b696844c5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not systematic surveys on hydro ships; any vessel operating that has an interest in collecting and providing that data.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Fugro sometimes presents themselves as collecting CSB...but really, they are collecting mulitibeam data while in transit...we refer to that as Transit Data. It is not CSB by this definition.  </a:t>
            </a:r>
            <a:endParaRPr/>
          </a:p>
        </p:txBody>
      </p:sp>
      <p:sp>
        <p:nvSpPr>
          <p:cNvPr id="101" name="Google Shape;101;g6b696844c5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696844c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3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b696844c5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9" name="Google Shape;109;g6b696844c5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56f7e844f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This document, B-12 IHO Guidance on Crowdsourced Bathymetry, was published earlier this year and is available online. </a:t>
            </a:r>
            <a:endParaRPr/>
          </a:p>
        </p:txBody>
      </p:sp>
      <p:sp>
        <p:nvSpPr>
          <p:cNvPr id="120" name="Google Shape;120;g656f7e844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900852c4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2" name="Google Shape;132;g65900852c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696844c5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b696844c5_0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Example caveats shown in right hand column</a:t>
            </a:r>
            <a:endParaRPr/>
          </a:p>
        </p:txBody>
      </p:sp>
      <p:sp>
        <p:nvSpPr>
          <p:cNvPr id="142" name="Google Shape;142;g6b696844c5_0_3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b696844c5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b696844c5_0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tell MACHC Seabed 2030 Coordinator</a:t>
            </a:r>
            <a:endParaRPr/>
          </a:p>
        </p:txBody>
      </p:sp>
      <p:sp>
        <p:nvSpPr>
          <p:cNvPr id="151" name="Google Shape;151;g6b696844c5_0_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1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b696844c5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b696844c5_0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1" name="Google Shape;151;g6b696844c5_0_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1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b696844c5_0_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6" name="Google Shape;166;g6b696844c5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5F9FC"/>
            </a:gs>
            <a:gs pos="75000">
              <a:srgbClr val="F5F9FC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27612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250262" y="62803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Hydrographic Organization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Hydrographique Internationale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349" y="6049723"/>
            <a:ext cx="676525" cy="817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gradFill>
          <a:gsLst>
            <a:gs pos="0">
              <a:srgbClr val="F5F9FC"/>
            </a:gs>
            <a:gs pos="75000">
              <a:srgbClr val="F5F9FC"/>
            </a:gs>
            <a:gs pos="100000">
              <a:srgbClr val="CEE1F1"/>
            </a:gs>
          </a:gsLst>
          <a:lin ang="54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E57C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7724182" cy="215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 flipH="1">
            <a:off x="811992" y="893798"/>
            <a:ext cx="10568015" cy="5285"/>
          </a:xfrm>
          <a:prstGeom prst="straightConnector1">
            <a:avLst/>
          </a:prstGeom>
          <a:noFill/>
          <a:ln w="28575" cap="flat" cmpd="sng">
            <a:solidFill>
              <a:srgbClr val="0E57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3"/>
          <p:cNvSpPr/>
          <p:nvPr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038600" y="627612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986777" y="62761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250262" y="62803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Hydrographic Organization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Hydrographique Internationale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67" y="6040079"/>
            <a:ext cx="676525" cy="81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l="652" r="1919" b="44921"/>
          <a:stretch/>
        </p:blipFill>
        <p:spPr>
          <a:xfrm>
            <a:off x="0" y="0"/>
            <a:ext cx="12191999" cy="3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312600" y="1502400"/>
            <a:ext cx="11566800" cy="1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56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IHO Crowdsourced Bathymetry Initiative</a:t>
            </a:r>
            <a:endParaRPr sz="3700" b="1" i="1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524000" y="5150100"/>
            <a:ext cx="9144000" cy="1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 i="1"/>
              <a:t>bathydata@iho.int</a:t>
            </a:r>
            <a:endParaRPr b="1" i="1" u="none" strike="noStrike" cap="none">
              <a:solidFill>
                <a:schemeClr val="dk1"/>
              </a:solidFill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4038600" y="627612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SWAt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HC14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4294967295"/>
          </p:nvPr>
        </p:nvSpPr>
        <p:spPr>
          <a:xfrm>
            <a:off x="0" y="3703200"/>
            <a:ext cx="121920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300" b="1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  <a:t>An IHO-led collaborative project to better enable mariners and professionally manned vessels to collect “crowdsourced bathymetry”</a:t>
            </a:r>
            <a:br>
              <a:rPr lang="en-US" sz="3300" b="1">
                <a:solidFill>
                  <a:srgbClr val="99999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3300" b="1" i="1" u="none" strike="noStrike" cap="none">
              <a:solidFill>
                <a:srgbClr val="9999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l="652" r="1919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312600" y="2407800"/>
            <a:ext cx="115668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lang="en-US" sz="3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Crowdsourced bathymetry (CSB) is the collection of depth measurements from vessels, using standard navigation instruments, while engaged in routine maritime operations.</a:t>
            </a:r>
            <a:endParaRPr sz="3300" b="1" i="1" u="none" strike="noStrike" cap="non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The Role of CSB Data: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660325" y="1055350"/>
            <a:ext cx="67488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4699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Support national and regional development activities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lvl="0" indent="-374650" algn="l" rtl="0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Fill gaps where data is scarce 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lvl="0" indent="-374650" algn="l" rtl="0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Useful along shallow, complex coastlines that are difficult for traditional survey vessels to access and may be more frequently visited by recreational boaters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lvl="0" indent="-374650" algn="l" rtl="0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Identify uncharted features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lvl="0" indent="-374650" algn="l" rtl="0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Assist in verifying charted information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lvl="0" indent="-374650" algn="l" rtl="0">
              <a:spcBef>
                <a:spcPts val="110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Confirm whether charts are appropriate for the latest traffic patterns.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699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1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r="50648"/>
          <a:stretch/>
        </p:blipFill>
        <p:spPr>
          <a:xfrm>
            <a:off x="7624425" y="1524000"/>
            <a:ext cx="4450800" cy="35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9709667" y="4026633"/>
            <a:ext cx="2291700" cy="101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4800" tIns="94800" rIns="94800" bIns="94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NOAA’s Bay Hydro II CSB  test tracks in green overlaid on multibeam survey data demonstrates how changes can be detected. Image courtesy of NOAA.</a:t>
            </a:r>
            <a:endParaRPr sz="1100" i="1"/>
          </a:p>
        </p:txBody>
      </p:sp>
      <p:sp>
        <p:nvSpPr>
          <p:cNvPr id="116" name="Google Shape;116;p15"/>
          <p:cNvSpPr txBox="1"/>
          <p:nvPr/>
        </p:nvSpPr>
        <p:spPr>
          <a:xfrm>
            <a:off x="3138225" y="5908500"/>
            <a:ext cx="9089100" cy="949500"/>
          </a:xfrm>
          <a:prstGeom prst="rect">
            <a:avLst/>
          </a:prstGeom>
          <a:solidFill>
            <a:srgbClr val="BDC4D0"/>
          </a:solidFill>
          <a:ln>
            <a:noFill/>
          </a:ln>
        </p:spPr>
        <p:txBody>
          <a:bodyPr spcFirstLastPara="1" wrap="square" lIns="94800" tIns="47400" rIns="94800" bIns="47400" anchor="ctr" anchorCtr="0">
            <a:noAutofit/>
          </a:bodyPr>
          <a:lstStyle/>
          <a:p>
            <a:pPr marL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latin typeface="Proxima Nova"/>
                <a:ea typeface="Proxima Nova"/>
                <a:cs typeface="Proxima Nova"/>
                <a:sym typeface="Proxima Nova"/>
              </a:rPr>
              <a:t>...but only if vessels collect and donate depth information while on passage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452625" y="121775"/>
            <a:ext cx="67488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ctr" anchorCtr="0">
            <a:noAutofit/>
          </a:bodyPr>
          <a:lstStyle/>
          <a:p>
            <a:pPr marL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E57C4"/>
                </a:solidFill>
                <a:latin typeface="Proxima Nova"/>
                <a:ea typeface="Proxima Nova"/>
                <a:cs typeface="Proxima Nova"/>
                <a:sym typeface="Proxima Nova"/>
              </a:rPr>
              <a:t>Valuable data with scientific, commercial &amp; research value at </a:t>
            </a:r>
            <a:r>
              <a:rPr lang="en-US" sz="2200" b="1" i="1" u="sng">
                <a:solidFill>
                  <a:srgbClr val="0E57C4"/>
                </a:solidFill>
                <a:latin typeface="Proxima Nova"/>
                <a:ea typeface="Proxima Nova"/>
                <a:cs typeface="Proxima Nova"/>
                <a:sym typeface="Proxima Nova"/>
              </a:rPr>
              <a:t>no cost</a:t>
            </a:r>
            <a:r>
              <a:rPr lang="en-US" sz="2200" b="1" i="1">
                <a:solidFill>
                  <a:srgbClr val="0E57C4"/>
                </a:solidFill>
                <a:latin typeface="Proxima Nova"/>
                <a:ea typeface="Proxima Nova"/>
                <a:cs typeface="Proxima Nova"/>
                <a:sym typeface="Proxima Nova"/>
              </a:rPr>
              <a:t> to the public sector</a:t>
            </a:r>
            <a:endParaRPr sz="2200" b="1" i="1">
              <a:solidFill>
                <a:srgbClr val="0E57C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0E57C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986777" y="6276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8986777" y="6276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75" y="2238875"/>
            <a:ext cx="3840620" cy="4402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664025" y="259414"/>
            <a:ext cx="10515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CL 11/2019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74075" y="1241900"/>
            <a:ext cx="5527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</a:rPr>
              <a:t>“CALL FOR APPROVAL OF EDITION 2.0.0 OF IHO PUBLICATION B-12”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5678975" y="6276125"/>
            <a:ext cx="5218200" cy="365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Arial"/>
              <a:buNone/>
            </a:pPr>
            <a:r>
              <a:rPr lang="en-US" sz="1400" b="1">
                <a:solidFill>
                  <a:srgbClr val="0000FF"/>
                </a:solidFill>
                <a:highlight>
                  <a:srgbClr val="EFEFEF"/>
                </a:highlight>
                <a:latin typeface="Arial Narrow"/>
                <a:ea typeface="Arial Narrow"/>
                <a:cs typeface="Arial Narrow"/>
                <a:sym typeface="Arial Narrow"/>
              </a:rPr>
              <a:t>https://www.iho.int/iho_pubs/bathy/B_12_Ed2.0.2_2019.pdf</a:t>
            </a:r>
            <a:endParaRPr sz="1400" b="1">
              <a:solidFill>
                <a:srgbClr val="0000FF"/>
              </a:solidFill>
              <a:highlight>
                <a:srgbClr val="EFEFEF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232775" y="4801925"/>
            <a:ext cx="52182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35 Member States approved the adoption of B-12 out of 38 replies.</a:t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075" y="1775300"/>
            <a:ext cx="5702201" cy="30160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664025" y="259414"/>
            <a:ext cx="10515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959"/>
              <a:buFont typeface="Arial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CL 11/2019 </a:t>
            </a:r>
            <a:r>
              <a:rPr lang="en-US" b="1">
                <a:latin typeface="Arial Narrow"/>
                <a:ea typeface="Arial Narrow"/>
                <a:cs typeface="Arial Narrow"/>
                <a:sym typeface="Arial Narrow"/>
              </a:rPr>
              <a:t>Annex B</a:t>
            </a:r>
            <a:endParaRPr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8986777" y="6276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4775" y="2576675"/>
            <a:ext cx="6321000" cy="28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-US" sz="2100">
                <a:latin typeface="Proxima Nova"/>
                <a:ea typeface="Proxima Nova"/>
                <a:cs typeface="Proxima Nova"/>
                <a:sym typeface="Proxima Nova"/>
              </a:rPr>
              <a:t>13 IHO MS have replied “positive” 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CL 47/2019 provides a summary analysis of positive responses </a:t>
            </a:r>
            <a:r>
              <a:rPr lang="en-US" sz="1800" b="1">
                <a:latin typeface="Proxima Nova"/>
                <a:ea typeface="Proxima Nova"/>
                <a:cs typeface="Proxima Nova"/>
                <a:sym typeface="Proxima Nova"/>
              </a:rPr>
              <a:t>==&gt;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spcBef>
                <a:spcPts val="300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-US" sz="21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he IHO DCDB will filter out CSB data collected from the waters of </a:t>
            </a:r>
            <a:r>
              <a:rPr lang="en-US" sz="21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all coastal countries</a:t>
            </a:r>
            <a:r>
              <a:rPr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1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 included on the positive list</a:t>
            </a:r>
            <a:r>
              <a:rPr lang="en-US" sz="21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. This includes: </a:t>
            </a:r>
            <a:endParaRPr sz="21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MS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we 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believe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are pro-CSB but have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 not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replied</a:t>
            </a: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1000"/>
              </a:spcAft>
              <a:buSzPts val="1800"/>
              <a:buFont typeface="Proxima Nova"/>
              <a:buChar char="○"/>
            </a:pP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Coastal countries that are not </a:t>
            </a:r>
            <a:r>
              <a:rPr lang="en-US" sz="18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IHO M</a:t>
            </a:r>
            <a:r>
              <a:rPr lang="en-US" sz="1800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endParaRPr sz="1600" b="1" i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350525" y="1168325"/>
            <a:ext cx="55278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</a:rPr>
              <a:t>“ACCEPTANCE OF CROWDSOURCED BATHYMETRY ACTIVITIES IN NATIONAL WATERS OF JURISDICTION”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l="11473" t="6147" r="10632"/>
          <a:stretch/>
        </p:blipFill>
        <p:spPr>
          <a:xfrm>
            <a:off x="6433750" y="27438"/>
            <a:ext cx="5768400" cy="68305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85286" y="1688748"/>
            <a:ext cx="5706714" cy="7430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IHO Member States: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660325" y="1588750"/>
            <a:ext cx="54357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The IHO encourages </a:t>
            </a:r>
            <a:r>
              <a:rPr lang="en-US" sz="2800" i="1" u="sng">
                <a:latin typeface="Arial Narrow"/>
                <a:ea typeface="Arial Narrow"/>
                <a:cs typeface="Arial Narrow"/>
                <a:sym typeface="Arial Narrow"/>
              </a:rPr>
              <a:t>member states</a:t>
            </a: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 who have not responded to review Annex B CL 11/2019 and, if possible, offer a positive response before the Assembly.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Note: A MS can include "conditions" or "prerequisites" as needed.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699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1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l="11473" t="6147" r="10632"/>
          <a:stretch/>
        </p:blipFill>
        <p:spPr>
          <a:xfrm>
            <a:off x="6433750" y="27438"/>
            <a:ext cx="5768400" cy="68305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85286" y="1688748"/>
            <a:ext cx="5706714" cy="7430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/>
                <a:ea typeface="Arial Narrow"/>
                <a:cs typeface="Arial Narrow"/>
                <a:sym typeface="Arial Narrow"/>
              </a:rPr>
              <a:t>Non-IHO Coastal States: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660400" y="1469264"/>
            <a:ext cx="10933200" cy="2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r>
              <a:rPr lang="en-US" sz="3000" dirty="0">
                <a:latin typeface="Arial Narrow"/>
                <a:ea typeface="Arial Narrow"/>
                <a:cs typeface="Arial Narrow"/>
                <a:sym typeface="Arial Narrow"/>
              </a:rPr>
              <a:t>The IHO encourages all </a:t>
            </a:r>
            <a:r>
              <a:rPr lang="en-US" sz="3000" i="1" u="sng" dirty="0">
                <a:latin typeface="Arial Narrow"/>
                <a:ea typeface="Arial Narrow"/>
                <a:cs typeface="Arial Narrow"/>
                <a:sym typeface="Arial Narrow"/>
              </a:rPr>
              <a:t>coastal states of the </a:t>
            </a:r>
            <a:r>
              <a:rPr lang="en-US" sz="3000" i="1" u="sng" dirty="0" err="1" smtClean="0">
                <a:latin typeface="Arial Narrow"/>
                <a:ea typeface="Arial Narrow"/>
                <a:cs typeface="Arial Narrow"/>
                <a:sym typeface="Arial Narrow"/>
              </a:rPr>
              <a:t>SWAt</a:t>
            </a:r>
            <a:r>
              <a:rPr lang="en-US" sz="3000" i="1" u="sng" dirty="0" err="1" smtClean="0">
                <a:latin typeface="Arial Narrow"/>
                <a:ea typeface="Arial Narrow"/>
                <a:cs typeface="Arial Narrow"/>
                <a:sym typeface="Arial Narrow"/>
              </a:rPr>
              <a:t>HC</a:t>
            </a:r>
            <a:r>
              <a:rPr lang="en-US" sz="3000" dirty="0" smtClean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000" dirty="0">
                <a:latin typeface="Arial Narrow"/>
                <a:ea typeface="Arial Narrow"/>
                <a:cs typeface="Arial Narrow"/>
                <a:sym typeface="Arial Narrow"/>
              </a:rPr>
              <a:t>to provide their </a:t>
            </a:r>
            <a:r>
              <a:rPr lang="en-US" sz="3000" dirty="0" smtClean="0">
                <a:latin typeface="Arial Narrow"/>
                <a:ea typeface="Arial Narrow"/>
                <a:cs typeface="Arial Narrow"/>
                <a:sym typeface="Arial Narrow"/>
              </a:rPr>
              <a:t>official position </a:t>
            </a:r>
            <a:r>
              <a:rPr lang="en-US" sz="3000" dirty="0">
                <a:latin typeface="Arial Narrow"/>
                <a:ea typeface="Arial Narrow"/>
                <a:cs typeface="Arial Narrow"/>
                <a:sym typeface="Arial Narrow"/>
              </a:rPr>
              <a:t>on CSB Activity in their areas of national </a:t>
            </a:r>
            <a:r>
              <a:rPr lang="en-US" sz="3000" dirty="0" smtClean="0">
                <a:latin typeface="Arial Narrow"/>
                <a:ea typeface="Arial Narrow"/>
                <a:cs typeface="Arial Narrow"/>
                <a:sym typeface="Arial Narrow"/>
              </a:rPr>
              <a:t>jurisdiction to the Chair of </a:t>
            </a:r>
            <a:r>
              <a:rPr lang="en-US" sz="3000" dirty="0" err="1" smtClean="0">
                <a:latin typeface="Arial Narrow"/>
                <a:ea typeface="Arial Narrow"/>
                <a:cs typeface="Arial Narrow"/>
                <a:sym typeface="Arial Narrow"/>
              </a:rPr>
              <a:t>SWAt</a:t>
            </a:r>
            <a:r>
              <a:rPr lang="en-US" sz="3000" dirty="0" err="1" smtClean="0">
                <a:latin typeface="Arial Narrow"/>
                <a:ea typeface="Arial Narrow"/>
                <a:cs typeface="Arial Narrow"/>
                <a:sym typeface="Arial Narrow"/>
              </a:rPr>
              <a:t>HC</a:t>
            </a:r>
            <a:r>
              <a:rPr lang="en-US" sz="3000" dirty="0" smtClean="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lang="en-US" sz="3000" strike="sngStrike" dirty="0" smtClean="0"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endParaRPr sz="3000" strike="sngStrike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lang="en-US" sz="30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lang="en-US"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3000" dirty="0" smtClean="0">
                <a:latin typeface="Arial Narrow"/>
                <a:ea typeface="Arial Narrow"/>
                <a:cs typeface="Arial Narrow"/>
                <a:sym typeface="Arial Narrow"/>
              </a:rPr>
              <a:t>Note</a:t>
            </a:r>
            <a:r>
              <a:rPr lang="en-US" sz="3000" dirty="0">
                <a:latin typeface="Arial Narrow"/>
                <a:ea typeface="Arial Narrow"/>
                <a:cs typeface="Arial Narrow"/>
                <a:sym typeface="Arial Narrow"/>
              </a:rPr>
              <a:t>: A Coastal State can include "conditions" or "prerequisites" as </a:t>
            </a:r>
            <a:r>
              <a:rPr lang="en-US" sz="3000" dirty="0" smtClean="0">
                <a:latin typeface="Arial Narrow"/>
                <a:ea typeface="Arial Narrow"/>
                <a:cs typeface="Arial Narrow"/>
                <a:sym typeface="Arial Narrow"/>
              </a:rPr>
              <a:t>needed</a:t>
            </a: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9222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1982370" y="8368161"/>
            <a:ext cx="3657600" cy="48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" name="Google Shape;155;p19"/>
          <p:cNvSpPr txBox="1"/>
          <p:nvPr/>
        </p:nvSpPr>
        <p:spPr>
          <a:xfrm>
            <a:off x="660400" y="1473298"/>
            <a:ext cx="10933200" cy="2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The activity of </a:t>
            </a:r>
            <a:r>
              <a:rPr lang="en-GB" sz="3000" i="1" dirty="0" err="1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crowdsourced</a:t>
            </a:r>
            <a:r>
              <a:rPr lang="en-GB" sz="3000" i="1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sz="3000" i="1" dirty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GB" sz="3000" i="1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athymetry</a:t>
            </a:r>
            <a:r>
              <a:rPr lang="en-GB" sz="30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 contributes to the greater goal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“to complete our global image of the planet”.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All data contributions will help improve the accuracy of the GEBCO grid as the sole global dataset of seabed topography available.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The GEBCO grid is where CSB and Seabed 2030 data collections are combined. </a:t>
            </a:r>
          </a:p>
          <a:p>
            <a:pPr marL="4699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1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" name="Google Shape;153;p19"/>
          <p:cNvSpPr txBox="1">
            <a:spLocks noGrp="1"/>
          </p:cNvSpPr>
          <p:nvPr>
            <p:ph type="title"/>
          </p:nvPr>
        </p:nvSpPr>
        <p:spPr>
          <a:xfrm>
            <a:off x="660400" y="117275"/>
            <a:ext cx="10933200" cy="72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 Narrow"/>
                <a:ea typeface="Arial Narrow"/>
                <a:cs typeface="Arial Narrow"/>
                <a:sym typeface="Arial Narrow"/>
              </a:rPr>
              <a:t>Final Thoughts:</a:t>
            </a: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0555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l="652" r="1919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846100" y="1934075"/>
            <a:ext cx="6499800" cy="317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E57C4"/>
                </a:solidFill>
                <a:latin typeface="Arial Narrow"/>
                <a:ea typeface="Arial Narrow"/>
                <a:cs typeface="Arial Narrow"/>
                <a:sym typeface="Arial Narrow"/>
              </a:rPr>
              <a:t>ALL states are invited to ask questions and share perspectives during and after the meeting.</a:t>
            </a:r>
            <a:endParaRPr sz="2400">
              <a:solidFill>
                <a:srgbClr val="0E57C4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0E57C4"/>
                </a:solidFill>
                <a:latin typeface="Arial Narrow"/>
                <a:ea typeface="Arial Narrow"/>
                <a:cs typeface="Arial Narrow"/>
                <a:sym typeface="Arial Narrow"/>
              </a:rPr>
              <a:t>Thank you.</a:t>
            </a:r>
            <a:endParaRPr sz="2400" b="1" i="1">
              <a:solidFill>
                <a:srgbClr val="0E57C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594</Words>
  <Application>Microsoft Macintosh PowerPoint</Application>
  <PresentationFormat>Custom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Proxima Nova</vt:lpstr>
      <vt:lpstr>Arial Narrow</vt:lpstr>
      <vt:lpstr>Office Theme</vt:lpstr>
      <vt:lpstr>IHO Crowdsourced Bathymetry Initiative</vt:lpstr>
      <vt:lpstr>Crowdsourced bathymetry (CSB) is the collection of depth measurements from vessels, using standard navigation instruments, while engaged in routine maritime operations.</vt:lpstr>
      <vt:lpstr>The Role of CSB Data:</vt:lpstr>
      <vt:lpstr>IHO CL 11/2019</vt:lpstr>
      <vt:lpstr>IHO CL 11/2019 Annex B</vt:lpstr>
      <vt:lpstr>IHO Member States:</vt:lpstr>
      <vt:lpstr>Non-IHO Coastal States:</vt:lpstr>
      <vt:lpstr>Final Thoughts: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IHO Crowdsourced Bathymetry Initiative</dc:title>
  <cp:lastModifiedBy>Jennifer</cp:lastModifiedBy>
  <cp:revision>2</cp:revision>
  <dcterms:modified xsi:type="dcterms:W3CDTF">2020-03-03T15:19:15Z</dcterms:modified>
</cp:coreProperties>
</file>