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21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13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98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47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4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2CE1A-0DAC-4689-9370-18FCC7D22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4E1616-5E57-4DE7-BA42-797C7790F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4A9FF9-B367-425C-97EE-095748D5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4E65D4-7781-4411-8E8F-AC732DAB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1D007-B66B-4ED6-B86D-CAFA45BF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86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418C1-30E9-4298-A09C-C904E7A9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5D4304-1C35-4AE1-88DB-C19C052BC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37F5A6-CF6E-43B5-B7FA-CF9B2D5D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896A87-C997-4DC7-973D-F4EF0695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AD5002-E2BD-47EA-AF68-8233700D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67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FABC2-D960-4FA4-ADFF-B7D5389C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9C62D2-C450-4A54-871A-EAA415D81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23DBDD-EEDB-4686-BFA0-4F3EF933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0CEDF3-D76E-4171-AA5C-C09AEEF5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938E84-4664-429E-94B1-4C87491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1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9A4D0-F696-4F4F-9740-9DF5CE73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BD23A4-725C-4423-8540-98D91B69A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D03029-22A5-457C-AA60-709F44651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A52578-4FCF-4244-8943-F5C9592B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FB56E1-2B4D-4F44-A5C5-E25542D4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AC25E7-06E7-411B-B646-55F7B36A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028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E38E9-2084-4F10-BB24-EDC85A14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727F44-CFBE-4C47-AC52-E131CEA8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227C07-22E4-4565-9054-4E6DCF60D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E2CD84-1DE2-414B-BD1A-A385A5BAD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0FC1AB-DA51-462E-BE2A-D090992F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AA4B5F-46EB-441A-AE74-38AD071C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F5E63B5-63F7-4EFB-9F66-C080D888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49EC02-10A3-4769-BBF9-88656C59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80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A61F2-91D2-41E6-94F5-D5CFDC34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F41057-8569-4A6B-9A5F-E12EC28E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AA1BF2-E0BC-434F-9BA8-FEA008DB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0B2909-8EC5-46F2-8DED-F079555F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1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634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B3A1A7-D7B8-4FA4-B604-40C481DA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AA0D6-8C2E-4F69-9E9D-03DB6021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DFFA3A-0DB3-4FB9-B08E-3DCE0ADC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275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0F850-DD5E-42EF-991D-76E6EF84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5EA0D9-F4DF-4707-A2B0-E5766F3C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3E1465-93C2-48E5-BACB-70508BEC3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ADBFF2-979C-4F00-830F-9D74FB34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01CFC6-0AA7-430E-B654-D07D6129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A69414-70A6-4FC0-8173-CCC06210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490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7C8FC-8BE2-4614-8822-36E516BE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9D8A71-9005-4651-ACDA-16A863069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B63BB3-1464-4DF6-8BF8-5674FFE84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6601B0-84C3-4D44-A75E-05D608BB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051F21-DA2F-4911-B87F-F707B624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18417D-95D9-40EE-BB27-BAB7B25F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113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AEF06-27C8-4356-A690-E489152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E4E9E9-9793-461A-B289-15D140247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F46480-74DD-4DAA-8EBA-26B47AA1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0C33C5-E3FD-4368-BA2B-6D5C8712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A44EF1-6D26-4A3E-9EEE-895A0FC5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013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13F7D2-FEC5-4B55-8CEC-DF5E01086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A368AE-80A0-433D-B6A8-78876FEB5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3C7D73-7B85-48C3-A138-3E2606BF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959DFC-EECC-48A5-A7CA-79EC799E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6B4A80-7583-48B4-936F-57F8324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30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8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59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24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24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TSO-23- NUMER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265B86D6-65DD-4CB8-8D64-7ED54D48260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484409" cy="923330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D04E4B0E-0920-4CA1-A5A8-A8677B57CA2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7548114" y="0"/>
            <a:ext cx="1595886" cy="99203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7C8E496-3125-499C-923B-568A04CE8CE5}"/>
              </a:ext>
            </a:extLst>
          </p:cNvPr>
          <p:cNvSpPr/>
          <p:nvPr userDrawn="1"/>
        </p:nvSpPr>
        <p:spPr>
          <a:xfrm>
            <a:off x="2605177" y="136524"/>
            <a:ext cx="49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800" b="1" i="0" u="none" strike="noStrike" baseline="0" dirty="0">
                <a:solidFill>
                  <a:srgbClr val="FFFFFF"/>
                </a:solidFill>
                <a:latin typeface="Roboto"/>
              </a:rPr>
              <a:t>COMISIÓN HIDROGRÁFICA DEL ATLÁNTICO SUDOCCIDENTAL  (</a:t>
            </a:r>
            <a:r>
              <a:rPr lang="es-ES" sz="1800" b="1" i="0" u="none" strike="noStrike" baseline="0" dirty="0" err="1">
                <a:solidFill>
                  <a:srgbClr val="FFFFFF"/>
                </a:solidFill>
                <a:latin typeface="Roboto"/>
              </a:rPr>
              <a:t>CHAtSO</a:t>
            </a:r>
            <a:r>
              <a:rPr lang="es-ES" sz="1800" b="1" i="0" u="none" strike="noStrike" baseline="0" dirty="0">
                <a:solidFill>
                  <a:srgbClr val="FFFFFF"/>
                </a:solidFill>
                <a:latin typeface="Roboto"/>
              </a:rPr>
              <a:t>)  17ª Reunión (14 y 15 de marzo de 2023)</a:t>
            </a:r>
            <a:r>
              <a:rPr lang="es-ES" sz="14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939D46-CFE4-4D9B-9077-02CAF8D433B4}"/>
              </a:ext>
            </a:extLst>
          </p:cNvPr>
          <p:cNvCxnSpPr/>
          <p:nvPr userDrawn="1"/>
        </p:nvCxnSpPr>
        <p:spPr>
          <a:xfrm>
            <a:off x="1164566" y="14923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C6F980B-1121-4A74-B30C-B903A89E8623}"/>
              </a:ext>
            </a:extLst>
          </p:cNvPr>
          <p:cNvCxnSpPr>
            <a:cxnSpLocks/>
          </p:cNvCxnSpPr>
          <p:nvPr userDrawn="1"/>
        </p:nvCxnSpPr>
        <p:spPr>
          <a:xfrm>
            <a:off x="422694" y="1173192"/>
            <a:ext cx="79449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08D485A7-0164-4710-A937-DFE7F08A94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12995" y="1845738"/>
            <a:ext cx="1918010" cy="263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5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TSO-23- EM BRANCO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265B86D6-65DD-4CB8-8D64-7ED54D48260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484409" cy="923330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D04E4B0E-0920-4CA1-A5A8-A8677B57CA2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7548114" y="0"/>
            <a:ext cx="1595886" cy="99203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7C8E496-3125-499C-923B-568A04CE8CE5}"/>
              </a:ext>
            </a:extLst>
          </p:cNvPr>
          <p:cNvSpPr/>
          <p:nvPr userDrawn="1"/>
        </p:nvSpPr>
        <p:spPr>
          <a:xfrm>
            <a:off x="2605177" y="136524"/>
            <a:ext cx="49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800" b="1" i="0" u="none" strike="noStrike" baseline="0" dirty="0">
                <a:solidFill>
                  <a:srgbClr val="FFFFFF"/>
                </a:solidFill>
                <a:latin typeface="Roboto"/>
              </a:rPr>
              <a:t>COMISIÓN HIDROGRÁFICA DEL ATLÁNTICO SUDOCCIDENTAL  (</a:t>
            </a:r>
            <a:r>
              <a:rPr lang="es-ES" sz="1800" b="1" i="0" u="none" strike="noStrike" baseline="0" dirty="0" err="1">
                <a:solidFill>
                  <a:srgbClr val="FFFFFF"/>
                </a:solidFill>
                <a:latin typeface="Roboto"/>
              </a:rPr>
              <a:t>CHAtSO</a:t>
            </a:r>
            <a:r>
              <a:rPr lang="es-ES" sz="1800" b="1" i="0" u="none" strike="noStrike" baseline="0" dirty="0">
                <a:solidFill>
                  <a:srgbClr val="FFFFFF"/>
                </a:solidFill>
                <a:latin typeface="Roboto"/>
              </a:rPr>
              <a:t>)  17ª Reunión (14 y 15 de marzo de 2023)</a:t>
            </a:r>
            <a:r>
              <a:rPr lang="es-ES" sz="14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939D46-CFE4-4D9B-9077-02CAF8D433B4}"/>
              </a:ext>
            </a:extLst>
          </p:cNvPr>
          <p:cNvCxnSpPr/>
          <p:nvPr userDrawn="1"/>
        </p:nvCxnSpPr>
        <p:spPr>
          <a:xfrm>
            <a:off x="1164566" y="14923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C6F980B-1121-4A74-B30C-B903A89E8623}"/>
              </a:ext>
            </a:extLst>
          </p:cNvPr>
          <p:cNvCxnSpPr>
            <a:cxnSpLocks/>
          </p:cNvCxnSpPr>
          <p:nvPr userDrawn="1"/>
        </p:nvCxnSpPr>
        <p:spPr>
          <a:xfrm>
            <a:off x="422694" y="1173192"/>
            <a:ext cx="794492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7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E9A50-C23A-48D9-B40E-36DE9D84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9AD329-A68C-45C9-8CBB-B2F011AC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27C04E-74BA-4A51-ABAE-32B5CB74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EF4847-6BD3-4154-8498-795E963A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25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2141-9628-4F45-9A60-F0BA1930BC31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FDFD-7A84-4F56-810D-0CE29B926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57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5" r:id="rId8"/>
    <p:sldLayoutId id="2147483672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D9496F0-965D-401D-8CB5-6F87FA95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4BA71E-EC83-4726-BE12-6C7E36D5C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02A91B-1A31-4D80-9841-B2AC0037D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7394-B975-49B5-AD95-D5E6974C1343}" type="datetimeFigureOut">
              <a:rPr lang="pt-BR" smtClean="0"/>
              <a:t>13/03/2023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C55F9C-203D-4735-8688-E86A8567C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6CB92C-D0DC-488F-817E-C04567965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0364-9154-4AB2-944C-39B9995460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DB7AA19-26DD-4E47-9CC3-DEE42E990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87" y="4846782"/>
            <a:ext cx="79449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" tIns="45720" rIns="25392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13ª Reunión de  la Base de datos mundial de ENC (WENDWG),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Aalborg, Dinamarca 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del 21 al 23 de febrero de 2023</a:t>
            </a:r>
            <a:r>
              <a:rPr kumimoji="0" lang="es-ES" altLang="pt-B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Agencia de Geo-datos de Dinamarca (DGA).</a:t>
            </a: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s-ES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5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D693C6-757E-45D7-8A96-EE4164EB9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60122"/>
              </p:ext>
            </p:extLst>
          </p:nvPr>
        </p:nvGraphicFramePr>
        <p:xfrm>
          <a:off x="512450" y="2749775"/>
          <a:ext cx="7944928" cy="1906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364">
                  <a:extLst>
                    <a:ext uri="{9D8B030D-6E8A-4147-A177-3AD203B41FA5}">
                      <a16:colId xmlns:a16="http://schemas.microsoft.com/office/drawing/2014/main" val="1698750405"/>
                    </a:ext>
                  </a:extLst>
                </a:gridCol>
                <a:gridCol w="6332564">
                  <a:extLst>
                    <a:ext uri="{9D8B030D-6E8A-4147-A177-3AD203B41FA5}">
                      <a16:colId xmlns:a16="http://schemas.microsoft.com/office/drawing/2014/main" val="1391587301"/>
                    </a:ext>
                  </a:extLst>
                </a:gridCol>
              </a:tblGrid>
              <a:tr h="610591">
                <a:tc gridSpan="2"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Contribución al Programa de Trabajo de la OHI 2023</a:t>
                      </a:r>
                      <a:endParaRPr lang="pt-B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698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5815"/>
                  </a:ext>
                </a:extLst>
              </a:tr>
              <a:tr h="1295714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515"/>
                        </a:spcAft>
                      </a:pPr>
                      <a:r>
                        <a:rPr lang="es-ES" sz="1800" dirty="0">
                          <a:effectLst/>
                        </a:rPr>
                        <a:t>Tarea 3.4.1</a:t>
                      </a:r>
                      <a:endParaRPr lang="pt-BR" sz="1800" dirty="0">
                        <a:effectLst/>
                      </a:endParaRPr>
                    </a:p>
                    <a:p>
                      <a:pPr marL="635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 </a:t>
                      </a:r>
                      <a:endParaRPr lang="pt-BR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6985" marB="0"/>
                </a:tc>
                <a:tc>
                  <a:txBody>
                    <a:bodyPr/>
                    <a:lstStyle/>
                    <a:p>
                      <a:pPr marL="6350" marR="304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Organizar, preparar </a:t>
                      </a:r>
                      <a:r>
                        <a:rPr lang="es-ES" sz="1800" dirty="0" smtClean="0">
                          <a:effectLst/>
                        </a:rPr>
                        <a:t>e informar las </a:t>
                      </a:r>
                      <a:r>
                        <a:rPr lang="es-ES" sz="1800" dirty="0">
                          <a:effectLst/>
                        </a:rPr>
                        <a:t>reuniones anuales de el Grupo de Trabajo WEND - Fomentar la implementación de los principios WEND (incluidos los principios WEND100 ). </a:t>
                      </a:r>
                    </a:p>
                    <a:p>
                      <a:pPr marL="6350" marR="3048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Supervisar el progreso y informe al IRCC. (Matriz WEND100-IGIF)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6985" marB="0" anchor="ctr"/>
                </a:tc>
                <a:extLst>
                  <a:ext uri="{0D108BD9-81ED-4DB2-BD59-A6C34878D82A}">
                    <a16:rowId xmlns:a16="http://schemas.microsoft.com/office/drawing/2014/main" val="358085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72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A50D7F3-4045-47F4-9973-62E34D85D63D}"/>
              </a:ext>
            </a:extLst>
          </p:cNvPr>
          <p:cNvSpPr/>
          <p:nvPr/>
        </p:nvSpPr>
        <p:spPr>
          <a:xfrm>
            <a:off x="444137" y="1405166"/>
            <a:ext cx="7881257" cy="17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17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Estados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Miembro (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Australia, Brasil, Canadá, China, Croacia, Dinamarca, Finlandia, Francia, Alemania, Italia, Japón, Noruega, República de Corea, España, Suecia , Reino Unido y Estados Unidos ). 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 Comisiones Hidrográficas Regionales (ARHC, BSHC, EAHC,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EAtHC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, NSHC,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SWAtHC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, SWPHC, USCHC) y la HCA.</a:t>
            </a:r>
            <a:endParaRPr lang="pt-B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C201AD-B621-4759-932C-364ED807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81"/>
          <a:stretch/>
        </p:blipFill>
        <p:spPr>
          <a:xfrm>
            <a:off x="19958" y="3429000"/>
            <a:ext cx="9104084" cy="31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3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67F5BA-B0A6-48A8-9E13-BB8CAA16E591}"/>
              </a:ext>
            </a:extLst>
          </p:cNvPr>
          <p:cNvSpPr/>
          <p:nvPr/>
        </p:nvSpPr>
        <p:spPr>
          <a:xfrm>
            <a:off x="923109" y="1502289"/>
            <a:ext cx="768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u="sng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DISCURSOS DE APERTURA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Sra.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Pia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Dahl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Højgaard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, Directora General de DGA y Luigi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Sinapi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Director de la OHI ,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resaltaron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creciente importancia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del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WENDWG en la nueva era S-100; y la necesidad a aumentar la conciencia en las CHR para el desarrollo de una coordinación para la implementación del S100.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951C5AA-A280-4C46-ACD9-5D5F4AF1528E}"/>
              </a:ext>
            </a:extLst>
          </p:cNvPr>
          <p:cNvSpPr/>
          <p:nvPr/>
        </p:nvSpPr>
        <p:spPr>
          <a:xfrm>
            <a:off x="923108" y="3330791"/>
            <a:ext cx="768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Fue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informada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urgente necesidad de acelerar la preparación, y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del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proceso de coordinación S-100 en las regiones. Queda muy poco tiempo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hasta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2026, el año cuando el S-100 ECDIS se convierte en una realidad.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ED46B0-A230-4D84-AD04-A59A02B4408F}"/>
              </a:ext>
            </a:extLst>
          </p:cNvPr>
          <p:cNvSpPr/>
          <p:nvPr/>
        </p:nvSpPr>
        <p:spPr>
          <a:xfrm>
            <a:off x="923109" y="4235810"/>
            <a:ext cx="7680959" cy="203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just" fontAlgn="base">
              <a:lnSpc>
                <a:spcPct val="101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E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1- Coordinación S-100 a la luz de la evaluación preliminar basada en el uso de versión 1.0 de la Matriz WEND100-IGIF </a:t>
            </a:r>
            <a:r>
              <a:rPr lang="es-ES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distribuida </a:t>
            </a:r>
            <a:r>
              <a:rPr lang="es-E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 agosto de 2022;</a:t>
            </a:r>
          </a:p>
          <a:p>
            <a:pPr marR="12700" lvl="0" algn="just" fontAlgn="base">
              <a:lnSpc>
                <a:spcPct val="101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E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2- La variedad de opciones de definición de los principios de esquemas ENC  S-101 para los Productores;</a:t>
            </a:r>
          </a:p>
          <a:p>
            <a:pPr marR="12700" lvl="0" algn="just" fontAlgn="base">
              <a:lnSpc>
                <a:spcPct val="101000"/>
              </a:lnSpc>
              <a:spcAft>
                <a:spcPts val="10"/>
              </a:spcAft>
              <a:buClr>
                <a:srgbClr val="000000"/>
              </a:buClr>
              <a:buSzPts val="1100"/>
            </a:pPr>
            <a:r>
              <a:rPr lang="es-ES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3- Consideraciones sobre las implicaciones para la creación del servicio S-128 – </a:t>
            </a:r>
            <a:r>
              <a:rPr lang="es-ES" i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Catálogo de productos </a:t>
            </a:r>
            <a:r>
              <a:rPr lang="es-ES" i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Náuticos.</a:t>
            </a:r>
            <a:endParaRPr lang="es-ES" i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5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F67A19-3541-4CC9-9A60-53F7A9B90464}"/>
              </a:ext>
            </a:extLst>
          </p:cNvPr>
          <p:cNvSpPr/>
          <p:nvPr/>
        </p:nvSpPr>
        <p:spPr>
          <a:xfrm>
            <a:off x="604157" y="1881779"/>
            <a:ext cx="79356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embargo,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CHRs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tienen qui establecer la coordinación S-100,  y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prever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 sus  Términos de Referencia.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CHRs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deben compartir la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 Sección 300 de la Publicación S-11 Parte A,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cuyo título podría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: </a:t>
            </a:r>
            <a:r>
              <a:rPr lang="es-E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Directrices para la Coordinación y Gestión de el Desarrollo de los servicios de datos S-100 en las </a:t>
            </a:r>
            <a:r>
              <a:rPr lang="es-ES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CHRs</a:t>
            </a:r>
            <a:r>
              <a:rPr lang="es-E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pesar de dificultades en la comprensión la Matriz WEND100-IGIF para algunas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herramienta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demostró ser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 útil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estimar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nivel de preparación para la producción de los productos S-100 (SPI 1.3.1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5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14BF21F-EE34-4C16-BEDA-94F2BC258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31518"/>
              </p:ext>
            </p:extLst>
          </p:nvPr>
        </p:nvGraphicFramePr>
        <p:xfrm>
          <a:off x="457200" y="1295400"/>
          <a:ext cx="7913914" cy="5355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6009">
                  <a:extLst>
                    <a:ext uri="{9D8B030D-6E8A-4147-A177-3AD203B41FA5}">
                      <a16:colId xmlns:a16="http://schemas.microsoft.com/office/drawing/2014/main" val="3764086539"/>
                    </a:ext>
                  </a:extLst>
                </a:gridCol>
                <a:gridCol w="3827905">
                  <a:extLst>
                    <a:ext uri="{9D8B030D-6E8A-4147-A177-3AD203B41FA5}">
                      <a16:colId xmlns:a16="http://schemas.microsoft.com/office/drawing/2014/main" val="2561512235"/>
                    </a:ext>
                  </a:extLst>
                </a:gridCol>
              </a:tblGrid>
              <a:tr h="2951552">
                <a:tc>
                  <a:txBody>
                    <a:bodyPr/>
                    <a:lstStyle/>
                    <a:p>
                      <a:pPr marL="6350" marR="182880" indent="-6350" algn="just">
                        <a:lnSpc>
                          <a:spcPct val="107000"/>
                        </a:lnSpc>
                        <a:spcAft>
                          <a:spcPts val="1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Diferentes 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propuestas y estrategias en el beneficios de esquemas de cuadrículas, dependiendo de las situaciones geográficas 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nacionales 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sus especificidades. </a:t>
                      </a:r>
                    </a:p>
                    <a:p>
                      <a:pPr marL="6350" marR="182880" indent="-6350" algn="just">
                        <a:lnSpc>
                          <a:spcPct val="107000"/>
                        </a:lnSpc>
                        <a:spcAft>
                          <a:spcPts val="1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ser monitoreado por el WENDWG . </a:t>
                      </a:r>
                      <a:endParaRPr lang="es-ES" sz="1700" dirty="0">
                        <a:effectLst/>
                      </a:endParaRPr>
                    </a:p>
                    <a:p>
                      <a:pPr marL="6350" marR="182880" indent="-6350" algn="just">
                        <a:lnSpc>
                          <a:spcPct val="107000"/>
                        </a:lnSpc>
                        <a:spcAft>
                          <a:spcPts val="1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marL="6350" marR="182880" indent="-6350" algn="just">
                        <a:lnSpc>
                          <a:spcPct val="107000"/>
                        </a:lnSpc>
                        <a:spcAft>
                          <a:spcPts val="1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34773" marT="1768" marB="2947" anchor="b"/>
                </a:tc>
                <a:tc>
                  <a:txBody>
                    <a:bodyPr/>
                    <a:lstStyle/>
                    <a:p>
                      <a:pPr marL="6350" marR="220980" indent="-63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</a:t>
                      </a:r>
                    </a:p>
                    <a:p>
                      <a:pPr marL="635" marR="3302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Finlandia: </a:t>
                      </a:r>
                      <a:r>
                        <a:rPr lang="es-ES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cuadrícula rectangular y no regular, ningún beneficio real a cambio, sugiere libertad para los SH a elegir.</a:t>
                      </a:r>
                      <a:endParaRPr lang="pt-BR" sz="1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42" marR="34773" marT="1768" marB="2947" anchor="b"/>
                </a:tc>
                <a:extLst>
                  <a:ext uri="{0D108BD9-81ED-4DB2-BD59-A6C34878D82A}">
                    <a16:rowId xmlns:a16="http://schemas.microsoft.com/office/drawing/2014/main" val="2152526540"/>
                  </a:ext>
                </a:extLst>
              </a:tr>
              <a:tr h="2404219">
                <a:tc>
                  <a:txBody>
                    <a:bodyPr/>
                    <a:lstStyle/>
                    <a:p>
                      <a:pPr marL="6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600" b="0" dirty="0">
                          <a:effectLst/>
                        </a:rPr>
                        <a:t> </a:t>
                      </a:r>
                      <a:r>
                        <a:rPr lang="es-ES" sz="1600" b="0" dirty="0" smtClean="0">
                          <a:effectLst/>
                        </a:rPr>
                        <a:t>Alemania: </a:t>
                      </a:r>
                      <a:r>
                        <a:rPr lang="es-ES" sz="1600" b="0" dirty="0">
                          <a:effectLst/>
                        </a:rPr>
                        <a:t>cuadrícula  regular en curso.</a:t>
                      </a:r>
                      <a:endParaRPr lang="pt-BR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34773" marT="1768" marB="2947" anchor="b"/>
                </a:tc>
                <a:tc>
                  <a:txBody>
                    <a:bodyPr/>
                    <a:lstStyle/>
                    <a:p>
                      <a:pPr marL="6350" marR="48895" indent="-635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marL="63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Reino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Unido: </a:t>
                      </a: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un esquema de red mundial con cuadrícula 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  <a:effectLst/>
                        </a:rPr>
                        <a:t>regular.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42" marR="34773" marT="1768" marB="2947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036828"/>
                  </a:ext>
                </a:extLst>
              </a:tr>
            </a:tbl>
          </a:graphicData>
        </a:graphic>
      </p:graphicFrame>
      <p:pic>
        <p:nvPicPr>
          <p:cNvPr id="6147" name="Picture 773">
            <a:extLst>
              <a:ext uri="{FF2B5EF4-FFF2-40B4-BE49-F238E27FC236}">
                <a16:creationId xmlns:a16="http://schemas.microsoft.com/office/drawing/2014/main" id="{F14F4A03-F8C4-4A49-8558-3793E052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65" y="1375682"/>
            <a:ext cx="2514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771">
            <a:extLst>
              <a:ext uri="{FF2B5EF4-FFF2-40B4-BE49-F238E27FC236}">
                <a16:creationId xmlns:a16="http://schemas.microsoft.com/office/drawing/2014/main" id="{F89BA7AC-D3BA-42F0-89FA-8F7981625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4" y="4471305"/>
            <a:ext cx="3317420" cy="18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777">
            <a:extLst>
              <a:ext uri="{FF2B5EF4-FFF2-40B4-BE49-F238E27FC236}">
                <a16:creationId xmlns:a16="http://schemas.microsoft.com/office/drawing/2014/main" id="{E21BEAC8-F6B2-4BF6-BD9A-EA2D9FFE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77" y="4384219"/>
            <a:ext cx="29241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2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B91F034-434A-4B94-AF43-7352E48894AD}"/>
              </a:ext>
            </a:extLst>
          </p:cNvPr>
          <p:cNvSpPr/>
          <p:nvPr/>
        </p:nvSpPr>
        <p:spPr>
          <a:xfrm>
            <a:off x="870857" y="1761833"/>
            <a:ext cx="71954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indent="-6350" algn="just">
              <a:lnSpc>
                <a:spcPct val="150000"/>
              </a:lnSpc>
              <a:spcAft>
                <a:spcPts val="12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WENDWG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INToGIS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III desarrollado por KHOA, va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convertirse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una herramienta útil para los Estados Miembros de la OHI para la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planificación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esquemas de Celdas e Servicios S-100.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(Acción: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Informe de la Secretaría de la OHI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OMI.) </a:t>
            </a:r>
          </a:p>
          <a:p>
            <a:pPr marR="12700" indent="-6350" algn="just">
              <a:lnSpc>
                <a:spcPct val="150000"/>
              </a:lnSpc>
              <a:spcAft>
                <a:spcPts val="12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 el apoyo a ser realizado por el RENC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(IC-ENC) en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beneficio de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sus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Miembros para producir la S-128, el WENDWG acordó la forma de proseguir con un documento conjunto NIPWG/S-100WG para el concepto del uso operativo de la S-128, comenzando con un Caso#1 de Uso, enfocado en Navegación SOLAS y Monitoreo de Ruta, de acuerdo con las Directrices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implementación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WEND-100 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95E8BED-8FAF-4B75-8CFA-4D6F097E5146}"/>
              </a:ext>
            </a:extLst>
          </p:cNvPr>
          <p:cNvSpPr/>
          <p:nvPr/>
        </p:nvSpPr>
        <p:spPr>
          <a:xfrm>
            <a:off x="990599" y="1423244"/>
            <a:ext cx="6618515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Sr. Jens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Schröder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Fürstenberg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(BSH, Alemania) fue elegido como presidente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(voto secreto),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Sr. Jason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Scholey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(UKHO, Reino Unido) como vicepresidente (aclamación), para el trienio 2023/2025.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WENDWG dio la bienvenida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oferta de Estados Unidos para anfitrión de la reunión WENDWG-14 (20-22 de febrero de 2024). Australia y Hong-Kong China se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ofrecieron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voluntarios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albergar en 2025 y </a:t>
            </a:r>
            <a:r>
              <a:rPr lang="es-E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respectivamente.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8B573B4-A254-47C6-8E55-040C901B49E3}"/>
              </a:ext>
            </a:extLst>
          </p:cNvPr>
          <p:cNvSpPr/>
          <p:nvPr/>
        </p:nvSpPr>
        <p:spPr>
          <a:xfrm>
            <a:off x="478971" y="3244333"/>
            <a:ext cx="829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err="1">
                <a:solidFill>
                  <a:schemeClr val="bg1"/>
                </a:solidFill>
                <a:latin typeface="Roboto"/>
              </a:rPr>
              <a:t>Muchas</a:t>
            </a:r>
            <a:r>
              <a:rPr lang="pt-BR" sz="3600" b="1" dirty="0">
                <a:solidFill>
                  <a:schemeClr val="bg1"/>
                </a:solidFill>
                <a:latin typeface="Roboto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Roboto"/>
              </a:rPr>
              <a:t>Gracias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17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679</Words>
  <Application>Microsoft Office PowerPoint</Application>
  <PresentationFormat>Presentación en pantalla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Times New Roman</vt:lpstr>
      <vt:lpstr>Tema do Office</vt:lpstr>
      <vt:lpstr>Personalizar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NICKOLAS ROSCHER</dc:creator>
  <cp:lastModifiedBy>Ramiro</cp:lastModifiedBy>
  <cp:revision>2</cp:revision>
  <cp:lastPrinted>2023-03-13T11:36:56Z</cp:lastPrinted>
  <dcterms:created xsi:type="dcterms:W3CDTF">2023-03-13T00:32:17Z</dcterms:created>
  <dcterms:modified xsi:type="dcterms:W3CDTF">2023-03-13T12:31:35Z</dcterms:modified>
</cp:coreProperties>
</file>