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57" r:id="rId3"/>
    <p:sldId id="265" r:id="rId4"/>
    <p:sldId id="258" r:id="rId5"/>
    <p:sldId id="259" r:id="rId6"/>
    <p:sldId id="269" r:id="rId7"/>
    <p:sldId id="268" r:id="rId8"/>
    <p:sldId id="260" r:id="rId9"/>
    <p:sldId id="270" r:id="rId10"/>
    <p:sldId id="264" r:id="rId11"/>
    <p:sldId id="261"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ves-Marie Tanguy, DOPS/MIP/BATHY" initials="YTD"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318" y="-95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9B22A-55EC-4A68-A1AE-1A1AE03C8C30}" type="datetimeFigureOut">
              <a:rPr lang="en-US" smtClean="0"/>
              <a:t>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4B252-8EFF-4387-B930-F07556521AEC}" type="slidenum">
              <a:rPr lang="en-US" smtClean="0"/>
              <a:t>‹N°›</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National site for consultation and diffusion of the official information on the maritime delimitations of France : French maritime limits portal https://limitesmaritimes.gouv.fr/ </a:t>
            </a:r>
          </a:p>
          <a:p>
            <a:endParaRPr lang="fr-FR" dirty="0"/>
          </a:p>
        </p:txBody>
      </p:sp>
      <p:sp>
        <p:nvSpPr>
          <p:cNvPr id="4" name="Espace réservé du numéro de diapositive 3"/>
          <p:cNvSpPr>
            <a:spLocks noGrp="1"/>
          </p:cNvSpPr>
          <p:nvPr>
            <p:ph type="sldNum" sz="quarter" idx="10"/>
          </p:nvPr>
        </p:nvSpPr>
        <p:spPr/>
        <p:txBody>
          <a:bodyPr/>
          <a:lstStyle/>
          <a:p>
            <a:fld id="{5C14B252-8EFF-4387-B930-F07556521AEC}" type="slidenum">
              <a:rPr lang="en-US" smtClean="0"/>
              <a:t>10</a:t>
            </a:fld>
            <a:endParaRPr lang="en-US"/>
          </a:p>
        </p:txBody>
      </p:sp>
    </p:spTree>
    <p:extLst>
      <p:ext uri="{BB962C8B-B14F-4D97-AF65-F5344CB8AC3E}">
        <p14:creationId xmlns:p14="http://schemas.microsoft.com/office/powerpoint/2010/main" val="978532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14B252-8EFF-4387-B930-F07556521AEC}" type="slidenum">
              <a:rPr lang="en-US" smtClean="0"/>
              <a:t>11</a:t>
            </a:fld>
            <a:endParaRPr lang="en-US"/>
          </a:p>
        </p:txBody>
      </p:sp>
    </p:spTree>
    <p:extLst>
      <p:ext uri="{BB962C8B-B14F-4D97-AF65-F5344CB8AC3E}">
        <p14:creationId xmlns:p14="http://schemas.microsoft.com/office/powerpoint/2010/main" val="466894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2" y="6069012"/>
            <a:ext cx="2366964" cy="788987"/>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9098" y="6069012"/>
            <a:ext cx="793714" cy="808277"/>
          </a:xfrm>
          <a:prstGeom prst="rect">
            <a:avLst/>
          </a:prstGeom>
        </p:spPr>
      </p:pic>
      <p:sp>
        <p:nvSpPr>
          <p:cNvPr id="11" name="Footer Placeholder 8"/>
          <p:cNvSpPr txBox="1">
            <a:spLocks/>
          </p:cNvSpPr>
          <p:nvPr userDrawn="1"/>
        </p:nvSpPr>
        <p:spPr>
          <a:xfrm>
            <a:off x="8021213" y="6271896"/>
            <a:ext cx="321788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South</a:t>
            </a:r>
            <a:r>
              <a:rPr lang="de-DE" baseline="0" dirty="0">
                <a:solidFill>
                  <a:schemeClr val="tx1"/>
                </a:solidFill>
              </a:rPr>
              <a:t> West Pacific </a:t>
            </a:r>
            <a:r>
              <a:rPr lang="de-DE" dirty="0">
                <a:solidFill>
                  <a:schemeClr val="tx1"/>
                </a:solidFill>
              </a:rPr>
              <a:t>Hydrographic Commission</a:t>
            </a:r>
            <a:endParaRPr lang="en-US" i="1" dirty="0">
              <a:solidFill>
                <a:schemeClr val="tx1"/>
              </a:solidFill>
            </a:endParaRPr>
          </a:p>
        </p:txBody>
      </p:sp>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4B6E37-4826-409A-84BF-C23BE3AFE5AD}" type="datetime1">
              <a:rPr lang="en-US" smtClean="0"/>
              <a:t>2/7/2020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‹N°›</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27737A-A71E-4586-A91E-10B206952AFF}" type="datetime1">
              <a:rPr lang="en-US" smtClean="0"/>
              <a:t>2/7/2020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‹N°›</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7724182" cy="2158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20790"/>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12"/>
          </p:nvPr>
        </p:nvSpPr>
        <p:spPr>
          <a:xfrm>
            <a:off x="4700292" y="6266476"/>
            <a:ext cx="2743200" cy="365125"/>
          </a:xfrm>
        </p:spPr>
        <p:txBody>
          <a:bodyPr/>
          <a:lstStyle>
            <a:lvl1pPr algn="ctr">
              <a:defRPr/>
            </a:lvl1pPr>
          </a:lstStyle>
          <a:p>
            <a:fld id="{EC878826-814C-4FD2-96B3-D147818A5C89}" type="slidenum">
              <a:rPr lang="en-US" smtClean="0"/>
              <a:pPr/>
              <a:t>‹N°›</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 y="6031690"/>
            <a:ext cx="2489765" cy="829921"/>
          </a:xfrm>
          <a:prstGeom prst="rect">
            <a:avLst/>
          </a:prstGeom>
        </p:spPr>
      </p:pic>
      <p:sp>
        <p:nvSpPr>
          <p:cNvPr id="10" name="Footer Placeholder 8"/>
          <p:cNvSpPr txBox="1">
            <a:spLocks/>
          </p:cNvSpPr>
          <p:nvPr userDrawn="1"/>
        </p:nvSpPr>
        <p:spPr>
          <a:xfrm>
            <a:off x="7867467" y="6280348"/>
            <a:ext cx="321788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South West Pacific Hydrographic Commission</a:t>
            </a:r>
            <a:endParaRPr lang="en-US" i="1" dirty="0">
              <a:solidFill>
                <a:schemeClr val="tx1"/>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90914" y="6031690"/>
            <a:ext cx="813938" cy="828872"/>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B5D8A9-F208-4318-BC74-B3344BEA26B5}" type="datetime1">
              <a:rPr lang="en-US" smtClean="0"/>
              <a:t>2/7/2020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‹N°›</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E17B1D-B7C6-4688-9D52-777E0A492BB3}" type="datetime1">
              <a:rPr lang="en-US" smtClean="0"/>
              <a:t>2/7/2020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‹N°›</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016E03-FAB4-4246-838E-712AF3C131B7}" type="datetime1">
              <a:rPr lang="en-US" smtClean="0"/>
              <a:t>2/7/2020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‹N°›</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E6D911-1E11-4707-B3EF-A7D446B4076E}" type="datetime1">
              <a:rPr lang="en-US" smtClean="0"/>
              <a:t>2/7/2020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‹N°›</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66D49-534C-4821-8ABB-97E9F0832A6F}" type="datetime1">
              <a:rPr lang="en-US" smtClean="0"/>
              <a:t>2/7/2020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‹N°›</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8EB816-9769-4CDC-B9A1-47A4932BA44A}" type="datetime1">
              <a:rPr lang="en-US" smtClean="0"/>
              <a:t>2/7/2020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‹N°›</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137E5F-198F-4D2D-8AD0-EFCE6F5EBE91}" type="datetime1">
              <a:rPr lang="en-US" smtClean="0"/>
              <a:t>2/7/2020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‹N°›</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590C-9002-419D-8032-E96BBEE3DDA4}" type="datetime1">
              <a:rPr lang="en-US" smtClean="0"/>
              <a:t>2/7/2020</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‹N°›</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5265" y="149902"/>
            <a:ext cx="9144000" cy="3902322"/>
          </a:xfrm>
        </p:spPr>
        <p:txBody>
          <a:bodyPr>
            <a:normAutofit fontScale="90000"/>
          </a:bodyPr>
          <a:lstStyle/>
          <a:p>
            <a:r>
              <a:rPr lang="en-US" dirty="0"/>
              <a:t>17</a:t>
            </a:r>
            <a:r>
              <a:rPr lang="en-US" baseline="30000" dirty="0"/>
              <a:t>th</a:t>
            </a:r>
            <a:r>
              <a:rPr lang="en-US" dirty="0"/>
              <a:t> Meeting of the </a:t>
            </a:r>
            <a:br>
              <a:rPr lang="en-US" dirty="0"/>
            </a:br>
            <a:r>
              <a:rPr lang="en-US" dirty="0"/>
              <a:t>South West Pacific</a:t>
            </a:r>
            <a:br>
              <a:rPr lang="en-US" dirty="0"/>
            </a:br>
            <a:r>
              <a:rPr lang="en-US" dirty="0"/>
              <a:t>Hydrographic Commission</a:t>
            </a:r>
            <a:br>
              <a:rPr lang="en-US" dirty="0"/>
            </a:br>
            <a:r>
              <a:rPr lang="en-US" dirty="0"/>
              <a:t/>
            </a:r>
            <a:br>
              <a:rPr lang="en-US" dirty="0"/>
            </a:br>
            <a:r>
              <a:rPr lang="en-US" sz="4400" dirty="0"/>
              <a:t>National Report by</a:t>
            </a:r>
            <a:endParaRPr lang="en-AU" sz="4400" dirty="0"/>
          </a:p>
        </p:txBody>
      </p:sp>
      <p:sp>
        <p:nvSpPr>
          <p:cNvPr id="3" name="Subtitle 2"/>
          <p:cNvSpPr>
            <a:spLocks noGrp="1"/>
          </p:cNvSpPr>
          <p:nvPr>
            <p:ph type="subTitle" idx="1"/>
          </p:nvPr>
        </p:nvSpPr>
        <p:spPr>
          <a:xfrm>
            <a:off x="1577163" y="4399480"/>
            <a:ext cx="9144000" cy="534027"/>
          </a:xfrm>
        </p:spPr>
        <p:txBody>
          <a:bodyPr/>
          <a:lstStyle/>
          <a:p>
            <a:r>
              <a:rPr lang="en-AU" b="1" dirty="0" smtClean="0"/>
              <a:t>FRANCE</a:t>
            </a:r>
            <a:endParaRPr lang="en-AU" b="1" dirty="0"/>
          </a:p>
          <a:p>
            <a:endParaRPr lang="en-US" b="1" dirty="0">
              <a:latin typeface="Arial" pitchFamily="34" charset="0"/>
              <a:cs typeface="Arial" pitchFamily="34" charset="0"/>
            </a:endParaRPr>
          </a:p>
        </p:txBody>
      </p:sp>
    </p:spTree>
    <p:extLst>
      <p:ext uri="{BB962C8B-B14F-4D97-AF65-F5344CB8AC3E}">
        <p14:creationId xmlns:p14="http://schemas.microsoft.com/office/powerpoint/2010/main" val="334826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 on MSDI</a:t>
            </a:r>
          </a:p>
        </p:txBody>
      </p:sp>
      <p:sp>
        <p:nvSpPr>
          <p:cNvPr id="5" name="Slide Number Placeholder 4"/>
          <p:cNvSpPr>
            <a:spLocks noGrp="1"/>
          </p:cNvSpPr>
          <p:nvPr>
            <p:ph type="sldNum" sz="quarter" idx="12"/>
          </p:nvPr>
        </p:nvSpPr>
        <p:spPr/>
        <p:txBody>
          <a:bodyPr/>
          <a:lstStyle/>
          <a:p>
            <a:fld id="{EC878826-814C-4FD2-96B3-D147818A5C89}" type="slidenum">
              <a:rPr lang="en-US" smtClean="0"/>
              <a:t>10</a:t>
            </a:fld>
            <a:endParaRPr lang="en-US" dirty="0"/>
          </a:p>
        </p:txBody>
      </p:sp>
      <p:sp>
        <p:nvSpPr>
          <p:cNvPr id="6" name="Content Placeholder 2">
            <a:extLst>
              <a:ext uri="{FF2B5EF4-FFF2-40B4-BE49-F238E27FC236}">
                <a16:creationId xmlns:a16="http://schemas.microsoft.com/office/drawing/2014/main" xmlns="" id="{8A2A4525-D0F5-48AB-9835-30044F1229B7}"/>
              </a:ext>
            </a:extLst>
          </p:cNvPr>
          <p:cNvSpPr>
            <a:spLocks noGrp="1"/>
          </p:cNvSpPr>
          <p:nvPr>
            <p:ph idx="1"/>
          </p:nvPr>
        </p:nvSpPr>
        <p:spPr>
          <a:xfrm>
            <a:off x="838200" y="1163059"/>
            <a:ext cx="10985500" cy="3437751"/>
          </a:xfrm>
        </p:spPr>
        <p:txBody>
          <a:bodyPr>
            <a:noAutofit/>
          </a:bodyPr>
          <a:lstStyle/>
          <a:p>
            <a:pPr>
              <a:lnSpc>
                <a:spcPct val="120000"/>
              </a:lnSpc>
              <a:spcBef>
                <a:spcPts val="0"/>
              </a:spcBef>
              <a:spcAft>
                <a:spcPts val="600"/>
              </a:spcAft>
            </a:pPr>
            <a:r>
              <a:rPr lang="en-US" sz="2600" dirty="0"/>
              <a:t>Shom’s maritime and coastal geographic information </a:t>
            </a:r>
            <a:r>
              <a:rPr lang="en-US" sz="2600" dirty="0" smtClean="0"/>
              <a:t>portal </a:t>
            </a:r>
          </a:p>
          <a:p>
            <a:pPr marL="457200" lvl="1" indent="0">
              <a:lnSpc>
                <a:spcPct val="120000"/>
              </a:lnSpc>
              <a:spcBef>
                <a:spcPts val="0"/>
              </a:spcBef>
              <a:spcAft>
                <a:spcPts val="600"/>
              </a:spcAft>
              <a:buNone/>
            </a:pPr>
            <a:r>
              <a:rPr lang="en-US" u="sng" dirty="0" smtClean="0">
                <a:solidFill>
                  <a:schemeClr val="bg2">
                    <a:lumMod val="50000"/>
                  </a:schemeClr>
                </a:solidFill>
              </a:rPr>
              <a:t>data.shom.fr </a:t>
            </a:r>
          </a:p>
          <a:p>
            <a:pPr marL="457200" lvl="1" indent="0">
              <a:lnSpc>
                <a:spcPct val="120000"/>
              </a:lnSpc>
              <a:spcBef>
                <a:spcPts val="0"/>
              </a:spcBef>
              <a:spcAft>
                <a:spcPts val="600"/>
              </a:spcAft>
              <a:buNone/>
            </a:pPr>
            <a:r>
              <a:rPr lang="en-US" u="sng" dirty="0">
                <a:solidFill>
                  <a:schemeClr val="bg2">
                    <a:lumMod val="50000"/>
                  </a:schemeClr>
                </a:solidFill>
              </a:rPr>
              <a:t>d</a:t>
            </a:r>
            <a:r>
              <a:rPr lang="en-US" u="sng" dirty="0" smtClean="0">
                <a:solidFill>
                  <a:schemeClr val="bg2">
                    <a:lumMod val="50000"/>
                  </a:schemeClr>
                </a:solidFill>
              </a:rPr>
              <a:t>iffusion.shom.fr</a:t>
            </a:r>
          </a:p>
          <a:p>
            <a:pPr>
              <a:lnSpc>
                <a:spcPct val="120000"/>
              </a:lnSpc>
              <a:spcBef>
                <a:spcPts val="0"/>
              </a:spcBef>
              <a:spcAft>
                <a:spcPts val="600"/>
              </a:spcAft>
            </a:pPr>
            <a:r>
              <a:rPr lang="en-US" sz="2600" dirty="0" smtClean="0"/>
              <a:t>French </a:t>
            </a:r>
            <a:r>
              <a:rPr lang="en-US" sz="2600" dirty="0"/>
              <a:t>maritime limits portal </a:t>
            </a:r>
            <a:endParaRPr lang="en-US" sz="2600" dirty="0" smtClean="0"/>
          </a:p>
          <a:p>
            <a:pPr marL="0" indent="0">
              <a:lnSpc>
                <a:spcPct val="120000"/>
              </a:lnSpc>
              <a:spcBef>
                <a:spcPts val="0"/>
              </a:spcBef>
              <a:spcAft>
                <a:spcPts val="600"/>
              </a:spcAft>
              <a:buNone/>
            </a:pPr>
            <a:r>
              <a:rPr lang="en-US" sz="2600" dirty="0"/>
              <a:t>	</a:t>
            </a:r>
            <a:r>
              <a:rPr lang="en-US" sz="2400" u="sng" dirty="0" smtClean="0">
                <a:solidFill>
                  <a:schemeClr val="bg2">
                    <a:lumMod val="50000"/>
                  </a:schemeClr>
                </a:solidFill>
              </a:rPr>
              <a:t>https</a:t>
            </a:r>
            <a:r>
              <a:rPr lang="en-US" sz="2400" u="sng" dirty="0">
                <a:solidFill>
                  <a:schemeClr val="bg2">
                    <a:lumMod val="50000"/>
                  </a:schemeClr>
                </a:solidFill>
              </a:rPr>
              <a:t>://</a:t>
            </a:r>
            <a:r>
              <a:rPr lang="en-US" sz="2400" u="sng" dirty="0" smtClean="0">
                <a:solidFill>
                  <a:schemeClr val="bg2">
                    <a:lumMod val="50000"/>
                  </a:schemeClr>
                </a:solidFill>
              </a:rPr>
              <a:t>limitesmaritimes.gouv.fr</a:t>
            </a:r>
            <a:r>
              <a:rPr lang="en-US" sz="2400" dirty="0" smtClean="0">
                <a:solidFill>
                  <a:schemeClr val="bg2">
                    <a:lumMod val="50000"/>
                  </a:schemeClr>
                </a:solidFill>
              </a:rPr>
              <a:t>   </a:t>
            </a:r>
            <a:r>
              <a:rPr lang="en-US" sz="2400" u="sng" dirty="0">
                <a:solidFill>
                  <a:schemeClr val="bg2">
                    <a:lumMod val="50000"/>
                  </a:schemeClr>
                </a:solidFill>
              </a:rPr>
              <a:t>https://</a:t>
            </a:r>
            <a:r>
              <a:rPr lang="en-US" sz="2400" u="sng" dirty="0" smtClean="0">
                <a:solidFill>
                  <a:schemeClr val="bg2">
                    <a:lumMod val="50000"/>
                  </a:schemeClr>
                </a:solidFill>
              </a:rPr>
              <a:t>maritimelimits.gouv.fr</a:t>
            </a:r>
          </a:p>
          <a:p>
            <a:pPr>
              <a:lnSpc>
                <a:spcPct val="120000"/>
              </a:lnSpc>
              <a:spcBef>
                <a:spcPts val="0"/>
              </a:spcBef>
              <a:spcAft>
                <a:spcPts val="600"/>
              </a:spcAft>
            </a:pPr>
            <a:r>
              <a:rPr lang="en-US" sz="2600" dirty="0" smtClean="0"/>
              <a:t>New </a:t>
            </a:r>
            <a:r>
              <a:rPr lang="en-US" sz="2600" dirty="0"/>
              <a:t>national portal </a:t>
            </a:r>
            <a:r>
              <a:rPr lang="en-US" sz="2200" dirty="0" smtClean="0"/>
              <a:t>(</a:t>
            </a:r>
            <a:r>
              <a:rPr lang="fr-FR" sz="2200" dirty="0" smtClean="0"/>
              <a:t>Marine </a:t>
            </a:r>
            <a:r>
              <a:rPr lang="fr-FR" sz="2200" dirty="0" err="1"/>
              <a:t>Environment</a:t>
            </a:r>
            <a:r>
              <a:rPr lang="fr-FR" sz="2200" dirty="0"/>
              <a:t> Information System – SIMM </a:t>
            </a:r>
            <a:r>
              <a:rPr lang="fr-FR" sz="2200" dirty="0" smtClean="0"/>
              <a:t>-</a:t>
            </a:r>
            <a:r>
              <a:rPr lang="fr-FR" sz="2200" u="sng" dirty="0" smtClean="0">
                <a:solidFill>
                  <a:schemeClr val="bg2">
                    <a:lumMod val="50000"/>
                  </a:schemeClr>
                </a:solidFill>
              </a:rPr>
              <a:t>https</a:t>
            </a:r>
            <a:r>
              <a:rPr lang="fr-FR" sz="2200" u="sng" dirty="0">
                <a:solidFill>
                  <a:schemeClr val="bg2">
                    <a:lumMod val="50000"/>
                  </a:schemeClr>
                </a:solidFill>
              </a:rPr>
              <a:t>://</a:t>
            </a:r>
            <a:r>
              <a:rPr lang="fr-FR" sz="2200" u="sng" dirty="0" smtClean="0">
                <a:solidFill>
                  <a:schemeClr val="bg2">
                    <a:lumMod val="50000"/>
                  </a:schemeClr>
                </a:solidFill>
              </a:rPr>
              <a:t>www.milieumarinfrance.fr</a:t>
            </a:r>
            <a:r>
              <a:rPr lang="fr-FR" sz="2200" dirty="0" smtClean="0"/>
              <a:t>) </a:t>
            </a:r>
            <a:r>
              <a:rPr lang="en-US" sz="2600" dirty="0" smtClean="0"/>
              <a:t>to </a:t>
            </a:r>
            <a:r>
              <a:rPr lang="en-US" sz="2600" dirty="0"/>
              <a:t>facilitate the sharing and dissemination of data on the marine </a:t>
            </a:r>
            <a:r>
              <a:rPr lang="en-US" sz="2600" dirty="0" smtClean="0"/>
              <a:t>environment. </a:t>
            </a:r>
            <a:endParaRPr lang="en-US" sz="2600" dirty="0"/>
          </a:p>
          <a:p>
            <a:pPr marL="266700" indent="0">
              <a:lnSpc>
                <a:spcPct val="120000"/>
              </a:lnSpc>
              <a:spcBef>
                <a:spcPts val="0"/>
              </a:spcBef>
              <a:spcAft>
                <a:spcPts val="600"/>
              </a:spcAft>
              <a:buNone/>
            </a:pPr>
            <a:r>
              <a:rPr lang="en-US" sz="2600" dirty="0" smtClean="0"/>
              <a:t>Extension to overseas territories in the future.</a:t>
            </a:r>
            <a:endParaRPr lang="en-US" sz="2600" dirty="0"/>
          </a:p>
          <a:p>
            <a:pPr>
              <a:lnSpc>
                <a:spcPct val="120000"/>
              </a:lnSpc>
              <a:spcBef>
                <a:spcPts val="0"/>
              </a:spcBef>
              <a:spcAft>
                <a:spcPts val="600"/>
              </a:spcAft>
            </a:pPr>
            <a:endParaRPr lang="en-US" sz="2600" dirty="0" smtClean="0"/>
          </a:p>
        </p:txBody>
      </p:sp>
      <p:sp>
        <p:nvSpPr>
          <p:cNvPr id="7" name="Rectangle 6"/>
          <p:cNvSpPr/>
          <p:nvPr/>
        </p:nvSpPr>
        <p:spPr>
          <a:xfrm>
            <a:off x="4038600" y="1891210"/>
            <a:ext cx="3810000" cy="707886"/>
          </a:xfrm>
          <a:prstGeom prst="rect">
            <a:avLst/>
          </a:prstGeom>
        </p:spPr>
        <p:txBody>
          <a:bodyPr wrap="square">
            <a:spAutoFit/>
          </a:bodyPr>
          <a:lstStyle/>
          <a:p>
            <a:pPr lvl="1">
              <a:spcAft>
                <a:spcPts val="600"/>
              </a:spcAft>
            </a:pPr>
            <a:r>
              <a:rPr lang="en-US" sz="2000" i="1" dirty="0" smtClean="0"/>
              <a:t>Regularly </a:t>
            </a:r>
            <a:r>
              <a:rPr lang="en-US" sz="2000" i="1" dirty="0"/>
              <a:t>updated with new product and services</a:t>
            </a:r>
          </a:p>
        </p:txBody>
      </p:sp>
      <p:pic>
        <p:nvPicPr>
          <p:cNvPr id="8" name="Imag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367" y="4966335"/>
            <a:ext cx="3086835" cy="1116000"/>
          </a:xfrm>
          <a:prstGeom prst="rect">
            <a:avLst/>
          </a:prstGeom>
        </p:spPr>
      </p:pic>
      <p:pic>
        <p:nvPicPr>
          <p:cNvPr id="9" name="Imag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9981" y="1520942"/>
            <a:ext cx="2722174"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158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Plans that affect the region</a:t>
            </a:r>
          </a:p>
        </p:txBody>
      </p:sp>
      <p:sp>
        <p:nvSpPr>
          <p:cNvPr id="3" name="Content Placeholder 2"/>
          <p:cNvSpPr>
            <a:spLocks noGrp="1"/>
          </p:cNvSpPr>
          <p:nvPr>
            <p:ph idx="1"/>
          </p:nvPr>
        </p:nvSpPr>
        <p:spPr>
          <a:xfrm>
            <a:off x="838200" y="1295401"/>
            <a:ext cx="10439399" cy="3848100"/>
          </a:xfrm>
        </p:spPr>
        <p:txBody>
          <a:bodyPr>
            <a:normAutofit fontScale="85000" lnSpcReduction="20000"/>
          </a:bodyPr>
          <a:lstStyle/>
          <a:p>
            <a:r>
              <a:rPr lang="en-US" dirty="0"/>
              <a:t>Reinforcement of the acquisition capacity at </a:t>
            </a:r>
            <a:r>
              <a:rPr lang="en-US" dirty="0" smtClean="0"/>
              <a:t>sea: reinforcement </a:t>
            </a:r>
            <a:r>
              <a:rPr lang="en-US" dirty="0"/>
              <a:t>of the team based in </a:t>
            </a:r>
            <a:r>
              <a:rPr lang="en-US" dirty="0" err="1"/>
              <a:t>Papeete</a:t>
            </a:r>
            <a:r>
              <a:rPr lang="en-US" dirty="0"/>
              <a:t>, changeover to </a:t>
            </a:r>
            <a:r>
              <a:rPr lang="en-US" dirty="0" smtClean="0"/>
              <a:t>“full-MBES</a:t>
            </a:r>
            <a:r>
              <a:rPr lang="en-US" dirty="0" smtClean="0"/>
              <a:t>”</a:t>
            </a:r>
          </a:p>
          <a:p>
            <a:endParaRPr lang="en-US" dirty="0"/>
          </a:p>
          <a:p>
            <a:r>
              <a:rPr lang="en-US" dirty="0" smtClean="0"/>
              <a:t>New nautical means for the French Navy (planned for the end of 2022</a:t>
            </a:r>
            <a:r>
              <a:rPr lang="en-US" dirty="0" smtClean="0"/>
              <a:t>):</a:t>
            </a:r>
          </a:p>
          <a:p>
            <a:pPr marL="0" indent="0">
              <a:buNone/>
            </a:pPr>
            <a:r>
              <a:rPr lang="en-US" dirty="0" smtClean="0"/>
              <a:t>Oversea </a:t>
            </a:r>
            <a:r>
              <a:rPr lang="en-US" dirty="0"/>
              <a:t>Patrol </a:t>
            </a:r>
            <a:r>
              <a:rPr lang="en-US" dirty="0" smtClean="0"/>
              <a:t>Boat (</a:t>
            </a:r>
            <a:r>
              <a:rPr lang="en-US" i="1" dirty="0" err="1" smtClean="0"/>
              <a:t>Patrouilleur</a:t>
            </a:r>
            <a:r>
              <a:rPr lang="en-US" i="1" dirty="0" smtClean="0"/>
              <a:t> </a:t>
            </a:r>
            <a:r>
              <a:rPr lang="en-US" i="1" dirty="0" err="1" smtClean="0"/>
              <a:t>d’Outre-Mer</a:t>
            </a:r>
            <a:r>
              <a:rPr lang="en-US" dirty="0" smtClean="0"/>
              <a:t>), equipped with a </a:t>
            </a:r>
            <a:r>
              <a:rPr lang="en-US" dirty="0" err="1" smtClean="0"/>
              <a:t>Travocean</a:t>
            </a:r>
            <a:r>
              <a:rPr lang="en-US" dirty="0" smtClean="0"/>
              <a:t> </a:t>
            </a:r>
            <a:r>
              <a:rPr lang="en-US" dirty="0" err="1" smtClean="0"/>
              <a:t>moonpool</a:t>
            </a:r>
            <a:endParaRPr lang="en-US" dirty="0" smtClean="0"/>
          </a:p>
          <a:p>
            <a:endParaRPr lang="en-US" dirty="0"/>
          </a:p>
          <a:p>
            <a:r>
              <a:rPr lang="en-US" dirty="0" smtClean="0"/>
              <a:t>Remote sensing : SDB </a:t>
            </a:r>
            <a:r>
              <a:rPr lang="en-US" dirty="0"/>
              <a:t>performance improvement and </a:t>
            </a:r>
            <a:r>
              <a:rPr lang="en-US" dirty="0" smtClean="0"/>
              <a:t>possible </a:t>
            </a:r>
            <a:r>
              <a:rPr lang="en-US" dirty="0" err="1" smtClean="0"/>
              <a:t>lidar</a:t>
            </a:r>
            <a:r>
              <a:rPr lang="en-US" dirty="0" smtClean="0"/>
              <a:t> projects</a:t>
            </a:r>
          </a:p>
          <a:p>
            <a:endParaRPr lang="en-US" dirty="0" smtClean="0"/>
          </a:p>
          <a:p>
            <a:r>
              <a:rPr lang="en-US" dirty="0"/>
              <a:t>Shom tide gauge network </a:t>
            </a:r>
            <a:r>
              <a:rPr lang="en-US" dirty="0" smtClean="0"/>
              <a:t>should start its renovation at the end of 2020</a:t>
            </a:r>
            <a:endParaRPr lang="en-US" dirty="0"/>
          </a:p>
          <a:p>
            <a:endParaRPr lang="en-US" dirty="0" smtClean="0"/>
          </a:p>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11</a:t>
            </a:fld>
            <a:endParaRPr lang="en-US" dirty="0"/>
          </a:p>
        </p:txBody>
      </p:sp>
    </p:spTree>
    <p:extLst>
      <p:ext uri="{BB962C8B-B14F-4D97-AF65-F5344CB8AC3E}">
        <p14:creationId xmlns:p14="http://schemas.microsoft.com/office/powerpoint/2010/main" val="3339967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Save the date !</a:t>
            </a:r>
            <a:endParaRPr lang="en-US" i="1" dirty="0"/>
          </a:p>
        </p:txBody>
      </p:sp>
      <p:sp>
        <p:nvSpPr>
          <p:cNvPr id="3" name="Content Placeholder 2"/>
          <p:cNvSpPr>
            <a:spLocks noGrp="1"/>
          </p:cNvSpPr>
          <p:nvPr>
            <p:ph idx="1"/>
          </p:nvPr>
        </p:nvSpPr>
        <p:spPr>
          <a:xfrm>
            <a:off x="1790701" y="1647825"/>
            <a:ext cx="9004300" cy="2158761"/>
          </a:xfrm>
        </p:spPr>
        <p:txBody>
          <a:bodyPr/>
          <a:lstStyle/>
          <a:p>
            <a:pPr marL="0" indent="0">
              <a:buNone/>
            </a:pPr>
            <a:r>
              <a:rPr lang="en-US" dirty="0" smtClean="0"/>
              <a:t>You </a:t>
            </a:r>
            <a:r>
              <a:rPr lang="en-US" dirty="0"/>
              <a:t>are all invited to Paris on November 19</a:t>
            </a:r>
            <a:r>
              <a:rPr lang="en-US" baseline="30000" dirty="0"/>
              <a:t>th</a:t>
            </a:r>
            <a:r>
              <a:rPr lang="en-US" dirty="0"/>
              <a:t> 2020 to celebrate the 300</a:t>
            </a:r>
            <a:r>
              <a:rPr lang="en-US" baseline="30000" dirty="0"/>
              <a:t>th</a:t>
            </a:r>
            <a:r>
              <a:rPr lang="en-US" dirty="0"/>
              <a:t> anniversary of French hydrography</a:t>
            </a:r>
          </a:p>
        </p:txBody>
      </p:sp>
      <p:sp>
        <p:nvSpPr>
          <p:cNvPr id="5" name="Slide Number Placeholder 4"/>
          <p:cNvSpPr>
            <a:spLocks noGrp="1"/>
          </p:cNvSpPr>
          <p:nvPr>
            <p:ph type="sldNum" sz="quarter" idx="12"/>
          </p:nvPr>
        </p:nvSpPr>
        <p:spPr/>
        <p:txBody>
          <a:bodyPr/>
          <a:lstStyle/>
          <a:p>
            <a:fld id="{EC878826-814C-4FD2-96B3-D147818A5C89}" type="slidenum">
              <a:rPr lang="en-US" smtClean="0"/>
              <a:t>12</a:t>
            </a:fld>
            <a:endParaRPr lang="en-US" dirty="0"/>
          </a:p>
        </p:txBody>
      </p:sp>
      <p:pic>
        <p:nvPicPr>
          <p:cNvPr id="6" name="Image 5" descr="C:\Users\lamarrvi\Documents\01-REX\PUBLIC\300ans\Supports\TwitterBandeau300years_1500x50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2645" y="3611245"/>
            <a:ext cx="5715000" cy="1905000"/>
          </a:xfrm>
          <a:prstGeom prst="rect">
            <a:avLst/>
          </a:prstGeom>
          <a:noFill/>
          <a:ln>
            <a:noFill/>
          </a:ln>
        </p:spPr>
      </p:pic>
      <p:sp>
        <p:nvSpPr>
          <p:cNvPr id="4" name="Rectangle 3"/>
          <p:cNvSpPr/>
          <p:nvPr/>
        </p:nvSpPr>
        <p:spPr>
          <a:xfrm>
            <a:off x="3938967" y="2901434"/>
            <a:ext cx="4314066" cy="461665"/>
          </a:xfrm>
          <a:prstGeom prst="rect">
            <a:avLst/>
          </a:prstGeom>
        </p:spPr>
        <p:txBody>
          <a:bodyPr wrap="none">
            <a:spAutoFit/>
          </a:bodyPr>
          <a:lstStyle/>
          <a:p>
            <a:pPr algn="ctr">
              <a:spcAft>
                <a:spcPts val="600"/>
              </a:spcAft>
            </a:pPr>
            <a:r>
              <a:rPr lang="en-GB" sz="2400" u="sng" dirty="0">
                <a:solidFill>
                  <a:srgbClr val="0000FF"/>
                </a:solidFill>
                <a:ea typeface="Times New Roman"/>
                <a:cs typeface="Times New Roman"/>
              </a:rPr>
              <a:t>https://www.shom.fr/fr/300_ans</a:t>
            </a:r>
            <a:endParaRPr lang="en-US" sz="2400" dirty="0"/>
          </a:p>
        </p:txBody>
      </p:sp>
    </p:spTree>
    <p:extLst>
      <p:ext uri="{BB962C8B-B14F-4D97-AF65-F5344CB8AC3E}">
        <p14:creationId xmlns:p14="http://schemas.microsoft.com/office/powerpoint/2010/main" val="2605515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Main achievements during the year</a:t>
            </a:r>
          </a:p>
        </p:txBody>
      </p:sp>
      <p:sp>
        <p:nvSpPr>
          <p:cNvPr id="3" name="Content Placeholder 2"/>
          <p:cNvSpPr>
            <a:spLocks noGrp="1"/>
          </p:cNvSpPr>
          <p:nvPr>
            <p:ph idx="1"/>
          </p:nvPr>
        </p:nvSpPr>
        <p:spPr>
          <a:xfrm>
            <a:off x="838201" y="1384177"/>
            <a:ext cx="10560268" cy="2158761"/>
          </a:xfrm>
        </p:spPr>
        <p:txBody>
          <a:bodyPr/>
          <a:lstStyle/>
          <a:p>
            <a:r>
              <a:rPr lang="en-US" dirty="0" smtClean="0"/>
              <a:t>Numerous </a:t>
            </a:r>
            <a:r>
              <a:rPr lang="en-US" dirty="0"/>
              <a:t>hydrographic surveys carried out in New Caledonia, French Polynesia and Wallis and Futuna, planned in close cooperation with local </a:t>
            </a:r>
            <a:r>
              <a:rPr lang="en-US" dirty="0" smtClean="0"/>
              <a:t>authorities in support </a:t>
            </a:r>
            <a:r>
              <a:rPr lang="en-US" dirty="0"/>
              <a:t>to maritime surveillance, commercial and cruise activities</a:t>
            </a:r>
          </a:p>
        </p:txBody>
      </p:sp>
      <p:sp>
        <p:nvSpPr>
          <p:cNvPr id="5" name="Slide Number Placeholder 4"/>
          <p:cNvSpPr>
            <a:spLocks noGrp="1"/>
          </p:cNvSpPr>
          <p:nvPr>
            <p:ph type="sldNum" sz="quarter" idx="12"/>
          </p:nvPr>
        </p:nvSpPr>
        <p:spPr/>
        <p:txBody>
          <a:bodyPr/>
          <a:lstStyle/>
          <a:p>
            <a:fld id="{EC878826-814C-4FD2-96B3-D147818A5C89}" type="slidenum">
              <a:rPr lang="en-US" smtClean="0"/>
              <a:t>2</a:t>
            </a:fld>
            <a:endParaRPr lang="en-US" dirty="0"/>
          </a:p>
        </p:txBody>
      </p:sp>
      <p:pic>
        <p:nvPicPr>
          <p:cNvPr id="6" name="Image 5"/>
          <p:cNvPicPr/>
          <p:nvPr/>
        </p:nvPicPr>
        <p:blipFill>
          <a:blip r:embed="rId2"/>
          <a:stretch>
            <a:fillRect/>
          </a:stretch>
        </p:blipFill>
        <p:spPr>
          <a:xfrm>
            <a:off x="1175517" y="3035813"/>
            <a:ext cx="3914775" cy="2865670"/>
          </a:xfrm>
          <a:prstGeom prst="rect">
            <a:avLst/>
          </a:prstGeom>
        </p:spPr>
      </p:pic>
      <p:pic>
        <p:nvPicPr>
          <p:cNvPr id="7"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7773" y="2731398"/>
            <a:ext cx="1430813" cy="1440000"/>
          </a:xfrm>
          <a:prstGeom prst="rect">
            <a:avLst/>
          </a:prstGeom>
          <a:noFill/>
          <a:ln>
            <a:noFill/>
          </a:ln>
          <a:effectLst/>
          <a:extLst/>
        </p:spPr>
      </p:pic>
      <p:sp>
        <p:nvSpPr>
          <p:cNvPr id="4" name="Rectangle 3"/>
          <p:cNvSpPr/>
          <p:nvPr/>
        </p:nvSpPr>
        <p:spPr>
          <a:xfrm>
            <a:off x="5382929" y="4173212"/>
            <a:ext cx="684483" cy="307777"/>
          </a:xfrm>
          <a:prstGeom prst="rect">
            <a:avLst/>
          </a:prstGeom>
        </p:spPr>
        <p:txBody>
          <a:bodyPr wrap="none">
            <a:spAutoFit/>
          </a:bodyPr>
          <a:lstStyle/>
          <a:p>
            <a:r>
              <a:rPr lang="en-US" sz="1400" i="1" dirty="0" err="1"/>
              <a:t>Rikitea</a:t>
            </a:r>
            <a:endParaRPr lang="fr-FR" sz="1400" dirty="0"/>
          </a:p>
        </p:txBody>
      </p:sp>
      <p:pic>
        <p:nvPicPr>
          <p:cNvPr id="8" name="Image 7" descr="C:\Users\ymtanguy\Desktop\Capture_RN\Fig18.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34110" y="3962159"/>
            <a:ext cx="1292484" cy="1440000"/>
          </a:xfrm>
          <a:prstGeom prst="rect">
            <a:avLst/>
          </a:prstGeom>
          <a:noFill/>
          <a:ln>
            <a:noFill/>
          </a:ln>
        </p:spPr>
      </p:pic>
      <p:sp>
        <p:nvSpPr>
          <p:cNvPr id="9" name="Rectangle 8"/>
          <p:cNvSpPr/>
          <p:nvPr/>
        </p:nvSpPr>
        <p:spPr>
          <a:xfrm>
            <a:off x="7002732" y="3654382"/>
            <a:ext cx="848309" cy="307777"/>
          </a:xfrm>
          <a:prstGeom prst="rect">
            <a:avLst/>
          </a:prstGeom>
        </p:spPr>
        <p:txBody>
          <a:bodyPr wrap="none">
            <a:spAutoFit/>
          </a:bodyPr>
          <a:lstStyle/>
          <a:p>
            <a:r>
              <a:rPr lang="en-US" sz="1400" i="1" dirty="0" err="1"/>
              <a:t>Raivavae</a:t>
            </a:r>
            <a:endParaRPr lang="fr-FR" sz="1400" dirty="0"/>
          </a:p>
        </p:txBody>
      </p:sp>
      <p:pic>
        <p:nvPicPr>
          <p:cNvPr id="10" name="Image 9" descr="C:\Users\ymtanguy\Desktop\Capture_RN\Fig19.PNG"/>
          <p:cNvPicPr>
            <a:picLocks noChangeAspect="1"/>
          </p:cNvPicPr>
          <p:nvPr/>
        </p:nvPicPr>
        <p:blipFill rotWithShape="1">
          <a:blip r:embed="rId5">
            <a:extLst>
              <a:ext uri="{28A0092B-C50C-407E-A947-70E740481C1C}">
                <a14:useLocalDpi xmlns:a14="http://schemas.microsoft.com/office/drawing/2010/main"/>
              </a:ext>
            </a:extLst>
          </a:blip>
          <a:srcRect l="10867" r="8005"/>
          <a:stretch/>
        </p:blipFill>
        <p:spPr bwMode="auto">
          <a:xfrm>
            <a:off x="7750394" y="4668361"/>
            <a:ext cx="1422181" cy="1440000"/>
          </a:xfrm>
          <a:prstGeom prst="rect">
            <a:avLst/>
          </a:prstGeom>
          <a:noFill/>
          <a:ln>
            <a:noFill/>
          </a:ln>
        </p:spPr>
      </p:pic>
      <p:sp>
        <p:nvSpPr>
          <p:cNvPr id="11" name="Rectangle 10"/>
          <p:cNvSpPr/>
          <p:nvPr/>
        </p:nvSpPr>
        <p:spPr>
          <a:xfrm>
            <a:off x="9158868" y="5747594"/>
            <a:ext cx="848309" cy="307777"/>
          </a:xfrm>
          <a:prstGeom prst="rect">
            <a:avLst/>
          </a:prstGeom>
        </p:spPr>
        <p:txBody>
          <a:bodyPr wrap="none">
            <a:spAutoFit/>
          </a:bodyPr>
          <a:lstStyle/>
          <a:p>
            <a:r>
              <a:rPr lang="en-US" sz="1400" i="1" dirty="0" err="1"/>
              <a:t>Rangiroa</a:t>
            </a:r>
            <a:endParaRPr lang="fr-FR" sz="1400" dirty="0"/>
          </a:p>
        </p:txBody>
      </p:sp>
      <p:pic>
        <p:nvPicPr>
          <p:cNvPr id="12" name="Image 11" descr="C:\Users\ymtanguy\Desktop\Capture_RN\Fig20.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158868" y="2834298"/>
            <a:ext cx="2710866" cy="1800000"/>
          </a:xfrm>
          <a:prstGeom prst="rect">
            <a:avLst/>
          </a:prstGeom>
          <a:noFill/>
          <a:ln>
            <a:noFill/>
          </a:ln>
        </p:spPr>
      </p:pic>
      <p:sp>
        <p:nvSpPr>
          <p:cNvPr id="13" name="Rectangle 12"/>
          <p:cNvSpPr/>
          <p:nvPr/>
        </p:nvSpPr>
        <p:spPr>
          <a:xfrm>
            <a:off x="11258602" y="4633045"/>
            <a:ext cx="696857" cy="307777"/>
          </a:xfrm>
          <a:prstGeom prst="rect">
            <a:avLst/>
          </a:prstGeom>
        </p:spPr>
        <p:txBody>
          <a:bodyPr wrap="none">
            <a:spAutoFit/>
          </a:bodyPr>
          <a:lstStyle/>
          <a:p>
            <a:r>
              <a:rPr lang="en-US" sz="1400" i="1" dirty="0"/>
              <a:t>Futuna</a:t>
            </a:r>
            <a:endParaRPr lang="fr-FR" sz="1400" dirty="0"/>
          </a:p>
        </p:txBody>
      </p:sp>
    </p:spTree>
    <p:extLst>
      <p:ext uri="{BB962C8B-B14F-4D97-AF65-F5344CB8AC3E}">
        <p14:creationId xmlns:p14="http://schemas.microsoft.com/office/powerpoint/2010/main" val="3135391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Main achievements during the year</a:t>
            </a:r>
          </a:p>
        </p:txBody>
      </p:sp>
      <p:sp>
        <p:nvSpPr>
          <p:cNvPr id="3" name="Content Placeholder 2"/>
          <p:cNvSpPr>
            <a:spLocks noGrp="1"/>
          </p:cNvSpPr>
          <p:nvPr>
            <p:ph idx="1"/>
          </p:nvPr>
        </p:nvSpPr>
        <p:spPr>
          <a:xfrm>
            <a:off x="838201" y="1384177"/>
            <a:ext cx="10560268" cy="4433299"/>
          </a:xfrm>
        </p:spPr>
        <p:txBody>
          <a:bodyPr>
            <a:normAutofit/>
          </a:bodyPr>
          <a:lstStyle/>
          <a:p>
            <a:r>
              <a:rPr lang="en-US" dirty="0" smtClean="0"/>
              <a:t>The switch to an all-MBES capacity in </a:t>
            </a:r>
            <a:r>
              <a:rPr lang="en-US" dirty="0"/>
              <a:t>New </a:t>
            </a:r>
            <a:r>
              <a:rPr lang="en-US" dirty="0" smtClean="0"/>
              <a:t>Caledonia </a:t>
            </a:r>
            <a:r>
              <a:rPr lang="en-US" dirty="0"/>
              <a:t>has made it possible to speed up the conduct of the surveys </a:t>
            </a:r>
            <a:r>
              <a:rPr lang="en-US" dirty="0" smtClean="0"/>
              <a:t>considerably</a:t>
            </a:r>
          </a:p>
          <a:p>
            <a:endParaRPr lang="en-US" dirty="0"/>
          </a:p>
          <a:p>
            <a:endParaRPr lang="en-US" dirty="0" smtClean="0"/>
          </a:p>
          <a:p>
            <a:endParaRPr lang="en-US" dirty="0"/>
          </a:p>
          <a:p>
            <a:endParaRPr lang="en-US" dirty="0" smtClean="0"/>
          </a:p>
          <a:p>
            <a:endParaRPr lang="en-US" dirty="0" smtClean="0"/>
          </a:p>
          <a:p>
            <a:r>
              <a:rPr lang="en-US" dirty="0" smtClean="0"/>
              <a:t>The hydrographic unit in </a:t>
            </a:r>
            <a:r>
              <a:rPr lang="en-US" dirty="0" err="1" smtClean="0"/>
              <a:t>Papeete</a:t>
            </a:r>
            <a:r>
              <a:rPr lang="en-US" dirty="0" smtClean="0"/>
              <a:t> will be equipped with portable MBES at the second semester 2020</a:t>
            </a:r>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3</a:t>
            </a:fld>
            <a:endParaRPr lang="en-US" dirty="0"/>
          </a:p>
        </p:txBody>
      </p:sp>
      <p:pic>
        <p:nvPicPr>
          <p:cNvPr id="6" name="Image 5" descr="C:\Users\ymtanguy\Desktop\Capture_RN\Fig5.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1262510" y="2363544"/>
            <a:ext cx="2377680" cy="1980000"/>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698444" y="4352736"/>
            <a:ext cx="3844001" cy="307777"/>
          </a:xfrm>
          <a:prstGeom prst="rect">
            <a:avLst/>
          </a:prstGeom>
        </p:spPr>
        <p:txBody>
          <a:bodyPr wrap="none">
            <a:spAutoFit/>
          </a:bodyPr>
          <a:lstStyle/>
          <a:p>
            <a:r>
              <a:rPr lang="en-US" sz="1400" i="1" u="sng" dirty="0" smtClean="0"/>
              <a:t>R</a:t>
            </a:r>
            <a:r>
              <a:rPr lang="en-US" sz="1400" i="1" dirty="0" smtClean="0"/>
              <a:t>ecommended track between </a:t>
            </a:r>
            <a:r>
              <a:rPr lang="en-US" sz="1400" i="1" dirty="0" err="1" smtClean="0"/>
              <a:t>Houaïlou</a:t>
            </a:r>
            <a:r>
              <a:rPr lang="en-US" sz="1400" i="1" dirty="0" smtClean="0"/>
              <a:t> and </a:t>
            </a:r>
            <a:r>
              <a:rPr lang="en-US" sz="1400" i="1" dirty="0" err="1" smtClean="0"/>
              <a:t>Touho</a:t>
            </a:r>
            <a:endParaRPr lang="fr-FR" sz="1400" dirty="0"/>
          </a:p>
        </p:txBody>
      </p:sp>
      <p:pic>
        <p:nvPicPr>
          <p:cNvPr id="7"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91277" y="2363544"/>
            <a:ext cx="2268063" cy="1980000"/>
          </a:xfrm>
          <a:prstGeom prst="rect">
            <a:avLst/>
          </a:prstGeom>
          <a:noFill/>
          <a:ln>
            <a:noFill/>
          </a:ln>
          <a:extLst/>
        </p:spPr>
      </p:pic>
      <p:pic>
        <p:nvPicPr>
          <p:cNvPr id="8" name="Image 7" descr="C:\Users\ymtanguy\Desktop\Capture_RN\Fig3.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10426" y="2363544"/>
            <a:ext cx="2651858" cy="1980000"/>
          </a:xfrm>
          <a:prstGeom prst="rect">
            <a:avLst/>
          </a:prstGeom>
          <a:noFill/>
          <a:ln>
            <a:noFill/>
          </a:ln>
        </p:spPr>
      </p:pic>
      <p:sp>
        <p:nvSpPr>
          <p:cNvPr id="9" name="Rectangle 8"/>
          <p:cNvSpPr/>
          <p:nvPr/>
        </p:nvSpPr>
        <p:spPr>
          <a:xfrm>
            <a:off x="8667752" y="4359310"/>
            <a:ext cx="1431802" cy="307777"/>
          </a:xfrm>
          <a:prstGeom prst="rect">
            <a:avLst/>
          </a:prstGeom>
        </p:spPr>
        <p:txBody>
          <a:bodyPr wrap="none">
            <a:spAutoFit/>
          </a:bodyPr>
          <a:lstStyle/>
          <a:p>
            <a:r>
              <a:rPr lang="en-US" sz="1400" i="1" dirty="0"/>
              <a:t>Grand </a:t>
            </a:r>
            <a:r>
              <a:rPr lang="en-US" sz="1400" i="1" dirty="0" err="1"/>
              <a:t>Lagon</a:t>
            </a:r>
            <a:r>
              <a:rPr lang="en-US" sz="1400" i="1" dirty="0"/>
              <a:t> </a:t>
            </a:r>
            <a:r>
              <a:rPr lang="en-US" sz="1400" i="1" dirty="0" err="1"/>
              <a:t>Sud</a:t>
            </a:r>
            <a:endParaRPr lang="fr-FR" sz="1400" dirty="0"/>
          </a:p>
        </p:txBody>
      </p:sp>
      <p:sp>
        <p:nvSpPr>
          <p:cNvPr id="10" name="Rectangle 9"/>
          <p:cNvSpPr/>
          <p:nvPr/>
        </p:nvSpPr>
        <p:spPr>
          <a:xfrm>
            <a:off x="4716664" y="4363720"/>
            <a:ext cx="2239780" cy="307777"/>
          </a:xfrm>
          <a:prstGeom prst="rect">
            <a:avLst/>
          </a:prstGeom>
        </p:spPr>
        <p:txBody>
          <a:bodyPr wrap="none">
            <a:spAutoFit/>
          </a:bodyPr>
          <a:lstStyle/>
          <a:p>
            <a:r>
              <a:rPr lang="en-US" sz="1400" i="1" dirty="0" err="1"/>
              <a:t>Tanlé</a:t>
            </a:r>
            <a:r>
              <a:rPr lang="en-US" sz="1400" i="1" dirty="0"/>
              <a:t> to </a:t>
            </a:r>
            <a:r>
              <a:rPr lang="en-US" sz="1400" i="1" dirty="0" err="1"/>
              <a:t>Paagoumène</a:t>
            </a:r>
            <a:r>
              <a:rPr lang="en-US" sz="1400" i="1" dirty="0"/>
              <a:t> tracks</a:t>
            </a:r>
            <a:endParaRPr lang="fr-FR" sz="1400" dirty="0"/>
          </a:p>
        </p:txBody>
      </p:sp>
    </p:spTree>
    <p:extLst>
      <p:ext uri="{BB962C8B-B14F-4D97-AF65-F5344CB8AC3E}">
        <p14:creationId xmlns:p14="http://schemas.microsoft.com/office/powerpoint/2010/main" val="284056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Main challenges and/or obstructions</a:t>
            </a:r>
          </a:p>
        </p:txBody>
      </p:sp>
      <p:sp>
        <p:nvSpPr>
          <p:cNvPr id="3" name="Content Placeholder 2"/>
          <p:cNvSpPr>
            <a:spLocks noGrp="1"/>
          </p:cNvSpPr>
          <p:nvPr>
            <p:ph idx="1"/>
          </p:nvPr>
        </p:nvSpPr>
        <p:spPr>
          <a:xfrm>
            <a:off x="838201" y="1591454"/>
            <a:ext cx="10457984" cy="3906102"/>
          </a:xfrm>
        </p:spPr>
        <p:txBody>
          <a:bodyPr>
            <a:normAutofit/>
          </a:bodyPr>
          <a:lstStyle/>
          <a:p>
            <a:r>
              <a:rPr lang="en-US" dirty="0"/>
              <a:t>The means of acquisition at sea in French Polynesia remain limited in view of the size of the area and of the logistical constraints linked to the projection of teams and </a:t>
            </a:r>
            <a:r>
              <a:rPr lang="en-US" dirty="0" smtClean="0"/>
              <a:t>equipment</a:t>
            </a:r>
          </a:p>
          <a:p>
            <a:endParaRPr lang="en-US" dirty="0" smtClean="0"/>
          </a:p>
          <a:p>
            <a:r>
              <a:rPr lang="en-US" dirty="0" smtClean="0"/>
              <a:t>The </a:t>
            </a:r>
            <a:r>
              <a:rPr lang="en-US" dirty="0"/>
              <a:t>maintenance of the </a:t>
            </a:r>
            <a:r>
              <a:rPr lang="en-US" dirty="0" smtClean="0"/>
              <a:t>French tide </a:t>
            </a:r>
            <a:r>
              <a:rPr lang="en-US" dirty="0"/>
              <a:t>gauge network </a:t>
            </a:r>
            <a:r>
              <a:rPr lang="en-US" dirty="0" smtClean="0"/>
              <a:t>in the Pacific </a:t>
            </a:r>
            <a:r>
              <a:rPr lang="en-US" dirty="0" smtClean="0"/>
              <a:t>remains a challenge</a:t>
            </a:r>
            <a:endParaRPr lang="en-US" dirty="0" smtClean="0"/>
          </a:p>
        </p:txBody>
      </p:sp>
      <p:sp>
        <p:nvSpPr>
          <p:cNvPr id="5" name="Slide Number Placeholder 4"/>
          <p:cNvSpPr>
            <a:spLocks noGrp="1"/>
          </p:cNvSpPr>
          <p:nvPr>
            <p:ph type="sldNum" sz="quarter" idx="12"/>
          </p:nvPr>
        </p:nvSpPr>
        <p:spPr/>
        <p:txBody>
          <a:bodyPr/>
          <a:lstStyle/>
          <a:p>
            <a:fld id="{EC878826-814C-4FD2-96B3-D147818A5C89}" type="slidenum">
              <a:rPr lang="en-US" smtClean="0"/>
              <a:t>4</a:t>
            </a:fld>
            <a:endParaRPr lang="en-US" dirty="0"/>
          </a:p>
        </p:txBody>
      </p:sp>
    </p:spTree>
    <p:extLst>
      <p:ext uri="{BB962C8B-B14F-4D97-AF65-F5344CB8AC3E}">
        <p14:creationId xmlns:p14="http://schemas.microsoft.com/office/powerpoint/2010/main" val="350841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 on </a:t>
            </a:r>
            <a:r>
              <a:rPr lang="en-US" u="sng" dirty="0"/>
              <a:t>surveys</a:t>
            </a:r>
            <a:r>
              <a:rPr lang="en-US" dirty="0"/>
              <a:t>, charting and MSI</a:t>
            </a:r>
          </a:p>
        </p:txBody>
      </p:sp>
      <p:sp>
        <p:nvSpPr>
          <p:cNvPr id="3" name="Content Placeholder 2"/>
          <p:cNvSpPr>
            <a:spLocks noGrp="1"/>
          </p:cNvSpPr>
          <p:nvPr>
            <p:ph idx="1"/>
          </p:nvPr>
        </p:nvSpPr>
        <p:spPr>
          <a:xfrm>
            <a:off x="838200" y="1156565"/>
            <a:ext cx="10515599" cy="573931"/>
          </a:xfrm>
        </p:spPr>
        <p:txBody>
          <a:bodyPr/>
          <a:lstStyle/>
          <a:p>
            <a:r>
              <a:rPr lang="en-US" dirty="0"/>
              <a:t>Surveys:</a:t>
            </a:r>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5</a:t>
            </a:fld>
            <a:endParaRPr lang="en-US" dirty="0"/>
          </a:p>
        </p:txBody>
      </p:sp>
      <p:sp>
        <p:nvSpPr>
          <p:cNvPr id="6" name="Rectangle 2"/>
          <p:cNvSpPr>
            <a:spLocks noChangeArrowheads="1"/>
          </p:cNvSpPr>
          <p:nvPr/>
        </p:nvSpPr>
        <p:spPr bwMode="auto">
          <a:xfrm>
            <a:off x="434975" y="1715589"/>
            <a:ext cx="2708275" cy="553998"/>
          </a:xfrm>
          <a:prstGeom prst="rect">
            <a:avLst/>
          </a:prstGeom>
          <a:noFill/>
          <a:ln>
            <a:noFill/>
          </a:ln>
        </p:spPr>
        <p:txBody>
          <a:bodyPr wrap="square">
            <a:spAutoFit/>
          </a:bodyPr>
          <a:lstStyle/>
          <a:p>
            <a:pPr marL="80963" eaLnBrk="1" hangingPunct="1">
              <a:lnSpc>
                <a:spcPct val="150000"/>
              </a:lnSpc>
            </a:pPr>
            <a:r>
              <a:rPr lang="en-GB" altLang="fr-FR" sz="2000" dirty="0"/>
              <a:t>Area of </a:t>
            </a:r>
            <a:r>
              <a:rPr lang="en-GB" altLang="fr-FR" sz="2000" dirty="0" smtClean="0"/>
              <a:t>responsibility</a:t>
            </a:r>
            <a:endParaRPr lang="en-GB" altLang="fr-FR" sz="2000" dirty="0"/>
          </a:p>
        </p:txBody>
      </p:sp>
      <p:sp>
        <p:nvSpPr>
          <p:cNvPr id="7" name="Rectangle 2"/>
          <p:cNvSpPr>
            <a:spLocks noChangeArrowheads="1"/>
          </p:cNvSpPr>
          <p:nvPr/>
        </p:nvSpPr>
        <p:spPr bwMode="auto">
          <a:xfrm>
            <a:off x="324664" y="4237962"/>
            <a:ext cx="4349750" cy="1339850"/>
          </a:xfrm>
          <a:prstGeom prst="rect">
            <a:avLst/>
          </a:prstGeom>
          <a:noFill/>
          <a:ln>
            <a:noFill/>
          </a:ln>
        </p:spPr>
        <p:txBody>
          <a:bodyPr>
            <a:spAutoFit/>
          </a:bodyPr>
          <a:lstStyle/>
          <a:p>
            <a:pPr eaLnBrk="1" hangingPunct="1">
              <a:lnSpc>
                <a:spcPct val="150000"/>
              </a:lnSpc>
            </a:pPr>
            <a:r>
              <a:rPr lang="en-GB" altLang="fr-FR" dirty="0"/>
              <a:t>Coastline: 7 900 km</a:t>
            </a:r>
          </a:p>
          <a:p>
            <a:pPr eaLnBrk="1" hangingPunct="1">
              <a:lnSpc>
                <a:spcPct val="150000"/>
              </a:lnSpc>
            </a:pPr>
            <a:r>
              <a:rPr lang="en-GB" altLang="fr-FR" dirty="0"/>
              <a:t>EEZ: 6.4 M km²</a:t>
            </a:r>
          </a:p>
          <a:p>
            <a:pPr eaLnBrk="1" hangingPunct="1">
              <a:lnSpc>
                <a:spcPct val="150000"/>
              </a:lnSpc>
            </a:pPr>
            <a:r>
              <a:rPr lang="en-GB" altLang="fr-FR" dirty="0"/>
              <a:t>Large lagoon areas (NC: 24 000 km²) </a:t>
            </a:r>
          </a:p>
        </p:txBody>
      </p:sp>
      <p:graphicFrame>
        <p:nvGraphicFramePr>
          <p:cNvPr id="4" name="Tableau 3"/>
          <p:cNvGraphicFramePr>
            <a:graphicFrameLocks noGrp="1"/>
          </p:cNvGraphicFramePr>
          <p:nvPr>
            <p:extLst>
              <p:ext uri="{D42A27DB-BD31-4B8C-83A1-F6EECF244321}">
                <p14:modId xmlns:p14="http://schemas.microsoft.com/office/powerpoint/2010/main" val="875166445"/>
              </p:ext>
            </p:extLst>
          </p:nvPr>
        </p:nvGraphicFramePr>
        <p:xfrm>
          <a:off x="3986097" y="2134689"/>
          <a:ext cx="7151716" cy="2087646"/>
        </p:xfrm>
        <a:graphic>
          <a:graphicData uri="http://schemas.openxmlformats.org/drawingml/2006/table">
            <a:tbl>
              <a:tblPr firstRow="1" firstCol="1" bandRow="1">
                <a:tableStyleId>{5C22544A-7EE6-4342-B048-85BDC9FD1C3A}</a:tableStyleId>
              </a:tblPr>
              <a:tblGrid>
                <a:gridCol w="240959"/>
                <a:gridCol w="2202477"/>
                <a:gridCol w="864000"/>
                <a:gridCol w="864000"/>
                <a:gridCol w="756000"/>
                <a:gridCol w="756000"/>
                <a:gridCol w="720000"/>
                <a:gridCol w="748280"/>
              </a:tblGrid>
              <a:tr h="303873">
                <a:tc rowSpan="2" gridSpan="2">
                  <a:txBody>
                    <a:bodyPr/>
                    <a:lstStyle/>
                    <a:p>
                      <a:pPr algn="just">
                        <a:lnSpc>
                          <a:spcPct val="115000"/>
                        </a:lnSpc>
                        <a:spcAft>
                          <a:spcPts val="0"/>
                        </a:spcAft>
                      </a:pPr>
                      <a:r>
                        <a:rPr lang="en-US" sz="1600" dirty="0">
                          <a:effectLst/>
                          <a:latin typeface="+mn-lt"/>
                        </a:rPr>
                        <a:t>Survey Status</a:t>
                      </a:r>
                      <a:endParaRPr lang="fr-FR" sz="1600" dirty="0">
                        <a:effectLst/>
                        <a:latin typeface="+mn-lt"/>
                      </a:endParaRPr>
                    </a:p>
                    <a:p>
                      <a:pPr algn="just">
                        <a:lnSpc>
                          <a:spcPct val="115000"/>
                        </a:lnSpc>
                        <a:spcAft>
                          <a:spcPts val="0"/>
                        </a:spcAft>
                      </a:pPr>
                      <a:r>
                        <a:rPr lang="en-US" sz="1200" i="1" dirty="0">
                          <a:effectLst/>
                          <a:latin typeface="+mn-lt"/>
                        </a:rPr>
                        <a:t>Updated December </a:t>
                      </a:r>
                      <a:r>
                        <a:rPr lang="en-US" sz="1200" i="1" dirty="0" smtClean="0">
                          <a:effectLst/>
                          <a:latin typeface="+mn-lt"/>
                        </a:rPr>
                        <a:t>2019C</a:t>
                      </a:r>
                      <a:endParaRPr lang="fr-FR" sz="1200" i="1" dirty="0">
                        <a:effectLst/>
                        <a:latin typeface="+mn-lt"/>
                        <a:ea typeface="Times New Roman"/>
                      </a:endParaRPr>
                    </a:p>
                  </a:txBody>
                  <a:tcPr anchor="ctr"/>
                </a:tc>
                <a:tc rowSpan="2" hMerge="1">
                  <a:txBody>
                    <a:bodyPr/>
                    <a:lstStyle/>
                    <a:p>
                      <a:endParaRPr lang="fr-FR"/>
                    </a:p>
                  </a:txBody>
                  <a:tcPr/>
                </a:tc>
                <a:tc gridSpan="3">
                  <a:txBody>
                    <a:bodyPr/>
                    <a:lstStyle/>
                    <a:p>
                      <a:pPr algn="ctr">
                        <a:lnSpc>
                          <a:spcPct val="115000"/>
                        </a:lnSpc>
                        <a:spcAft>
                          <a:spcPts val="0"/>
                        </a:spcAft>
                      </a:pPr>
                      <a:r>
                        <a:rPr lang="en-US" sz="1600">
                          <a:effectLst/>
                          <a:latin typeface="+mn-lt"/>
                        </a:rPr>
                        <a:t>Depth &lt; 200m</a:t>
                      </a:r>
                      <a:endParaRPr lang="fr-FR" sz="1600">
                        <a:effectLst/>
                        <a:latin typeface="+mn-lt"/>
                        <a:ea typeface="Times New Roman"/>
                      </a:endParaRPr>
                    </a:p>
                  </a:txBody>
                  <a:tcPr anchor="ctr"/>
                </a:tc>
                <a:tc hMerge="1">
                  <a:txBody>
                    <a:bodyPr/>
                    <a:lstStyle/>
                    <a:p>
                      <a:endParaRPr lang="fr-FR"/>
                    </a:p>
                  </a:txBody>
                  <a:tcPr/>
                </a:tc>
                <a:tc hMerge="1">
                  <a:txBody>
                    <a:bodyPr/>
                    <a:lstStyle/>
                    <a:p>
                      <a:endParaRPr lang="fr-FR"/>
                    </a:p>
                  </a:txBody>
                  <a:tcPr/>
                </a:tc>
                <a:tc gridSpan="3">
                  <a:txBody>
                    <a:bodyPr/>
                    <a:lstStyle/>
                    <a:p>
                      <a:pPr algn="ctr">
                        <a:lnSpc>
                          <a:spcPct val="115000"/>
                        </a:lnSpc>
                        <a:spcAft>
                          <a:spcPts val="0"/>
                        </a:spcAft>
                      </a:pPr>
                      <a:r>
                        <a:rPr lang="en-US" sz="1600">
                          <a:effectLst/>
                          <a:latin typeface="+mn-lt"/>
                        </a:rPr>
                        <a:t>Depth &gt; 200m</a:t>
                      </a:r>
                      <a:endParaRPr lang="fr-FR" sz="1600">
                        <a:effectLst/>
                        <a:latin typeface="+mn-lt"/>
                        <a:ea typeface="Times New Roman"/>
                      </a:endParaRPr>
                    </a:p>
                  </a:txBody>
                  <a:tcPr anchor="ctr"/>
                </a:tc>
                <a:tc hMerge="1">
                  <a:txBody>
                    <a:bodyPr/>
                    <a:lstStyle/>
                    <a:p>
                      <a:endParaRPr lang="fr-FR"/>
                    </a:p>
                  </a:txBody>
                  <a:tcPr/>
                </a:tc>
                <a:tc hMerge="1">
                  <a:txBody>
                    <a:bodyPr/>
                    <a:lstStyle/>
                    <a:p>
                      <a:endParaRPr lang="fr-FR"/>
                    </a:p>
                  </a:txBody>
                  <a:tcPr/>
                </a:tc>
              </a:tr>
              <a:tr h="159768">
                <a:tc gridSpan="2" vMerge="1">
                  <a:txBody>
                    <a:bodyPr/>
                    <a:lstStyle/>
                    <a:p>
                      <a:endParaRPr lang="fr-FR"/>
                    </a:p>
                  </a:txBody>
                  <a:tcPr/>
                </a:tc>
                <a:tc hMerge="1" vMerge="1">
                  <a:txBody>
                    <a:bodyPr/>
                    <a:lstStyle/>
                    <a:p>
                      <a:endParaRPr lang="fr-FR"/>
                    </a:p>
                  </a:txBody>
                  <a:tcPr/>
                </a:tc>
                <a:tc>
                  <a:txBody>
                    <a:bodyPr/>
                    <a:lstStyle/>
                    <a:p>
                      <a:pPr algn="ctr">
                        <a:lnSpc>
                          <a:spcPct val="115000"/>
                        </a:lnSpc>
                        <a:spcAft>
                          <a:spcPts val="0"/>
                        </a:spcAft>
                      </a:pPr>
                      <a:r>
                        <a:rPr lang="en-US" sz="1600" dirty="0">
                          <a:effectLst/>
                          <a:latin typeface="+mn-lt"/>
                        </a:rPr>
                        <a:t>A</a:t>
                      </a:r>
                      <a:endParaRPr lang="fr-FR" sz="1600" dirty="0">
                        <a:effectLst/>
                        <a:latin typeface="+mn-lt"/>
                        <a:ea typeface="Times New Roman"/>
                      </a:endParaRPr>
                    </a:p>
                  </a:txBody>
                  <a:tcPr anchor="ctr"/>
                </a:tc>
                <a:tc>
                  <a:txBody>
                    <a:bodyPr/>
                    <a:lstStyle/>
                    <a:p>
                      <a:pPr algn="ctr">
                        <a:lnSpc>
                          <a:spcPct val="115000"/>
                        </a:lnSpc>
                        <a:spcAft>
                          <a:spcPts val="0"/>
                        </a:spcAft>
                      </a:pPr>
                      <a:r>
                        <a:rPr lang="en-US" sz="1600" dirty="0">
                          <a:effectLst/>
                          <a:latin typeface="+mn-lt"/>
                        </a:rPr>
                        <a:t>B</a:t>
                      </a:r>
                      <a:endParaRPr lang="fr-FR" sz="1600" dirty="0">
                        <a:effectLst/>
                        <a:latin typeface="+mn-lt"/>
                        <a:ea typeface="Times New Roman"/>
                      </a:endParaRPr>
                    </a:p>
                  </a:txBody>
                  <a:tcPr anchor="ctr"/>
                </a:tc>
                <a:tc>
                  <a:txBody>
                    <a:bodyPr/>
                    <a:lstStyle/>
                    <a:p>
                      <a:pPr algn="ctr">
                        <a:lnSpc>
                          <a:spcPct val="115000"/>
                        </a:lnSpc>
                        <a:spcAft>
                          <a:spcPts val="0"/>
                        </a:spcAft>
                      </a:pPr>
                      <a:r>
                        <a:rPr lang="en-US" sz="1600" dirty="0">
                          <a:effectLst/>
                          <a:latin typeface="+mn-lt"/>
                        </a:rPr>
                        <a:t>C</a:t>
                      </a:r>
                      <a:endParaRPr lang="fr-FR" sz="1600" dirty="0">
                        <a:effectLst/>
                        <a:latin typeface="+mn-lt"/>
                        <a:ea typeface="Times New Roman"/>
                      </a:endParaRPr>
                    </a:p>
                  </a:txBody>
                  <a:tcPr anchor="ctr"/>
                </a:tc>
                <a:tc>
                  <a:txBody>
                    <a:bodyPr/>
                    <a:lstStyle/>
                    <a:p>
                      <a:pPr algn="ctr">
                        <a:lnSpc>
                          <a:spcPct val="115000"/>
                        </a:lnSpc>
                        <a:spcAft>
                          <a:spcPts val="0"/>
                        </a:spcAft>
                      </a:pPr>
                      <a:r>
                        <a:rPr lang="en-US" sz="1600" dirty="0">
                          <a:effectLst/>
                          <a:latin typeface="+mn-lt"/>
                        </a:rPr>
                        <a:t>A</a:t>
                      </a:r>
                      <a:endParaRPr lang="fr-FR" sz="1600" dirty="0">
                        <a:effectLst/>
                        <a:latin typeface="+mn-lt"/>
                        <a:ea typeface="Times New Roman"/>
                      </a:endParaRPr>
                    </a:p>
                  </a:txBody>
                  <a:tcPr anchor="ctr"/>
                </a:tc>
                <a:tc>
                  <a:txBody>
                    <a:bodyPr/>
                    <a:lstStyle/>
                    <a:p>
                      <a:pPr algn="ctr">
                        <a:lnSpc>
                          <a:spcPct val="115000"/>
                        </a:lnSpc>
                        <a:spcAft>
                          <a:spcPts val="0"/>
                        </a:spcAft>
                      </a:pPr>
                      <a:r>
                        <a:rPr lang="en-US" sz="1600" dirty="0">
                          <a:effectLst/>
                          <a:latin typeface="+mn-lt"/>
                        </a:rPr>
                        <a:t>B</a:t>
                      </a:r>
                      <a:endParaRPr lang="fr-FR" sz="1600" dirty="0">
                        <a:effectLst/>
                        <a:latin typeface="+mn-lt"/>
                        <a:ea typeface="Times New Roman"/>
                      </a:endParaRPr>
                    </a:p>
                  </a:txBody>
                  <a:tcPr anchor="ctr"/>
                </a:tc>
                <a:tc>
                  <a:txBody>
                    <a:bodyPr/>
                    <a:lstStyle/>
                    <a:p>
                      <a:pPr algn="ctr">
                        <a:lnSpc>
                          <a:spcPct val="115000"/>
                        </a:lnSpc>
                        <a:spcAft>
                          <a:spcPts val="0"/>
                        </a:spcAft>
                      </a:pPr>
                      <a:r>
                        <a:rPr lang="en-US" sz="1600" dirty="0">
                          <a:effectLst/>
                          <a:latin typeface="+mn-lt"/>
                        </a:rPr>
                        <a:t>C</a:t>
                      </a:r>
                      <a:endParaRPr lang="fr-FR" sz="1600" dirty="0">
                        <a:effectLst/>
                        <a:latin typeface="+mn-lt"/>
                        <a:ea typeface="Times New Roman"/>
                      </a:endParaRPr>
                    </a:p>
                  </a:txBody>
                  <a:tcPr anchor="ctr"/>
                </a:tc>
              </a:tr>
              <a:tr h="447978">
                <a:tc rowSpan="3">
                  <a:txBody>
                    <a:bodyPr/>
                    <a:lstStyle/>
                    <a:p>
                      <a:pPr algn="just">
                        <a:lnSpc>
                          <a:spcPct val="115000"/>
                        </a:lnSpc>
                        <a:spcAft>
                          <a:spcPts val="0"/>
                        </a:spcAft>
                      </a:pPr>
                      <a:r>
                        <a:rPr lang="en-US" sz="1600">
                          <a:effectLst/>
                          <a:latin typeface="+mn-lt"/>
                        </a:rPr>
                        <a:t>L</a:t>
                      </a:r>
                      <a:endParaRPr lang="fr-FR" sz="1600">
                        <a:effectLst/>
                        <a:latin typeface="+mn-lt"/>
                        <a:ea typeface="Times New Roman"/>
                      </a:endParaRPr>
                    </a:p>
                  </a:txBody>
                  <a:tcPr anchor="ctr"/>
                </a:tc>
                <a:tc>
                  <a:txBody>
                    <a:bodyPr/>
                    <a:lstStyle/>
                    <a:p>
                      <a:pPr algn="just">
                        <a:lnSpc>
                          <a:spcPct val="115000"/>
                        </a:lnSpc>
                        <a:spcAft>
                          <a:spcPts val="0"/>
                        </a:spcAft>
                      </a:pPr>
                      <a:r>
                        <a:rPr lang="en-US" sz="1600">
                          <a:effectLst/>
                          <a:latin typeface="+mn-lt"/>
                        </a:rPr>
                        <a:t>French Polynesia</a:t>
                      </a:r>
                      <a:endParaRPr lang="fr-FR" sz="1600">
                        <a:effectLst/>
                        <a:latin typeface="+mn-lt"/>
                        <a:ea typeface="Times New Roman"/>
                      </a:endParaRPr>
                    </a:p>
                  </a:txBody>
                  <a:tcPr anchor="ctr"/>
                </a:tc>
                <a:tc>
                  <a:txBody>
                    <a:bodyPr/>
                    <a:lstStyle/>
                    <a:p>
                      <a:pPr algn="ctr">
                        <a:lnSpc>
                          <a:spcPct val="115000"/>
                        </a:lnSpc>
                        <a:spcAft>
                          <a:spcPts val="0"/>
                        </a:spcAft>
                      </a:pPr>
                      <a:r>
                        <a:rPr lang="en-US" sz="1600" dirty="0">
                          <a:effectLst/>
                          <a:latin typeface="+mn-lt"/>
                        </a:rPr>
                        <a:t>26.2</a:t>
                      </a:r>
                      <a:endParaRPr lang="fr-FR" sz="1600" dirty="0">
                        <a:effectLst/>
                        <a:latin typeface="+mn-lt"/>
                        <a:ea typeface="Times New Roman"/>
                      </a:endParaRPr>
                    </a:p>
                  </a:txBody>
                  <a:tcPr anchor="ctr"/>
                </a:tc>
                <a:tc>
                  <a:txBody>
                    <a:bodyPr/>
                    <a:lstStyle/>
                    <a:p>
                      <a:pPr algn="ctr">
                        <a:lnSpc>
                          <a:spcPct val="115000"/>
                        </a:lnSpc>
                        <a:spcAft>
                          <a:spcPts val="0"/>
                        </a:spcAft>
                      </a:pPr>
                      <a:r>
                        <a:rPr lang="en-US" sz="1600" dirty="0">
                          <a:effectLst/>
                          <a:latin typeface="+mn-lt"/>
                        </a:rPr>
                        <a:t>13.0</a:t>
                      </a:r>
                      <a:endParaRPr lang="fr-FR" sz="1600" dirty="0">
                        <a:effectLst/>
                        <a:latin typeface="+mn-lt"/>
                        <a:ea typeface="Times New Roman"/>
                      </a:endParaRPr>
                    </a:p>
                  </a:txBody>
                  <a:tcPr anchor="ctr"/>
                </a:tc>
                <a:tc>
                  <a:txBody>
                    <a:bodyPr/>
                    <a:lstStyle/>
                    <a:p>
                      <a:pPr algn="ctr">
                        <a:lnSpc>
                          <a:spcPct val="115000"/>
                        </a:lnSpc>
                        <a:spcAft>
                          <a:spcPts val="0"/>
                        </a:spcAft>
                      </a:pPr>
                      <a:r>
                        <a:rPr lang="en-US" sz="1600" dirty="0">
                          <a:effectLst/>
                          <a:latin typeface="+mn-lt"/>
                        </a:rPr>
                        <a:t>60.8</a:t>
                      </a:r>
                      <a:endParaRPr lang="fr-FR" sz="1600" dirty="0">
                        <a:effectLst/>
                        <a:latin typeface="+mn-lt"/>
                        <a:ea typeface="Times New Roman"/>
                      </a:endParaRPr>
                    </a:p>
                  </a:txBody>
                  <a:tcPr anchor="ctr"/>
                </a:tc>
                <a:tc>
                  <a:txBody>
                    <a:bodyPr/>
                    <a:lstStyle/>
                    <a:p>
                      <a:pPr algn="ctr">
                        <a:lnSpc>
                          <a:spcPct val="115000"/>
                        </a:lnSpc>
                        <a:spcAft>
                          <a:spcPts val="0"/>
                        </a:spcAft>
                      </a:pPr>
                      <a:r>
                        <a:rPr lang="en-US" sz="1600" dirty="0">
                          <a:effectLst/>
                          <a:latin typeface="+mn-lt"/>
                        </a:rPr>
                        <a:t>19.1</a:t>
                      </a:r>
                      <a:endParaRPr lang="fr-FR" sz="1600" dirty="0">
                        <a:effectLst/>
                        <a:latin typeface="+mn-lt"/>
                        <a:ea typeface="Times New Roman"/>
                      </a:endParaRPr>
                    </a:p>
                  </a:txBody>
                  <a:tcPr anchor="ctr"/>
                </a:tc>
                <a:tc>
                  <a:txBody>
                    <a:bodyPr/>
                    <a:lstStyle/>
                    <a:p>
                      <a:pPr algn="ctr">
                        <a:lnSpc>
                          <a:spcPct val="115000"/>
                        </a:lnSpc>
                        <a:spcAft>
                          <a:spcPts val="0"/>
                        </a:spcAft>
                      </a:pPr>
                      <a:r>
                        <a:rPr lang="en-US" sz="1600" dirty="0">
                          <a:effectLst/>
                          <a:latin typeface="+mn-lt"/>
                        </a:rPr>
                        <a:t>0.2</a:t>
                      </a:r>
                      <a:endParaRPr lang="fr-FR" sz="1600" dirty="0">
                        <a:effectLst/>
                        <a:latin typeface="+mn-lt"/>
                        <a:ea typeface="Times New Roman"/>
                      </a:endParaRPr>
                    </a:p>
                  </a:txBody>
                  <a:tcPr anchor="ctr"/>
                </a:tc>
                <a:tc>
                  <a:txBody>
                    <a:bodyPr/>
                    <a:lstStyle/>
                    <a:p>
                      <a:pPr algn="ctr">
                        <a:lnSpc>
                          <a:spcPct val="115000"/>
                        </a:lnSpc>
                        <a:spcAft>
                          <a:spcPts val="0"/>
                        </a:spcAft>
                      </a:pPr>
                      <a:r>
                        <a:rPr lang="en-US" sz="1600" dirty="0">
                          <a:effectLst/>
                          <a:latin typeface="+mn-lt"/>
                        </a:rPr>
                        <a:t>80.7</a:t>
                      </a:r>
                      <a:endParaRPr lang="fr-FR" sz="1600" dirty="0">
                        <a:effectLst/>
                        <a:latin typeface="+mn-lt"/>
                        <a:ea typeface="Times New Roman"/>
                      </a:endParaRPr>
                    </a:p>
                  </a:txBody>
                  <a:tcPr anchor="ctr"/>
                </a:tc>
              </a:tr>
              <a:tr h="447978">
                <a:tc vMerge="1">
                  <a:txBody>
                    <a:bodyPr/>
                    <a:lstStyle/>
                    <a:p>
                      <a:endParaRPr lang="fr-FR"/>
                    </a:p>
                  </a:txBody>
                  <a:tcPr/>
                </a:tc>
                <a:tc>
                  <a:txBody>
                    <a:bodyPr/>
                    <a:lstStyle/>
                    <a:p>
                      <a:pPr algn="just">
                        <a:lnSpc>
                          <a:spcPct val="115000"/>
                        </a:lnSpc>
                        <a:spcAft>
                          <a:spcPts val="0"/>
                        </a:spcAft>
                      </a:pPr>
                      <a:r>
                        <a:rPr lang="fr-FR" sz="1600">
                          <a:effectLst/>
                          <a:latin typeface="+mn-lt"/>
                        </a:rPr>
                        <a:t>New Caledonia</a:t>
                      </a:r>
                      <a:endParaRPr lang="fr-FR" sz="160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13.8</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20.9</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65.3</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16.4</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3.3</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80.3</a:t>
                      </a:r>
                      <a:endParaRPr lang="fr-FR" sz="1600" dirty="0">
                        <a:effectLst/>
                        <a:latin typeface="+mn-lt"/>
                        <a:ea typeface="Times New Roman"/>
                      </a:endParaRPr>
                    </a:p>
                  </a:txBody>
                  <a:tcPr anchor="ctr"/>
                </a:tc>
              </a:tr>
              <a:tr h="447978">
                <a:tc vMerge="1">
                  <a:txBody>
                    <a:bodyPr/>
                    <a:lstStyle/>
                    <a:p>
                      <a:endParaRPr lang="fr-FR"/>
                    </a:p>
                  </a:txBody>
                  <a:tcPr/>
                </a:tc>
                <a:tc>
                  <a:txBody>
                    <a:bodyPr/>
                    <a:lstStyle/>
                    <a:p>
                      <a:pPr algn="just">
                        <a:lnSpc>
                          <a:spcPct val="115000"/>
                        </a:lnSpc>
                        <a:spcAft>
                          <a:spcPts val="0"/>
                        </a:spcAft>
                      </a:pPr>
                      <a:r>
                        <a:rPr lang="fr-FR" sz="1600">
                          <a:effectLst/>
                          <a:latin typeface="+mn-lt"/>
                        </a:rPr>
                        <a:t>Wallis &amp; Futuna</a:t>
                      </a:r>
                      <a:endParaRPr lang="fr-FR" sz="160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16.6</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31.0</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52.4</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12.5</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0.0</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87.5</a:t>
                      </a:r>
                      <a:endParaRPr lang="fr-FR" sz="1600" dirty="0">
                        <a:effectLst/>
                        <a:latin typeface="+mn-lt"/>
                        <a:ea typeface="Times New Roman"/>
                      </a:endParaRPr>
                    </a:p>
                  </a:txBody>
                  <a:tcPr anchor="ctr"/>
                </a:tc>
              </a:tr>
            </a:tbl>
          </a:graphicData>
        </a:graphic>
      </p:graphicFrame>
      <p:pic>
        <p:nvPicPr>
          <p:cNvPr id="8" name="Picture 56" descr="http://www.shom.fr/typo3temp/pics/fc426f80c7.gif"/>
          <p:cNvPicPr>
            <a:picLocks noChangeAspect="1" noChangeArrowheads="1"/>
          </p:cNvPicPr>
          <p:nvPr/>
        </p:nvPicPr>
        <p:blipFill>
          <a:blip r:embed="rId2">
            <a:extLst>
              <a:ext uri="{28A0092B-C50C-407E-A947-70E740481C1C}">
                <a14:useLocalDpi xmlns:a14="http://schemas.microsoft.com/office/drawing/2010/main" val="0"/>
              </a:ext>
            </a:extLst>
          </a:blip>
          <a:srcRect l="1044" t="26105" r="67265" b="17294"/>
          <a:stretch>
            <a:fillRect/>
          </a:stretch>
        </p:blipFill>
        <p:spPr bwMode="auto">
          <a:xfrm>
            <a:off x="444500" y="2269587"/>
            <a:ext cx="1891354" cy="2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923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 on surveys, </a:t>
            </a:r>
            <a:r>
              <a:rPr lang="en-US" u="sng" dirty="0"/>
              <a:t>charting</a:t>
            </a:r>
            <a:r>
              <a:rPr lang="en-US" dirty="0"/>
              <a:t> and MSI</a:t>
            </a:r>
          </a:p>
        </p:txBody>
      </p:sp>
      <p:sp>
        <p:nvSpPr>
          <p:cNvPr id="5" name="Slide Number Placeholder 4"/>
          <p:cNvSpPr>
            <a:spLocks noGrp="1"/>
          </p:cNvSpPr>
          <p:nvPr>
            <p:ph type="sldNum" sz="quarter" idx="12"/>
          </p:nvPr>
        </p:nvSpPr>
        <p:spPr/>
        <p:txBody>
          <a:bodyPr/>
          <a:lstStyle/>
          <a:p>
            <a:fld id="{EC878826-814C-4FD2-96B3-D147818A5C89}" type="slidenum">
              <a:rPr lang="en-US" smtClean="0"/>
              <a:t>6</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val="3584796757"/>
              </p:ext>
            </p:extLst>
          </p:nvPr>
        </p:nvGraphicFramePr>
        <p:xfrm>
          <a:off x="2306519" y="1147647"/>
          <a:ext cx="8422656" cy="2323918"/>
        </p:xfrm>
        <a:graphic>
          <a:graphicData uri="http://schemas.openxmlformats.org/drawingml/2006/table">
            <a:tbl>
              <a:tblPr firstRow="1" firstCol="1" bandRow="1">
                <a:tableStyleId>{5C22544A-7EE6-4342-B048-85BDC9FD1C3A}</a:tableStyleId>
              </a:tblPr>
              <a:tblGrid>
                <a:gridCol w="277761"/>
                <a:gridCol w="1736895"/>
                <a:gridCol w="540000"/>
                <a:gridCol w="540000"/>
                <a:gridCol w="540000"/>
                <a:gridCol w="540000"/>
                <a:gridCol w="540000"/>
                <a:gridCol w="540000"/>
                <a:gridCol w="540000"/>
                <a:gridCol w="540000"/>
                <a:gridCol w="576000"/>
                <a:gridCol w="756000"/>
                <a:gridCol w="756000"/>
              </a:tblGrid>
              <a:tr h="608128">
                <a:tc rowSpan="2" gridSpan="2">
                  <a:txBody>
                    <a:bodyPr/>
                    <a:lstStyle/>
                    <a:p>
                      <a:pPr algn="just">
                        <a:lnSpc>
                          <a:spcPct val="115000"/>
                        </a:lnSpc>
                        <a:spcAft>
                          <a:spcPts val="0"/>
                        </a:spcAft>
                      </a:pPr>
                      <a:r>
                        <a:rPr lang="fr-FR" sz="1600" dirty="0" err="1">
                          <a:effectLst/>
                          <a:latin typeface="+mn-lt"/>
                        </a:rPr>
                        <a:t>Charting</a:t>
                      </a:r>
                      <a:r>
                        <a:rPr lang="fr-FR" sz="1600" dirty="0">
                          <a:effectLst/>
                          <a:latin typeface="+mn-lt"/>
                        </a:rPr>
                        <a:t> </a:t>
                      </a:r>
                      <a:r>
                        <a:rPr lang="fr-FR" sz="1600" dirty="0" err="1">
                          <a:effectLst/>
                          <a:latin typeface="+mn-lt"/>
                        </a:rPr>
                        <a:t>Status</a:t>
                      </a:r>
                      <a:endParaRPr lang="fr-FR" sz="1600" dirty="0">
                        <a:effectLst/>
                        <a:latin typeface="+mn-lt"/>
                      </a:endParaRPr>
                    </a:p>
                    <a:p>
                      <a:pPr algn="just">
                        <a:lnSpc>
                          <a:spcPct val="115000"/>
                        </a:lnSpc>
                        <a:spcAft>
                          <a:spcPts val="0"/>
                        </a:spcAft>
                      </a:pPr>
                      <a:r>
                        <a:rPr lang="fr-FR" sz="1200" i="1" dirty="0" err="1">
                          <a:effectLst/>
                          <a:latin typeface="+mn-lt"/>
                        </a:rPr>
                        <a:t>Updated</a:t>
                      </a:r>
                      <a:r>
                        <a:rPr lang="fr-FR" sz="1200" i="1" dirty="0">
                          <a:effectLst/>
                          <a:latin typeface="+mn-lt"/>
                        </a:rPr>
                        <a:t> </a:t>
                      </a:r>
                      <a:r>
                        <a:rPr lang="fr-FR" sz="1200" i="1" dirty="0" err="1">
                          <a:effectLst/>
                          <a:latin typeface="+mn-lt"/>
                        </a:rPr>
                        <a:t>January</a:t>
                      </a:r>
                      <a:r>
                        <a:rPr lang="fr-FR" sz="1200" i="1" dirty="0">
                          <a:effectLst/>
                          <a:latin typeface="+mn-lt"/>
                        </a:rPr>
                        <a:t> 2020</a:t>
                      </a:r>
                      <a:endParaRPr lang="fr-FR" sz="1200" i="1" dirty="0">
                        <a:effectLst/>
                        <a:latin typeface="+mn-lt"/>
                        <a:ea typeface="Times New Roman"/>
                      </a:endParaRPr>
                    </a:p>
                  </a:txBody>
                  <a:tcPr anchor="ctr"/>
                </a:tc>
                <a:tc rowSpan="2" hMerge="1">
                  <a:txBody>
                    <a:bodyPr/>
                    <a:lstStyle/>
                    <a:p>
                      <a:endParaRPr lang="fr-FR"/>
                    </a:p>
                  </a:txBody>
                  <a:tcPr/>
                </a:tc>
                <a:tc gridSpan="3">
                  <a:txBody>
                    <a:bodyPr/>
                    <a:lstStyle/>
                    <a:p>
                      <a:pPr algn="ctr">
                        <a:lnSpc>
                          <a:spcPct val="115000"/>
                        </a:lnSpc>
                        <a:spcAft>
                          <a:spcPts val="0"/>
                        </a:spcAft>
                      </a:pPr>
                      <a:r>
                        <a:rPr lang="fr-FR" sz="1600" dirty="0">
                          <a:effectLst/>
                          <a:latin typeface="+mn-lt"/>
                        </a:rPr>
                        <a:t>Small</a:t>
                      </a:r>
                    </a:p>
                    <a:p>
                      <a:pPr algn="ctr">
                        <a:lnSpc>
                          <a:spcPct val="115000"/>
                        </a:lnSpc>
                        <a:spcAft>
                          <a:spcPts val="0"/>
                        </a:spcAft>
                      </a:pPr>
                      <a:r>
                        <a:rPr lang="fr-FR" sz="1200" dirty="0">
                          <a:effectLst/>
                          <a:latin typeface="+mn-lt"/>
                        </a:rPr>
                        <a:t>(&lt;1 M)</a:t>
                      </a:r>
                      <a:endParaRPr lang="fr-FR" sz="1200" dirty="0">
                        <a:effectLst/>
                        <a:latin typeface="+mn-lt"/>
                        <a:ea typeface="Times New Roman"/>
                      </a:endParaRPr>
                    </a:p>
                  </a:txBody>
                  <a:tcPr anchor="ctr"/>
                </a:tc>
                <a:tc hMerge="1">
                  <a:txBody>
                    <a:bodyPr/>
                    <a:lstStyle/>
                    <a:p>
                      <a:endParaRPr lang="fr-FR"/>
                    </a:p>
                  </a:txBody>
                  <a:tcPr/>
                </a:tc>
                <a:tc hMerge="1">
                  <a:txBody>
                    <a:bodyPr/>
                    <a:lstStyle/>
                    <a:p>
                      <a:endParaRPr lang="fr-FR"/>
                    </a:p>
                  </a:txBody>
                  <a:tcPr/>
                </a:tc>
                <a:tc gridSpan="3">
                  <a:txBody>
                    <a:bodyPr/>
                    <a:lstStyle/>
                    <a:p>
                      <a:pPr algn="ctr">
                        <a:lnSpc>
                          <a:spcPct val="115000"/>
                        </a:lnSpc>
                        <a:spcAft>
                          <a:spcPts val="0"/>
                        </a:spcAft>
                      </a:pPr>
                      <a:r>
                        <a:rPr lang="fr-FR" sz="1600" dirty="0">
                          <a:effectLst/>
                          <a:latin typeface="+mn-lt"/>
                        </a:rPr>
                        <a:t>Medium</a:t>
                      </a:r>
                    </a:p>
                    <a:p>
                      <a:pPr algn="ctr">
                        <a:lnSpc>
                          <a:spcPct val="115000"/>
                        </a:lnSpc>
                        <a:spcAft>
                          <a:spcPts val="0"/>
                        </a:spcAft>
                      </a:pPr>
                      <a:r>
                        <a:rPr lang="fr-FR" sz="1200" dirty="0">
                          <a:effectLst/>
                          <a:latin typeface="+mn-lt"/>
                        </a:rPr>
                        <a:t>(1M &lt; / &lt; 100 000)</a:t>
                      </a:r>
                      <a:endParaRPr lang="fr-FR" sz="1200" dirty="0">
                        <a:effectLst/>
                        <a:latin typeface="+mn-lt"/>
                        <a:ea typeface="Times New Roman"/>
                      </a:endParaRPr>
                    </a:p>
                  </a:txBody>
                  <a:tcPr anchor="ctr"/>
                </a:tc>
                <a:tc hMerge="1">
                  <a:txBody>
                    <a:bodyPr/>
                    <a:lstStyle/>
                    <a:p>
                      <a:endParaRPr lang="fr-FR"/>
                    </a:p>
                  </a:txBody>
                  <a:tcPr/>
                </a:tc>
                <a:tc hMerge="1">
                  <a:txBody>
                    <a:bodyPr/>
                    <a:lstStyle/>
                    <a:p>
                      <a:endParaRPr lang="fr-FR"/>
                    </a:p>
                  </a:txBody>
                  <a:tcPr/>
                </a:tc>
                <a:tc gridSpan="3">
                  <a:txBody>
                    <a:bodyPr/>
                    <a:lstStyle/>
                    <a:p>
                      <a:pPr algn="ctr">
                        <a:lnSpc>
                          <a:spcPct val="115000"/>
                        </a:lnSpc>
                        <a:spcAft>
                          <a:spcPts val="0"/>
                        </a:spcAft>
                      </a:pPr>
                      <a:r>
                        <a:rPr lang="fr-FR" sz="1600" dirty="0">
                          <a:effectLst/>
                          <a:latin typeface="+mn-lt"/>
                        </a:rPr>
                        <a:t>Large</a:t>
                      </a:r>
                    </a:p>
                    <a:p>
                      <a:pPr algn="ctr">
                        <a:lnSpc>
                          <a:spcPct val="115000"/>
                        </a:lnSpc>
                        <a:spcAft>
                          <a:spcPts val="0"/>
                        </a:spcAft>
                      </a:pPr>
                      <a:r>
                        <a:rPr lang="fr-FR" sz="1200" dirty="0">
                          <a:effectLst/>
                          <a:latin typeface="+mn-lt"/>
                        </a:rPr>
                        <a:t>(&gt; 100 000)</a:t>
                      </a:r>
                      <a:endParaRPr lang="fr-FR" sz="1200" dirty="0">
                        <a:effectLst/>
                        <a:latin typeface="+mn-lt"/>
                        <a:ea typeface="Times New Roman"/>
                      </a:endParaRPr>
                    </a:p>
                  </a:txBody>
                  <a:tcPr anchor="ctr"/>
                </a:tc>
                <a:tc hMerge="1">
                  <a:txBody>
                    <a:bodyPr/>
                    <a:lstStyle/>
                    <a:p>
                      <a:endParaRPr lang="fr-FR"/>
                    </a:p>
                  </a:txBody>
                  <a:tcPr/>
                </a:tc>
                <a:tc hMerge="1">
                  <a:txBody>
                    <a:bodyPr/>
                    <a:lstStyle/>
                    <a:p>
                      <a:endParaRPr lang="fr-FR"/>
                    </a:p>
                  </a:txBody>
                  <a:tcPr/>
                </a:tc>
                <a:tc>
                  <a:txBody>
                    <a:bodyPr/>
                    <a:lstStyle/>
                    <a:p>
                      <a:pPr algn="ctr">
                        <a:lnSpc>
                          <a:spcPct val="115000"/>
                        </a:lnSpc>
                        <a:spcAft>
                          <a:spcPts val="0"/>
                        </a:spcAft>
                      </a:pPr>
                      <a:r>
                        <a:rPr lang="fr-FR" sz="1600" dirty="0" err="1">
                          <a:effectLst/>
                          <a:latin typeface="+mn-lt"/>
                        </a:rPr>
                        <a:t>Metric</a:t>
                      </a:r>
                      <a:endParaRPr lang="fr-FR" sz="1600" dirty="0">
                        <a:effectLst/>
                        <a:latin typeface="+mn-lt"/>
                        <a:ea typeface="Times New Roman"/>
                      </a:endParaRPr>
                    </a:p>
                  </a:txBody>
                  <a:tcPr anchor="ctr"/>
                </a:tc>
                <a:tc>
                  <a:txBody>
                    <a:bodyPr/>
                    <a:lstStyle/>
                    <a:p>
                      <a:pPr algn="ctr">
                        <a:lnSpc>
                          <a:spcPct val="115000"/>
                        </a:lnSpc>
                        <a:spcAft>
                          <a:spcPts val="0"/>
                        </a:spcAft>
                      </a:pPr>
                      <a:r>
                        <a:rPr lang="fr-FR" sz="1400" dirty="0" smtClean="0">
                          <a:effectLst/>
                          <a:latin typeface="+mn-lt"/>
                        </a:rPr>
                        <a:t>WGS84</a:t>
                      </a:r>
                      <a:endParaRPr lang="fr-FR" sz="1400" dirty="0">
                        <a:effectLst/>
                        <a:latin typeface="+mn-lt"/>
                        <a:ea typeface="Times New Roman"/>
                      </a:endParaRPr>
                    </a:p>
                  </a:txBody>
                  <a:tcPr anchor="ctr"/>
                </a:tc>
              </a:tr>
              <a:tr h="159768">
                <a:tc gridSpan="2" vMerge="1">
                  <a:txBody>
                    <a:bodyPr/>
                    <a:lstStyle/>
                    <a:p>
                      <a:endParaRPr lang="fr-FR"/>
                    </a:p>
                  </a:txBody>
                  <a:tcPr/>
                </a:tc>
                <a:tc hMerge="1" vMerge="1">
                  <a:txBody>
                    <a:bodyPr/>
                    <a:lstStyle/>
                    <a:p>
                      <a:endParaRPr lang="fr-FR"/>
                    </a:p>
                  </a:txBody>
                  <a:tcPr/>
                </a:tc>
                <a:tc>
                  <a:txBody>
                    <a:bodyPr/>
                    <a:lstStyle/>
                    <a:p>
                      <a:pPr algn="ctr">
                        <a:lnSpc>
                          <a:spcPct val="115000"/>
                        </a:lnSpc>
                        <a:spcAft>
                          <a:spcPts val="0"/>
                        </a:spcAft>
                      </a:pPr>
                      <a:r>
                        <a:rPr lang="fr-FR" sz="1600" dirty="0">
                          <a:effectLst/>
                          <a:latin typeface="+mn-lt"/>
                        </a:rPr>
                        <a:t>A</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B</a:t>
                      </a:r>
                      <a:endParaRPr lang="fr-FR" sz="1600" dirty="0">
                        <a:effectLst/>
                        <a:latin typeface="+mn-lt"/>
                        <a:ea typeface="Times New Roman"/>
                      </a:endParaRPr>
                    </a:p>
                  </a:txBody>
                  <a:tcPr anchor="ctr"/>
                </a:tc>
                <a:tc>
                  <a:txBody>
                    <a:bodyPr/>
                    <a:lstStyle/>
                    <a:p>
                      <a:pPr algn="ctr">
                        <a:lnSpc>
                          <a:spcPct val="115000"/>
                        </a:lnSpc>
                        <a:spcAft>
                          <a:spcPts val="0"/>
                        </a:spcAft>
                      </a:pPr>
                      <a:r>
                        <a:rPr lang="fr-FR" sz="1600">
                          <a:effectLst/>
                          <a:latin typeface="+mn-lt"/>
                        </a:rPr>
                        <a:t>C</a:t>
                      </a:r>
                      <a:endParaRPr lang="fr-FR" sz="160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A</a:t>
                      </a:r>
                      <a:endParaRPr lang="fr-FR" sz="1600" dirty="0">
                        <a:effectLst/>
                        <a:latin typeface="+mn-lt"/>
                        <a:ea typeface="Times New Roman"/>
                      </a:endParaRPr>
                    </a:p>
                  </a:txBody>
                  <a:tcPr anchor="ctr"/>
                </a:tc>
                <a:tc>
                  <a:txBody>
                    <a:bodyPr/>
                    <a:lstStyle/>
                    <a:p>
                      <a:pPr algn="ctr">
                        <a:lnSpc>
                          <a:spcPct val="115000"/>
                        </a:lnSpc>
                        <a:spcAft>
                          <a:spcPts val="0"/>
                        </a:spcAft>
                      </a:pPr>
                      <a:r>
                        <a:rPr lang="fr-FR" sz="1600">
                          <a:effectLst/>
                          <a:latin typeface="+mn-lt"/>
                        </a:rPr>
                        <a:t>B</a:t>
                      </a:r>
                      <a:endParaRPr lang="fr-FR" sz="1600">
                        <a:effectLst/>
                        <a:latin typeface="+mn-lt"/>
                        <a:ea typeface="Times New Roman"/>
                      </a:endParaRPr>
                    </a:p>
                  </a:txBody>
                  <a:tcPr anchor="ctr"/>
                </a:tc>
                <a:tc>
                  <a:txBody>
                    <a:bodyPr/>
                    <a:lstStyle/>
                    <a:p>
                      <a:pPr algn="ctr">
                        <a:lnSpc>
                          <a:spcPct val="115000"/>
                        </a:lnSpc>
                        <a:spcAft>
                          <a:spcPts val="0"/>
                        </a:spcAft>
                      </a:pPr>
                      <a:r>
                        <a:rPr lang="fr-FR" sz="1600">
                          <a:effectLst/>
                          <a:latin typeface="+mn-lt"/>
                        </a:rPr>
                        <a:t>C</a:t>
                      </a:r>
                      <a:endParaRPr lang="fr-FR" sz="160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A</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B</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C</a:t>
                      </a:r>
                      <a:endParaRPr lang="fr-FR" sz="1600" dirty="0">
                        <a:effectLst/>
                        <a:latin typeface="+mn-lt"/>
                        <a:ea typeface="Times New Roman"/>
                      </a:endParaRPr>
                    </a:p>
                  </a:txBody>
                  <a:tcPr anchor="ctr"/>
                </a:tc>
                <a:tc>
                  <a:txBody>
                    <a:bodyPr/>
                    <a:lstStyle/>
                    <a:p>
                      <a:endParaRPr lang="fr-FR" sz="1600" dirty="0">
                        <a:effectLst/>
                        <a:latin typeface="+mn-lt"/>
                      </a:endParaRPr>
                    </a:p>
                  </a:txBody>
                  <a:tcPr anchor="ctr"/>
                </a:tc>
                <a:tc>
                  <a:txBody>
                    <a:bodyPr/>
                    <a:lstStyle/>
                    <a:p>
                      <a:endParaRPr lang="fr-FR" sz="1600" dirty="0">
                        <a:effectLst/>
                        <a:latin typeface="+mn-lt"/>
                      </a:endParaRPr>
                    </a:p>
                  </a:txBody>
                  <a:tcPr anchor="ctr"/>
                </a:tc>
              </a:tr>
              <a:tr h="447978">
                <a:tc rowSpan="3">
                  <a:txBody>
                    <a:bodyPr/>
                    <a:lstStyle/>
                    <a:p>
                      <a:pPr algn="ctr">
                        <a:lnSpc>
                          <a:spcPct val="115000"/>
                        </a:lnSpc>
                        <a:spcAft>
                          <a:spcPts val="0"/>
                        </a:spcAft>
                      </a:pPr>
                      <a:r>
                        <a:rPr lang="fr-FR" sz="1600">
                          <a:effectLst/>
                          <a:latin typeface="+mn-lt"/>
                        </a:rPr>
                        <a:t>L</a:t>
                      </a:r>
                      <a:endParaRPr lang="fr-FR" sz="1600">
                        <a:effectLst/>
                        <a:latin typeface="+mn-lt"/>
                        <a:ea typeface="Times New Roman"/>
                      </a:endParaRPr>
                    </a:p>
                  </a:txBody>
                  <a:tcPr anchor="ctr"/>
                </a:tc>
                <a:tc>
                  <a:txBody>
                    <a:bodyPr/>
                    <a:lstStyle/>
                    <a:p>
                      <a:pPr algn="just">
                        <a:lnSpc>
                          <a:spcPct val="115000"/>
                        </a:lnSpc>
                        <a:spcAft>
                          <a:spcPts val="0"/>
                        </a:spcAft>
                      </a:pPr>
                      <a:r>
                        <a:rPr lang="en-US" sz="1600">
                          <a:effectLst/>
                          <a:latin typeface="+mn-lt"/>
                        </a:rPr>
                        <a:t>French Polynesia</a:t>
                      </a:r>
                      <a:endParaRPr lang="fr-FR" sz="160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100</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0</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100</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100</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0</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100</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60</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0</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72</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100</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96</a:t>
                      </a:r>
                      <a:endParaRPr lang="fr-FR" sz="1600" dirty="0">
                        <a:effectLst/>
                        <a:latin typeface="+mn-lt"/>
                        <a:ea typeface="Times New Roman"/>
                      </a:endParaRPr>
                    </a:p>
                  </a:txBody>
                  <a:tcPr anchor="ctr"/>
                </a:tc>
              </a:tr>
              <a:tr h="447978">
                <a:tc vMerge="1">
                  <a:txBody>
                    <a:bodyPr/>
                    <a:lstStyle/>
                    <a:p>
                      <a:endParaRPr lang="fr-FR"/>
                    </a:p>
                  </a:txBody>
                  <a:tcPr/>
                </a:tc>
                <a:tc>
                  <a:txBody>
                    <a:bodyPr/>
                    <a:lstStyle/>
                    <a:p>
                      <a:pPr algn="just">
                        <a:lnSpc>
                          <a:spcPct val="115000"/>
                        </a:lnSpc>
                        <a:spcAft>
                          <a:spcPts val="0"/>
                        </a:spcAft>
                      </a:pPr>
                      <a:r>
                        <a:rPr lang="fr-FR" sz="1600">
                          <a:effectLst/>
                          <a:latin typeface="+mn-lt"/>
                        </a:rPr>
                        <a:t>New Caledonia</a:t>
                      </a:r>
                      <a:endParaRPr lang="fr-FR" sz="1600">
                        <a:effectLst/>
                        <a:latin typeface="+mn-lt"/>
                        <a:ea typeface="Times New Roman"/>
                      </a:endParaRPr>
                    </a:p>
                  </a:txBody>
                  <a:tcPr anchor="ctr"/>
                </a:tc>
                <a:tc>
                  <a:txBody>
                    <a:bodyPr/>
                    <a:lstStyle/>
                    <a:p>
                      <a:pPr algn="ctr">
                        <a:lnSpc>
                          <a:spcPct val="115000"/>
                        </a:lnSpc>
                        <a:spcAft>
                          <a:spcPts val="0"/>
                        </a:spcAft>
                      </a:pPr>
                      <a:r>
                        <a:rPr lang="fr-FR" sz="1600">
                          <a:effectLst/>
                          <a:latin typeface="+mn-lt"/>
                        </a:rPr>
                        <a:t>100</a:t>
                      </a:r>
                      <a:endParaRPr lang="fr-FR" sz="1600">
                        <a:effectLst/>
                        <a:latin typeface="+mn-lt"/>
                        <a:ea typeface="Times New Roman"/>
                      </a:endParaRPr>
                    </a:p>
                  </a:txBody>
                  <a:tcPr anchor="ctr"/>
                </a:tc>
                <a:tc>
                  <a:txBody>
                    <a:bodyPr/>
                    <a:lstStyle/>
                    <a:p>
                      <a:pPr algn="ctr">
                        <a:lnSpc>
                          <a:spcPct val="115000"/>
                        </a:lnSpc>
                        <a:spcAft>
                          <a:spcPts val="0"/>
                        </a:spcAft>
                      </a:pPr>
                      <a:r>
                        <a:rPr lang="fr-FR" sz="1600">
                          <a:effectLst/>
                          <a:latin typeface="+mn-lt"/>
                        </a:rPr>
                        <a:t>0</a:t>
                      </a:r>
                      <a:endParaRPr lang="fr-FR" sz="160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100</a:t>
                      </a:r>
                      <a:endParaRPr lang="fr-FR" sz="1600" dirty="0">
                        <a:effectLst/>
                        <a:latin typeface="+mn-lt"/>
                        <a:ea typeface="Times New Roman"/>
                      </a:endParaRPr>
                    </a:p>
                  </a:txBody>
                  <a:tcPr anchor="ctr"/>
                </a:tc>
                <a:tc>
                  <a:txBody>
                    <a:bodyPr/>
                    <a:lstStyle/>
                    <a:p>
                      <a:pPr algn="ctr">
                        <a:lnSpc>
                          <a:spcPct val="115000"/>
                        </a:lnSpc>
                        <a:spcAft>
                          <a:spcPts val="0"/>
                        </a:spcAft>
                      </a:pPr>
                      <a:r>
                        <a:rPr lang="fr-FR" sz="1600">
                          <a:effectLst/>
                          <a:latin typeface="+mn-lt"/>
                        </a:rPr>
                        <a:t>100</a:t>
                      </a:r>
                      <a:endParaRPr lang="fr-FR" sz="1600">
                        <a:effectLst/>
                        <a:latin typeface="+mn-lt"/>
                        <a:ea typeface="Times New Roman"/>
                      </a:endParaRPr>
                    </a:p>
                  </a:txBody>
                  <a:tcPr anchor="ctr"/>
                </a:tc>
                <a:tc>
                  <a:txBody>
                    <a:bodyPr/>
                    <a:lstStyle/>
                    <a:p>
                      <a:pPr algn="ctr">
                        <a:lnSpc>
                          <a:spcPct val="115000"/>
                        </a:lnSpc>
                        <a:spcAft>
                          <a:spcPts val="0"/>
                        </a:spcAft>
                      </a:pPr>
                      <a:r>
                        <a:rPr lang="fr-FR" sz="1600">
                          <a:effectLst/>
                          <a:latin typeface="+mn-lt"/>
                        </a:rPr>
                        <a:t>0</a:t>
                      </a:r>
                      <a:endParaRPr lang="fr-FR" sz="160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100</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92</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0</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100</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100</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100</a:t>
                      </a:r>
                      <a:endParaRPr lang="fr-FR" sz="1600" dirty="0">
                        <a:effectLst/>
                        <a:latin typeface="+mn-lt"/>
                        <a:ea typeface="Times New Roman"/>
                      </a:endParaRPr>
                    </a:p>
                  </a:txBody>
                  <a:tcPr anchor="ctr"/>
                </a:tc>
              </a:tr>
              <a:tr h="447978">
                <a:tc vMerge="1">
                  <a:txBody>
                    <a:bodyPr/>
                    <a:lstStyle/>
                    <a:p>
                      <a:endParaRPr lang="fr-FR"/>
                    </a:p>
                  </a:txBody>
                  <a:tcPr/>
                </a:tc>
                <a:tc>
                  <a:txBody>
                    <a:bodyPr/>
                    <a:lstStyle/>
                    <a:p>
                      <a:pPr algn="just">
                        <a:lnSpc>
                          <a:spcPct val="115000"/>
                        </a:lnSpc>
                        <a:spcAft>
                          <a:spcPts val="0"/>
                        </a:spcAft>
                      </a:pPr>
                      <a:r>
                        <a:rPr lang="fr-FR" sz="1600" dirty="0">
                          <a:effectLst/>
                          <a:latin typeface="+mn-lt"/>
                        </a:rPr>
                        <a:t>Wallis &amp; Futuna</a:t>
                      </a:r>
                      <a:endParaRPr lang="fr-FR" sz="1600" dirty="0">
                        <a:effectLst/>
                        <a:latin typeface="+mn-lt"/>
                        <a:ea typeface="Times New Roman"/>
                      </a:endParaRPr>
                    </a:p>
                  </a:txBody>
                  <a:tcPr anchor="ctr"/>
                </a:tc>
                <a:tc>
                  <a:txBody>
                    <a:bodyPr/>
                    <a:lstStyle/>
                    <a:p>
                      <a:pPr algn="ctr">
                        <a:lnSpc>
                          <a:spcPct val="115000"/>
                        </a:lnSpc>
                        <a:spcAft>
                          <a:spcPts val="0"/>
                        </a:spcAft>
                      </a:pPr>
                      <a:r>
                        <a:rPr lang="fr-FR" sz="1600">
                          <a:effectLst/>
                          <a:latin typeface="+mn-lt"/>
                        </a:rPr>
                        <a:t>100</a:t>
                      </a:r>
                      <a:endParaRPr lang="fr-FR" sz="1600">
                        <a:effectLst/>
                        <a:latin typeface="+mn-lt"/>
                        <a:ea typeface="Times New Roman"/>
                      </a:endParaRPr>
                    </a:p>
                  </a:txBody>
                  <a:tcPr anchor="ctr"/>
                </a:tc>
                <a:tc>
                  <a:txBody>
                    <a:bodyPr/>
                    <a:lstStyle/>
                    <a:p>
                      <a:pPr algn="ctr">
                        <a:lnSpc>
                          <a:spcPct val="115000"/>
                        </a:lnSpc>
                        <a:spcAft>
                          <a:spcPts val="0"/>
                        </a:spcAft>
                      </a:pPr>
                      <a:r>
                        <a:rPr lang="fr-FR" sz="1600">
                          <a:effectLst/>
                          <a:latin typeface="+mn-lt"/>
                        </a:rPr>
                        <a:t>0</a:t>
                      </a:r>
                      <a:endParaRPr lang="fr-FR" sz="160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NA</a:t>
                      </a:r>
                      <a:endParaRPr lang="fr-FR" sz="1600" dirty="0">
                        <a:effectLst/>
                        <a:latin typeface="+mn-lt"/>
                        <a:ea typeface="Times New Roman"/>
                      </a:endParaRPr>
                    </a:p>
                  </a:txBody>
                  <a:tcPr anchor="ctr"/>
                </a:tc>
                <a:tc>
                  <a:txBody>
                    <a:bodyPr/>
                    <a:lstStyle/>
                    <a:p>
                      <a:pPr algn="ctr">
                        <a:lnSpc>
                          <a:spcPct val="115000"/>
                        </a:lnSpc>
                        <a:spcAft>
                          <a:spcPts val="0"/>
                        </a:spcAft>
                      </a:pPr>
                      <a:r>
                        <a:rPr lang="fr-FR" sz="1600">
                          <a:effectLst/>
                          <a:latin typeface="+mn-lt"/>
                        </a:rPr>
                        <a:t>100</a:t>
                      </a:r>
                      <a:endParaRPr lang="fr-FR" sz="1600">
                        <a:effectLst/>
                        <a:latin typeface="+mn-lt"/>
                        <a:ea typeface="Times New Roman"/>
                      </a:endParaRPr>
                    </a:p>
                  </a:txBody>
                  <a:tcPr anchor="ctr"/>
                </a:tc>
                <a:tc>
                  <a:txBody>
                    <a:bodyPr/>
                    <a:lstStyle/>
                    <a:p>
                      <a:pPr algn="ctr">
                        <a:lnSpc>
                          <a:spcPct val="115000"/>
                        </a:lnSpc>
                        <a:spcAft>
                          <a:spcPts val="0"/>
                        </a:spcAft>
                      </a:pPr>
                      <a:r>
                        <a:rPr lang="fr-FR" sz="1600">
                          <a:effectLst/>
                          <a:latin typeface="+mn-lt"/>
                        </a:rPr>
                        <a:t>0</a:t>
                      </a:r>
                      <a:endParaRPr lang="fr-FR" sz="160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NA</a:t>
                      </a:r>
                      <a:endParaRPr lang="fr-FR" sz="1600" dirty="0">
                        <a:effectLst/>
                        <a:latin typeface="+mn-lt"/>
                        <a:ea typeface="Times New Roman"/>
                      </a:endParaRPr>
                    </a:p>
                  </a:txBody>
                  <a:tcPr anchor="ctr"/>
                </a:tc>
                <a:tc>
                  <a:txBody>
                    <a:bodyPr/>
                    <a:lstStyle/>
                    <a:p>
                      <a:pPr algn="ctr">
                        <a:lnSpc>
                          <a:spcPct val="115000"/>
                        </a:lnSpc>
                        <a:spcAft>
                          <a:spcPts val="0"/>
                        </a:spcAft>
                      </a:pPr>
                      <a:r>
                        <a:rPr lang="fr-FR" sz="1600">
                          <a:effectLst/>
                          <a:latin typeface="+mn-lt"/>
                        </a:rPr>
                        <a:t>75</a:t>
                      </a:r>
                      <a:endParaRPr lang="fr-FR" sz="1600">
                        <a:effectLst/>
                        <a:latin typeface="+mn-lt"/>
                        <a:ea typeface="Times New Roman"/>
                      </a:endParaRPr>
                    </a:p>
                  </a:txBody>
                  <a:tcPr anchor="ctr"/>
                </a:tc>
                <a:tc>
                  <a:txBody>
                    <a:bodyPr/>
                    <a:lstStyle/>
                    <a:p>
                      <a:pPr algn="ctr">
                        <a:lnSpc>
                          <a:spcPct val="115000"/>
                        </a:lnSpc>
                        <a:spcAft>
                          <a:spcPts val="0"/>
                        </a:spcAft>
                      </a:pPr>
                      <a:r>
                        <a:rPr lang="fr-FR" sz="1600">
                          <a:effectLst/>
                          <a:latin typeface="+mn-lt"/>
                        </a:rPr>
                        <a:t>0</a:t>
                      </a:r>
                      <a:endParaRPr lang="fr-FR" sz="160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100</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100</a:t>
                      </a:r>
                      <a:endParaRPr lang="fr-FR" sz="1600" dirty="0">
                        <a:effectLst/>
                        <a:latin typeface="+mn-lt"/>
                        <a:ea typeface="Times New Roman"/>
                      </a:endParaRPr>
                    </a:p>
                  </a:txBody>
                  <a:tcPr anchor="ctr"/>
                </a:tc>
                <a:tc>
                  <a:txBody>
                    <a:bodyPr/>
                    <a:lstStyle/>
                    <a:p>
                      <a:pPr algn="ctr">
                        <a:lnSpc>
                          <a:spcPct val="115000"/>
                        </a:lnSpc>
                        <a:spcAft>
                          <a:spcPts val="0"/>
                        </a:spcAft>
                      </a:pPr>
                      <a:r>
                        <a:rPr lang="fr-FR" sz="1600" dirty="0">
                          <a:effectLst/>
                          <a:latin typeface="+mn-lt"/>
                        </a:rPr>
                        <a:t>100</a:t>
                      </a:r>
                      <a:endParaRPr lang="fr-FR" sz="1600" dirty="0">
                        <a:effectLst/>
                        <a:latin typeface="+mn-lt"/>
                        <a:ea typeface="Times New Roman"/>
                      </a:endParaRPr>
                    </a:p>
                  </a:txBody>
                  <a:tcPr anchor="ctr"/>
                </a:tc>
              </a:tr>
            </a:tbl>
          </a:graphicData>
        </a:graphic>
      </p:graphicFrame>
      <p:sp>
        <p:nvSpPr>
          <p:cNvPr id="9" name="Content Placeholder 2"/>
          <p:cNvSpPr>
            <a:spLocks noGrp="1"/>
          </p:cNvSpPr>
          <p:nvPr>
            <p:ph idx="1"/>
          </p:nvPr>
        </p:nvSpPr>
        <p:spPr>
          <a:xfrm>
            <a:off x="381000" y="1076324"/>
            <a:ext cx="10972799" cy="5032376"/>
          </a:xfrm>
        </p:spPr>
        <p:txBody>
          <a:bodyPr>
            <a:normAutofit/>
          </a:bodyPr>
          <a:lstStyle/>
          <a:p>
            <a:r>
              <a:rPr lang="en-US" dirty="0" smtClean="0"/>
              <a:t>Charting:</a:t>
            </a:r>
          </a:p>
          <a:p>
            <a:endParaRPr lang="en-US" dirty="0" smtClean="0"/>
          </a:p>
          <a:p>
            <a:endParaRPr lang="en-US" dirty="0"/>
          </a:p>
          <a:p>
            <a:endParaRPr lang="en-US" dirty="0" smtClean="0"/>
          </a:p>
          <a:p>
            <a:endParaRPr lang="en-US" dirty="0" smtClean="0"/>
          </a:p>
          <a:p>
            <a:pPr lvl="1"/>
            <a:r>
              <a:rPr lang="en-US" dirty="0" smtClean="0"/>
              <a:t>ENCs : 	</a:t>
            </a:r>
            <a:r>
              <a:rPr lang="en-US" sz="2000" dirty="0" smtClean="0"/>
              <a:t>41 new cells produced since the last conference</a:t>
            </a:r>
          </a:p>
          <a:p>
            <a:pPr marL="457200" lvl="1" indent="0">
              <a:buNone/>
            </a:pPr>
            <a:r>
              <a:rPr lang="en-US" sz="2000" dirty="0" smtClean="0"/>
              <a:t>		207 cells currently available for the region L</a:t>
            </a:r>
          </a:p>
          <a:p>
            <a:pPr marL="457200" lvl="1" indent="0">
              <a:buNone/>
            </a:pPr>
            <a:r>
              <a:rPr lang="en-US" sz="2000" dirty="0"/>
              <a:t>	</a:t>
            </a:r>
            <a:r>
              <a:rPr lang="en-US" sz="2000" dirty="0" smtClean="0"/>
              <a:t>	50 new cells planned for 2020</a:t>
            </a:r>
          </a:p>
          <a:p>
            <a:pPr lvl="1"/>
            <a:r>
              <a:rPr lang="en-US" dirty="0" smtClean="0"/>
              <a:t>INT Charts	</a:t>
            </a:r>
            <a:r>
              <a:rPr lang="en-US" sz="2000" dirty="0" smtClean="0"/>
              <a:t>5 new or </a:t>
            </a:r>
            <a:r>
              <a:rPr lang="en-US" sz="2000" dirty="0"/>
              <a:t>limited editions since the last conference</a:t>
            </a:r>
            <a:endParaRPr lang="en-US" sz="2000" dirty="0" smtClean="0"/>
          </a:p>
          <a:p>
            <a:pPr lvl="1"/>
            <a:r>
              <a:rPr lang="en-US" dirty="0" smtClean="0"/>
              <a:t>National charts	</a:t>
            </a:r>
            <a:r>
              <a:rPr lang="en-US" sz="2000" dirty="0" smtClean="0"/>
              <a:t>1 new chart (FR7459 </a:t>
            </a:r>
            <a:r>
              <a:rPr lang="en-US" sz="2000" dirty="0" err="1" smtClean="0"/>
              <a:t>Tikehau</a:t>
            </a:r>
            <a:r>
              <a:rPr lang="en-US" sz="2000" dirty="0" smtClean="0"/>
              <a:t>), 14 </a:t>
            </a:r>
            <a:r>
              <a:rPr lang="en-US" sz="2000" dirty="0"/>
              <a:t>new or limited editions since the last </a:t>
            </a:r>
            <a:r>
              <a:rPr lang="en-US" sz="2000" dirty="0" smtClean="0"/>
              <a:t>			</a:t>
            </a:r>
            <a:r>
              <a:rPr lang="en-US" sz="2000" dirty="0" smtClean="0"/>
              <a:t>conference</a:t>
            </a:r>
          </a:p>
          <a:p>
            <a:pPr lvl="1"/>
            <a:r>
              <a:rPr lang="en-US" sz="2000" dirty="0" smtClean="0"/>
              <a:t>FR6686 (INT6843 </a:t>
            </a:r>
            <a:r>
              <a:rPr lang="en-US" sz="2000" dirty="0" err="1" smtClean="0"/>
              <a:t>Loyauté</a:t>
            </a:r>
            <a:r>
              <a:rPr lang="en-US" sz="2000" dirty="0" smtClean="0"/>
              <a:t> islands)  and FR6768 (INT6844 </a:t>
            </a:r>
            <a:r>
              <a:rPr lang="en-US" sz="2000" dirty="0" err="1" smtClean="0"/>
              <a:t>Osle</a:t>
            </a:r>
            <a:r>
              <a:rPr lang="en-US" sz="2000" dirty="0" smtClean="0"/>
              <a:t> of Pines) are planned for 2020-2021</a:t>
            </a:r>
            <a:endParaRPr lang="en-US" sz="2000" dirty="0"/>
          </a:p>
        </p:txBody>
      </p:sp>
    </p:spTree>
    <p:extLst>
      <p:ext uri="{BB962C8B-B14F-4D97-AF65-F5344CB8AC3E}">
        <p14:creationId xmlns:p14="http://schemas.microsoft.com/office/powerpoint/2010/main" val="1142853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 on surveys, charting and </a:t>
            </a:r>
            <a:r>
              <a:rPr lang="en-US" u="sng" dirty="0"/>
              <a:t>MSI</a:t>
            </a:r>
          </a:p>
        </p:txBody>
      </p:sp>
      <p:sp>
        <p:nvSpPr>
          <p:cNvPr id="3" name="Content Placeholder 2"/>
          <p:cNvSpPr>
            <a:spLocks noGrp="1"/>
          </p:cNvSpPr>
          <p:nvPr>
            <p:ph idx="1"/>
          </p:nvPr>
        </p:nvSpPr>
        <p:spPr>
          <a:xfrm>
            <a:off x="838200" y="1749425"/>
            <a:ext cx="10515599" cy="3555844"/>
          </a:xfrm>
        </p:spPr>
        <p:txBody>
          <a:bodyPr/>
          <a:lstStyle/>
          <a:p>
            <a:r>
              <a:rPr lang="en-US" dirty="0"/>
              <a:t>MSI: no </a:t>
            </a:r>
            <a:r>
              <a:rPr lang="en-US" dirty="0" smtClean="0"/>
              <a:t>change, no </a:t>
            </a:r>
            <a:r>
              <a:rPr lang="en-US" dirty="0"/>
              <a:t>NAVTEX station in French overseas territories, MSI warnings are broadcast through </a:t>
            </a:r>
            <a:r>
              <a:rPr lang="en-US" dirty="0" err="1"/>
              <a:t>SafetyNet</a:t>
            </a:r>
            <a:r>
              <a:rPr lang="en-US" dirty="0"/>
              <a:t> </a:t>
            </a:r>
            <a:r>
              <a:rPr lang="en-US" dirty="0" smtClean="0"/>
              <a:t>network</a:t>
            </a:r>
            <a:endParaRPr lang="en-US" dirty="0"/>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7</a:t>
            </a:fld>
            <a:endParaRPr lang="en-US" dirty="0"/>
          </a:p>
        </p:txBody>
      </p:sp>
    </p:spTree>
    <p:extLst>
      <p:ext uri="{BB962C8B-B14F-4D97-AF65-F5344CB8AC3E}">
        <p14:creationId xmlns:p14="http://schemas.microsoft.com/office/powerpoint/2010/main" val="451126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Contributions to the IHO DCDB and GEBCO</a:t>
            </a:r>
          </a:p>
        </p:txBody>
      </p:sp>
      <p:sp>
        <p:nvSpPr>
          <p:cNvPr id="3" name="Content Placeholder 2"/>
          <p:cNvSpPr>
            <a:spLocks noGrp="1"/>
          </p:cNvSpPr>
          <p:nvPr>
            <p:ph idx="1"/>
          </p:nvPr>
        </p:nvSpPr>
        <p:spPr>
          <a:xfrm>
            <a:off x="838201" y="1330325"/>
            <a:ext cx="10448924" cy="4508500"/>
          </a:xfrm>
        </p:spPr>
        <p:txBody>
          <a:bodyPr>
            <a:normAutofit/>
          </a:bodyPr>
          <a:lstStyle/>
          <a:p>
            <a:r>
              <a:rPr lang="en-US" dirty="0" smtClean="0"/>
              <a:t>Shom does not provide directly to the DCDB bathymetric data on </a:t>
            </a:r>
            <a:r>
              <a:rPr lang="en-US" dirty="0"/>
              <a:t>waters under French </a:t>
            </a:r>
            <a:r>
              <a:rPr lang="en-US" dirty="0" smtClean="0"/>
              <a:t>jurisdiction. </a:t>
            </a:r>
          </a:p>
          <a:p>
            <a:pPr marL="266700" indent="0">
              <a:buNone/>
            </a:pPr>
            <a:r>
              <a:rPr lang="en-US" dirty="0" smtClean="0"/>
              <a:t>These data </a:t>
            </a:r>
            <a:r>
              <a:rPr lang="en-US" sz="2000" dirty="0" smtClean="0"/>
              <a:t>(in </a:t>
            </a:r>
            <a:r>
              <a:rPr lang="en-US" sz="2000" dirty="0"/>
              <a:t>the form of bathymetric </a:t>
            </a:r>
            <a:r>
              <a:rPr lang="en-US" sz="2000" dirty="0" smtClean="0"/>
              <a:t>datasets : soundings) </a:t>
            </a:r>
            <a:r>
              <a:rPr lang="en-US" dirty="0" smtClean="0"/>
              <a:t>are accessible online:</a:t>
            </a:r>
            <a:endParaRPr lang="en-US" dirty="0"/>
          </a:p>
          <a:p>
            <a:pPr marL="457200" lvl="1" indent="0">
              <a:buNone/>
            </a:pPr>
            <a:r>
              <a:rPr lang="en-US" sz="2200" u="sng" dirty="0" smtClean="0">
                <a:solidFill>
                  <a:schemeClr val="bg2">
                    <a:lumMod val="50000"/>
                  </a:schemeClr>
                </a:solidFill>
              </a:rPr>
              <a:t>http</a:t>
            </a:r>
            <a:r>
              <a:rPr lang="en-US" sz="2200" u="sng" dirty="0">
                <a:solidFill>
                  <a:schemeClr val="bg2">
                    <a:lumMod val="50000"/>
                  </a:schemeClr>
                </a:solidFill>
              </a:rPr>
              <a:t>://</a:t>
            </a:r>
            <a:r>
              <a:rPr lang="en-US" sz="2200" u="sng" dirty="0" smtClean="0">
                <a:solidFill>
                  <a:schemeClr val="bg2">
                    <a:lumMod val="50000"/>
                  </a:schemeClr>
                </a:solidFill>
              </a:rPr>
              <a:t>diffusion.shom.fr/pro/amenagement/bathymetrie/lots-bathy.html</a:t>
            </a:r>
          </a:p>
          <a:p>
            <a:pPr marL="0" indent="0">
              <a:buNone/>
            </a:pPr>
            <a:r>
              <a:rPr lang="en-US" sz="2200" i="1" dirty="0" smtClean="0"/>
              <a:t>	Distributed </a:t>
            </a:r>
            <a:r>
              <a:rPr lang="en-US" sz="2200" i="1" dirty="0"/>
              <a:t>under Creative Commons « CC-BY-SA 4.0 » </a:t>
            </a:r>
            <a:r>
              <a:rPr lang="en-US" sz="2200" i="1" dirty="0" err="1"/>
              <a:t>licence</a:t>
            </a:r>
            <a:endParaRPr lang="en-US" sz="2200" i="1" dirty="0"/>
          </a:p>
          <a:p>
            <a:r>
              <a:rPr lang="en-US" dirty="0" smtClean="0"/>
              <a:t>Bathymetric datasets collected in international waters are provided regularly for integration in the GEBCO products</a:t>
            </a:r>
          </a:p>
          <a:p>
            <a:r>
              <a:rPr lang="en-US" dirty="0" smtClean="0"/>
              <a:t>Distribution </a:t>
            </a:r>
            <a:r>
              <a:rPr lang="en-US" dirty="0"/>
              <a:t>of coverage survey polygons along with associated metadata on the IHO DCDB website, is ensured for Shom, trough the </a:t>
            </a:r>
            <a:r>
              <a:rPr lang="en-US" dirty="0" err="1"/>
              <a:t>EMODnet</a:t>
            </a:r>
            <a:r>
              <a:rPr lang="en-US" dirty="0"/>
              <a:t> Bathymetry WFS </a:t>
            </a:r>
            <a:r>
              <a:rPr lang="en-US" dirty="0" err="1"/>
              <a:t>webservice</a:t>
            </a:r>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8</a:t>
            </a:fld>
            <a:endParaRPr lang="en-US"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1460" y="3162300"/>
            <a:ext cx="827853"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146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Contributions to the IHO DCDB and GEBCO</a:t>
            </a:r>
          </a:p>
        </p:txBody>
      </p:sp>
      <p:sp>
        <p:nvSpPr>
          <p:cNvPr id="5" name="Slide Number Placeholder 4"/>
          <p:cNvSpPr>
            <a:spLocks noGrp="1"/>
          </p:cNvSpPr>
          <p:nvPr>
            <p:ph type="sldNum" sz="quarter" idx="12"/>
          </p:nvPr>
        </p:nvSpPr>
        <p:spPr/>
        <p:txBody>
          <a:bodyPr/>
          <a:lstStyle/>
          <a:p>
            <a:fld id="{EC878826-814C-4FD2-96B3-D147818A5C89}" type="slidenum">
              <a:rPr lang="en-US" smtClean="0"/>
              <a:t>9</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43000"/>
            <a:ext cx="10172700" cy="565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073474"/>
      </p:ext>
    </p:extLst>
  </p:cSld>
  <p:clrMapOvr>
    <a:masterClrMapping/>
  </p:clrMapOvr>
</p:sld>
</file>

<file path=ppt/theme/theme1.xml><?xml version="1.0" encoding="utf-8"?>
<a:theme xmlns:a="http://schemas.openxmlformats.org/drawingml/2006/main" name="IHO_Presentations_template-Blan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HO presentations template" id="{02FEB0FD-5DB0-4DCA-8FD3-AD77DA5C0D37}" vid="{4295DFCE-4179-4A75-B3EC-50B8EFC8F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IHO_Presentations_template-Blank</Template>
  <TotalTime>658</TotalTime>
  <Words>553</Words>
  <Application>Microsoft Office PowerPoint</Application>
  <PresentationFormat>Personnalisé</PresentationFormat>
  <Paragraphs>174</Paragraphs>
  <Slides>12</Slides>
  <Notes>2</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IHO_Presentations_template-Blank</vt:lpstr>
      <vt:lpstr>17th Meeting of the  South West Pacific Hydrographic Commission  National Report by</vt:lpstr>
      <vt:lpstr>Main achievements during the year</vt:lpstr>
      <vt:lpstr>Main achievements during the year</vt:lpstr>
      <vt:lpstr>Main challenges and/or obstructions</vt:lpstr>
      <vt:lpstr>Progress on surveys, charting and MSI</vt:lpstr>
      <vt:lpstr>Progress on surveys, charting and MSI</vt:lpstr>
      <vt:lpstr>Progress on surveys, charting and MSI</vt:lpstr>
      <vt:lpstr>Contributions to the IHO DCDB and GEBCO</vt:lpstr>
      <vt:lpstr>Contributions to the IHO DCDB and GEBCO</vt:lpstr>
      <vt:lpstr>Progress on MSDI</vt:lpstr>
      <vt:lpstr>Plans that affect the region</vt:lpstr>
      <vt:lpstr>Save the date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JCOMM-5 to HSSC 9 6-10 November 2017,  Ottawa, Canada</dc:title>
  <dc:creator>alberto.neves@iho.int</dc:creator>
  <cp:lastModifiedBy>Yves-Marie Tanguy, DOPS/MIP/BATHY</cp:lastModifiedBy>
  <cp:revision>66</cp:revision>
  <dcterms:created xsi:type="dcterms:W3CDTF">2017-10-26T13:07:26Z</dcterms:created>
  <dcterms:modified xsi:type="dcterms:W3CDTF">2020-02-07T01:12:14Z</dcterms:modified>
</cp:coreProperties>
</file>