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3A9B22A-55EC-4A68-A1AE-1A1AE03C8C30}" type="datetimeFigureOut">
              <a:rPr lang="en-US" smtClean="0"/>
              <a:t>2/11/2020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9" name="Footer Placeholder 8"/>
          <p:cNvSpPr txBox="1">
            <a:spLocks/>
          </p:cNvSpPr>
          <p:nvPr userDrawn="1"/>
        </p:nvSpPr>
        <p:spPr>
          <a:xfrm>
            <a:off x="820714" y="6280348"/>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39098" y="6069012"/>
            <a:ext cx="793714" cy="808277"/>
          </a:xfrm>
          <a:prstGeom prst="rect">
            <a:avLst/>
          </a:prstGeom>
        </p:spPr>
      </p:pic>
      <p:sp>
        <p:nvSpPr>
          <p:cNvPr id="11" name="Footer Placeholder 8"/>
          <p:cNvSpPr txBox="1">
            <a:spLocks/>
          </p:cNvSpPr>
          <p:nvPr userDrawn="1"/>
        </p:nvSpPr>
        <p:spPr>
          <a:xfrm>
            <a:off x="8021213" y="6271896"/>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South</a:t>
            </a:r>
            <a:r>
              <a:rPr lang="de-DE" baseline="0" dirty="0" smtClean="0">
                <a:solidFill>
                  <a:schemeClr val="tx1"/>
                </a:solidFill>
              </a:rPr>
              <a:t> West Pacific </a:t>
            </a:r>
            <a:r>
              <a:rPr lang="de-DE" dirty="0" smtClean="0">
                <a:solidFill>
                  <a:schemeClr val="tx1"/>
                </a:solidFill>
              </a:rPr>
              <a:t>Hydrographic Commission</a:t>
            </a:r>
            <a:endParaRPr lang="en-US" i="1" dirty="0">
              <a:solidFill>
                <a:schemeClr val="tx1"/>
              </a:solidFill>
            </a:endParaRPr>
          </a:p>
        </p:txBody>
      </p:sp>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2/11/2020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2/11/2020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4700292" y="6266476"/>
            <a:ext cx="2743200" cy="365125"/>
          </a:xfrm>
        </p:spPr>
        <p:txBody>
          <a:bodyPr/>
          <a:lstStyle>
            <a:lvl1pPr algn="ctr">
              <a:defRPr/>
            </a:lvl1pPr>
          </a:lstStyle>
          <a:p>
            <a:fld id="{EC878826-814C-4FD2-96B3-D147818A5C89}" type="slidenum">
              <a:rPr lang="en-US" smtClean="0"/>
              <a:pPr/>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sp>
        <p:nvSpPr>
          <p:cNvPr id="10" name="Footer Placeholder 8"/>
          <p:cNvSpPr txBox="1">
            <a:spLocks/>
          </p:cNvSpPr>
          <p:nvPr userDrawn="1"/>
        </p:nvSpPr>
        <p:spPr>
          <a:xfrm>
            <a:off x="7867467" y="6280348"/>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South West Pacific Hydrographic Commission</a:t>
            </a:r>
            <a:endParaRPr lang="en-US" i="1" dirty="0">
              <a:solidFill>
                <a:schemeClr val="tx1"/>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90914" y="6031690"/>
            <a:ext cx="813938" cy="828872"/>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2/11/2020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2/11/2020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2/11/2020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2/11/2020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2/11/2020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2/11/2020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2/11/2020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2/11/2020</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p:cNvPicPr>
          <p:nvPr/>
        </p:nvPicPr>
        <p:blipFill rotWithShape="1">
          <a:blip r:embed="rId2">
            <a:extLst>
              <a:ext uri="{28A0092B-C50C-407E-A947-70E740481C1C}">
                <a14:useLocalDpi xmlns:a14="http://schemas.microsoft.com/office/drawing/2010/main" val="0"/>
              </a:ext>
            </a:extLst>
          </a:blip>
          <a:srcRect l="1621" t="16050" r="1735" b="7253"/>
          <a:stretch/>
        </p:blipFill>
        <p:spPr bwMode="auto">
          <a:xfrm>
            <a:off x="444843" y="341909"/>
            <a:ext cx="11004207" cy="591219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53640926-AAD7-44D8-BBD7-CCE9431645EC}">
              <a14:shadowObscured xmlns:a14="http://schemas.microsoft.com/office/drawing/2010/main"/>
            </a:ext>
          </a:extLst>
        </p:spPr>
      </p:pic>
      <p:sp>
        <p:nvSpPr>
          <p:cNvPr id="2" name="Title 1"/>
          <p:cNvSpPr>
            <a:spLocks noGrp="1"/>
          </p:cNvSpPr>
          <p:nvPr>
            <p:ph type="ctrTitle"/>
          </p:nvPr>
        </p:nvSpPr>
        <p:spPr>
          <a:xfrm>
            <a:off x="444843" y="149902"/>
            <a:ext cx="10244422" cy="3902322"/>
          </a:xfrm>
        </p:spPr>
        <p:txBody>
          <a:bodyPr>
            <a:normAutofit fontScale="90000"/>
          </a:bodyPr>
          <a:lstStyle/>
          <a:p>
            <a:r>
              <a:rPr lang="en-US" dirty="0" smtClean="0"/>
              <a:t>                      </a:t>
            </a:r>
            <a:r>
              <a:rPr lang="en-US" b="1" dirty="0" smtClean="0">
                <a:latin typeface="Arial Narrow" panose="020B0606020202030204" pitchFamily="34" charset="0"/>
              </a:rPr>
              <a:t>17</a:t>
            </a:r>
            <a:r>
              <a:rPr lang="en-US" b="1" baseline="30000" dirty="0" smtClean="0">
                <a:latin typeface="Arial Narrow" panose="020B0606020202030204" pitchFamily="34" charset="0"/>
              </a:rPr>
              <a:t>th</a:t>
            </a:r>
            <a:r>
              <a:rPr lang="en-US" b="1" dirty="0" smtClean="0">
                <a:latin typeface="Arial Narrow" panose="020B0606020202030204" pitchFamily="34" charset="0"/>
              </a:rPr>
              <a:t> </a:t>
            </a:r>
            <a:r>
              <a:rPr lang="en-US" b="1" dirty="0">
                <a:latin typeface="Arial Narrow" panose="020B0606020202030204" pitchFamily="34" charset="0"/>
              </a:rPr>
              <a:t>Meeting of the </a:t>
            </a:r>
            <a:br>
              <a:rPr lang="en-US" b="1" dirty="0">
                <a:latin typeface="Arial Narrow" panose="020B0606020202030204" pitchFamily="34" charset="0"/>
              </a:rPr>
            </a:br>
            <a:r>
              <a:rPr lang="en-US" b="1" dirty="0" smtClean="0">
                <a:latin typeface="Arial Narrow" panose="020B0606020202030204" pitchFamily="34" charset="0"/>
              </a:rPr>
              <a:t>                     South West Pacific</a:t>
            </a:r>
            <a:r>
              <a:rPr lang="en-US" b="1" dirty="0">
                <a:latin typeface="Arial Narrow" panose="020B0606020202030204" pitchFamily="34" charset="0"/>
              </a:rPr>
              <a:t/>
            </a:r>
            <a:br>
              <a:rPr lang="en-US" b="1" dirty="0">
                <a:latin typeface="Arial Narrow" panose="020B0606020202030204" pitchFamily="34" charset="0"/>
              </a:rPr>
            </a:br>
            <a:r>
              <a:rPr lang="en-US" b="1" dirty="0" smtClean="0">
                <a:latin typeface="Arial Narrow" panose="020B0606020202030204" pitchFamily="34" charset="0"/>
              </a:rPr>
              <a:t>                 Hydrographic Commission</a:t>
            </a:r>
            <a:r>
              <a:rPr lang="en-US" dirty="0" smtClean="0"/>
              <a:t/>
            </a:r>
            <a:br>
              <a:rPr lang="en-US" dirty="0" smtClean="0"/>
            </a:br>
            <a:r>
              <a:rPr lang="en-US" dirty="0"/>
              <a:t> </a:t>
            </a:r>
            <a:r>
              <a:rPr lang="en-US" dirty="0" smtClean="0"/>
              <a:t>          </a:t>
            </a:r>
            <a:r>
              <a:rPr lang="en-US" sz="4400" dirty="0" smtClean="0"/>
              <a:t>National Report by</a:t>
            </a:r>
            <a:endParaRPr lang="en-AU" sz="4400" dirty="0"/>
          </a:p>
        </p:txBody>
      </p:sp>
      <p:sp>
        <p:nvSpPr>
          <p:cNvPr id="3" name="Subtitle 2"/>
          <p:cNvSpPr>
            <a:spLocks noGrp="1"/>
          </p:cNvSpPr>
          <p:nvPr>
            <p:ph type="subTitle" idx="1"/>
          </p:nvPr>
        </p:nvSpPr>
        <p:spPr>
          <a:xfrm>
            <a:off x="428164" y="3931035"/>
            <a:ext cx="8575793" cy="1135236"/>
          </a:xfrm>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r>
              <a:rPr lang="en-GB" sz="3600" b="1" dirty="0" smtClean="0">
                <a:ln>
                  <a:solidFill>
                    <a:schemeClr val="bg2">
                      <a:lumMod val="50000"/>
                    </a:schemeClr>
                  </a:solidFill>
                </a:ln>
                <a:solidFill>
                  <a:schemeClr val="accent3"/>
                </a:solidFill>
                <a:latin typeface="Cooper Black" panose="0208090404030B020404" pitchFamily="18" charset="0"/>
              </a:rPr>
              <a:t>Solomon Islands Hydrographic Unit</a:t>
            </a:r>
            <a:endParaRPr lang="en-AU" sz="3600" b="1" dirty="0">
              <a:ln>
                <a:solidFill>
                  <a:schemeClr val="bg2">
                    <a:lumMod val="50000"/>
                  </a:schemeClr>
                </a:solidFill>
              </a:ln>
              <a:solidFill>
                <a:schemeClr val="accent3"/>
              </a:solidFill>
              <a:latin typeface="Cooper Black" panose="0208090404030B020404" pitchFamily="18" charset="0"/>
            </a:endParaRPr>
          </a:p>
          <a:p>
            <a:r>
              <a:rPr lang="en-US" sz="3500" b="1" smtClean="0">
                <a:ln/>
                <a:solidFill>
                  <a:schemeClr val="accent3"/>
                </a:solidFill>
                <a:latin typeface="Arial" pitchFamily="34" charset="0"/>
                <a:cs typeface="Arial" pitchFamily="34" charset="0"/>
              </a:rPr>
              <a:t> </a:t>
            </a:r>
            <a:r>
              <a:rPr lang="en-US" sz="3500" b="1" smtClean="0">
                <a:ln/>
                <a:solidFill>
                  <a:schemeClr val="accent3"/>
                </a:solidFill>
                <a:latin typeface="Arial" pitchFamily="34" charset="0"/>
                <a:cs typeface="Arial" pitchFamily="34" charset="0"/>
              </a:rPr>
              <a:t>SIHU/SIMA</a:t>
            </a:r>
            <a:endParaRPr lang="en-US" sz="3500" b="1" dirty="0">
              <a:ln/>
              <a:solidFill>
                <a:schemeClr val="accent3"/>
              </a:solidFill>
              <a:latin typeface="Arial" pitchFamily="34" charset="0"/>
              <a:cs typeface="Arial" pitchFamily="34" charset="0"/>
            </a:endParaRPr>
          </a:p>
        </p:txBody>
      </p:sp>
      <p:pic>
        <p:nvPicPr>
          <p:cNvPr id="4" name="Picture 3"/>
          <p:cNvPicPr>
            <a:picLocks noChangeAspect="1"/>
          </p:cNvPicPr>
          <p:nvPr/>
        </p:nvPicPr>
        <p:blipFill>
          <a:blip r:embed="rId3"/>
          <a:stretch>
            <a:fillRect/>
          </a:stretch>
        </p:blipFill>
        <p:spPr>
          <a:xfrm>
            <a:off x="8641014" y="4415085"/>
            <a:ext cx="2232932" cy="1492633"/>
          </a:xfrm>
          <a:prstGeom prst="rect">
            <a:avLst/>
          </a:prstGeom>
        </p:spPr>
      </p:pic>
    </p:spTree>
    <p:extLst>
      <p:ext uri="{BB962C8B-B14F-4D97-AF65-F5344CB8AC3E}">
        <p14:creationId xmlns:p14="http://schemas.microsoft.com/office/powerpoint/2010/main" val="33482624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achievements during the year</a:t>
            </a:r>
          </a:p>
        </p:txBody>
      </p:sp>
      <p:sp>
        <p:nvSpPr>
          <p:cNvPr id="3" name="Content Placeholder 2"/>
          <p:cNvSpPr>
            <a:spLocks noGrp="1"/>
          </p:cNvSpPr>
          <p:nvPr>
            <p:ph idx="1"/>
          </p:nvPr>
        </p:nvSpPr>
        <p:spPr>
          <a:xfrm>
            <a:off x="444843" y="1120347"/>
            <a:ext cx="11475308" cy="4744994"/>
          </a:xfrm>
        </p:spPr>
        <p:txBody>
          <a:bodyPr>
            <a:normAutofit fontScale="92500" lnSpcReduction="20000"/>
          </a:bodyPr>
          <a:lstStyle/>
          <a:p>
            <a:r>
              <a:rPr lang="en-GB" sz="3200" dirty="0" smtClean="0">
                <a:latin typeface="+mj-lt"/>
              </a:rPr>
              <a:t>Solomon Islands become IHO Member State (MS) as of 15</a:t>
            </a:r>
            <a:r>
              <a:rPr lang="en-GB" sz="3200" baseline="30000" dirty="0" smtClean="0">
                <a:latin typeface="+mj-lt"/>
              </a:rPr>
              <a:t>th</a:t>
            </a:r>
            <a:r>
              <a:rPr lang="en-GB" sz="3200" dirty="0" smtClean="0">
                <a:latin typeface="+mj-lt"/>
              </a:rPr>
              <a:t> July 2019.</a:t>
            </a:r>
            <a:endParaRPr lang="en-AU" sz="3200" i="1" dirty="0" smtClean="0">
              <a:latin typeface="+mj-lt"/>
            </a:endParaRPr>
          </a:p>
          <a:p>
            <a:r>
              <a:rPr lang="en-AU" sz="3200" dirty="0" smtClean="0">
                <a:latin typeface="+mj-lt"/>
              </a:rPr>
              <a:t>New SI Chart SLB08 published by AHO on 12</a:t>
            </a:r>
            <a:r>
              <a:rPr lang="en-AU" sz="3200" baseline="30000" dirty="0" smtClean="0">
                <a:latin typeface="+mj-lt"/>
              </a:rPr>
              <a:t>th</a:t>
            </a:r>
            <a:r>
              <a:rPr lang="en-AU" sz="3200" dirty="0" smtClean="0">
                <a:latin typeface="+mj-lt"/>
              </a:rPr>
              <a:t> July 2019. </a:t>
            </a:r>
          </a:p>
          <a:p>
            <a:r>
              <a:rPr lang="en-AU" sz="3200" dirty="0" smtClean="0">
                <a:latin typeface="+mj-lt"/>
              </a:rPr>
              <a:t>SIHU took delivery of SI Tide Tables 2020 from AHO in Dec 2019.</a:t>
            </a:r>
          </a:p>
          <a:p>
            <a:r>
              <a:rPr lang="en-GB" sz="3200" dirty="0" smtClean="0">
                <a:latin typeface="+mj-lt"/>
              </a:rPr>
              <a:t>SIHU </a:t>
            </a:r>
            <a:r>
              <a:rPr lang="en-GB" sz="3200" dirty="0">
                <a:latin typeface="+mj-lt"/>
              </a:rPr>
              <a:t>Cartographer completed a 4 weeks IALA level 3 </a:t>
            </a:r>
            <a:r>
              <a:rPr lang="en-GB" sz="3200" dirty="0" smtClean="0">
                <a:latin typeface="+mj-lt"/>
              </a:rPr>
              <a:t>(AtoN) manager’s </a:t>
            </a:r>
            <a:r>
              <a:rPr lang="en-GB" sz="3200" dirty="0">
                <a:latin typeface="+mj-lt"/>
              </a:rPr>
              <a:t>course at SPC in Fiji. </a:t>
            </a:r>
          </a:p>
          <a:p>
            <a:r>
              <a:rPr lang="en-GB" sz="3200" dirty="0">
                <a:latin typeface="+mj-lt"/>
              </a:rPr>
              <a:t>SIHU Cat B Surveyor graduated from USQ with a degree in Spatial Science Technology.</a:t>
            </a:r>
          </a:p>
          <a:p>
            <a:r>
              <a:rPr lang="en-GB" sz="3200" dirty="0" smtClean="0">
                <a:latin typeface="+mj-lt"/>
              </a:rPr>
              <a:t>Solomon </a:t>
            </a:r>
            <a:r>
              <a:rPr lang="en-GB" sz="3200" dirty="0">
                <a:latin typeface="+mj-lt"/>
              </a:rPr>
              <a:t>Islands Maritime Safety Administration (SIMSA) become Solomon Islands Maritime Authority (SIMA) 31</a:t>
            </a:r>
            <a:r>
              <a:rPr lang="en-GB" sz="3200" baseline="30000" dirty="0">
                <a:latin typeface="+mj-lt"/>
              </a:rPr>
              <a:t>st</a:t>
            </a:r>
            <a:r>
              <a:rPr lang="en-GB" sz="3200" dirty="0">
                <a:latin typeface="+mj-lt"/>
              </a:rPr>
              <a:t> December 2019.</a:t>
            </a:r>
          </a:p>
          <a:p>
            <a:pPr marL="0" indent="0">
              <a:buNone/>
            </a:pPr>
            <a:r>
              <a:rPr lang="en-GB" sz="3200" dirty="0" smtClean="0"/>
              <a:t> </a:t>
            </a:r>
          </a:p>
          <a:p>
            <a:pPr marL="0" indent="0">
              <a:buNone/>
            </a:pPr>
            <a:r>
              <a:rPr lang="en-GB" sz="3200" dirty="0" smtClean="0"/>
              <a:t>                   </a:t>
            </a:r>
            <a:endParaRPr lang="en-AU" sz="3200" dirty="0"/>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spTree>
    <p:extLst>
      <p:ext uri="{BB962C8B-B14F-4D97-AF65-F5344CB8AC3E}">
        <p14:creationId xmlns:p14="http://schemas.microsoft.com/office/powerpoint/2010/main" val="3135391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challenges and/or obstructions</a:t>
            </a:r>
          </a:p>
        </p:txBody>
      </p:sp>
      <p:sp>
        <p:nvSpPr>
          <p:cNvPr id="3" name="Content Placeholder 2"/>
          <p:cNvSpPr>
            <a:spLocks noGrp="1"/>
          </p:cNvSpPr>
          <p:nvPr>
            <p:ph idx="1"/>
          </p:nvPr>
        </p:nvSpPr>
        <p:spPr>
          <a:xfrm>
            <a:off x="469783" y="1043030"/>
            <a:ext cx="11299971" cy="4954116"/>
          </a:xfrm>
        </p:spPr>
        <p:txBody>
          <a:bodyPr>
            <a:normAutofit/>
          </a:bodyPr>
          <a:lstStyle/>
          <a:p>
            <a:r>
              <a:rPr lang="en-US" sz="2400" dirty="0" smtClean="0">
                <a:latin typeface="+mj-lt"/>
              </a:rPr>
              <a:t>Shortage of trained manpower.</a:t>
            </a:r>
          </a:p>
          <a:p>
            <a:r>
              <a:rPr lang="en-US" sz="2400" dirty="0">
                <a:latin typeface="+mj-lt"/>
              </a:rPr>
              <a:t>S</a:t>
            </a:r>
            <a:r>
              <a:rPr lang="en-US" sz="2400" dirty="0" smtClean="0">
                <a:latin typeface="+mj-lt"/>
              </a:rPr>
              <a:t>IHU does not have control over its budget.       </a:t>
            </a:r>
          </a:p>
          <a:p>
            <a:r>
              <a:rPr lang="en-US" sz="2400" dirty="0" smtClean="0">
                <a:latin typeface="+mj-lt"/>
              </a:rPr>
              <a:t>Inability of SIHU to raise awareness at the decision making levels of the importance of Hydrography/Charting and the role of SIHU.                               </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Tree>
    <p:extLst>
      <p:ext uri="{BB962C8B-B14F-4D97-AF65-F5344CB8AC3E}">
        <p14:creationId xmlns:p14="http://schemas.microsoft.com/office/powerpoint/2010/main" val="3508410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on surveys, charting and MSI</a:t>
            </a:r>
            <a:endParaRPr lang="en-US" dirty="0"/>
          </a:p>
        </p:txBody>
      </p:sp>
      <p:sp>
        <p:nvSpPr>
          <p:cNvPr id="3" name="Content Placeholder 2"/>
          <p:cNvSpPr>
            <a:spLocks noGrp="1"/>
          </p:cNvSpPr>
          <p:nvPr>
            <p:ph idx="1"/>
          </p:nvPr>
        </p:nvSpPr>
        <p:spPr>
          <a:xfrm>
            <a:off x="246490" y="1017767"/>
            <a:ext cx="11720223" cy="4968000"/>
          </a:xfrm>
        </p:spPr>
        <p:txBody>
          <a:bodyPr>
            <a:normAutofit fontScale="92500" lnSpcReduction="10000"/>
          </a:bodyPr>
          <a:lstStyle/>
          <a:p>
            <a:r>
              <a:rPr lang="en-US" sz="2600" dirty="0" smtClean="0"/>
              <a:t>Surveys: HMAS LEEUWIN of AHS conducted a survey of </a:t>
            </a:r>
            <a:r>
              <a:rPr lang="en-US" sz="2600" dirty="0" err="1" smtClean="0"/>
              <a:t>Bina</a:t>
            </a:r>
            <a:r>
              <a:rPr lang="en-US" sz="2600" dirty="0" smtClean="0"/>
              <a:t> </a:t>
            </a:r>
            <a:r>
              <a:rPr lang="en-US" sz="2600" dirty="0" err="1" smtClean="0"/>
              <a:t>harbour</a:t>
            </a:r>
            <a:r>
              <a:rPr lang="en-US" sz="2600" dirty="0" smtClean="0"/>
              <a:t> on </a:t>
            </a:r>
            <a:r>
              <a:rPr lang="en-US" sz="2600" dirty="0" err="1" smtClean="0"/>
              <a:t>Malaita</a:t>
            </a:r>
            <a:r>
              <a:rPr lang="en-US" sz="2600" dirty="0" smtClean="0"/>
              <a:t> Island in the last quarter of 2019. The </a:t>
            </a:r>
            <a:r>
              <a:rPr lang="en-US" sz="2600" dirty="0" err="1" smtClean="0"/>
              <a:t>harbour</a:t>
            </a:r>
            <a:r>
              <a:rPr lang="en-US" sz="2600" dirty="0" smtClean="0"/>
              <a:t> would be developed to gain international port status. </a:t>
            </a:r>
          </a:p>
          <a:p>
            <a:pPr marL="0" indent="0">
              <a:buNone/>
            </a:pPr>
            <a:r>
              <a:rPr lang="en-US" sz="2600" dirty="0"/>
              <a:t> </a:t>
            </a:r>
            <a:r>
              <a:rPr lang="en-US" sz="2600" dirty="0" smtClean="0"/>
              <a:t>  HMAS LEEUWIN may also conduct surveys of Diamond Narrows and Lucas Channel on New Georgia Island in the western part of SI and a site at the PNG/SI border for a SI Patrol Boat Base. </a:t>
            </a:r>
            <a:r>
              <a:rPr lang="en-US" sz="2600" dirty="0" smtClean="0">
                <a:solidFill>
                  <a:srgbClr val="FF0000"/>
                </a:solidFill>
              </a:rPr>
              <a:t>TBC</a:t>
            </a:r>
            <a:r>
              <a:rPr lang="en-US" sz="2600" dirty="0" smtClean="0"/>
              <a:t>.</a:t>
            </a:r>
          </a:p>
          <a:p>
            <a:r>
              <a:rPr lang="en-US" sz="2400" dirty="0" smtClean="0">
                <a:latin typeface="Bahnschrift SemiBold" panose="020B0502040204020203" pitchFamily="34" charset="0"/>
              </a:rPr>
              <a:t>Charting: SIHU will negotiate with PCA (AHO) for production of new charts of certain areas of SI.</a:t>
            </a:r>
          </a:p>
          <a:p>
            <a:pPr marL="0" indent="0">
              <a:buNone/>
            </a:pPr>
            <a:r>
              <a:rPr lang="en-US" sz="2400" dirty="0">
                <a:latin typeface="Bahnschrift SemiBold" panose="020B0502040204020203" pitchFamily="34" charset="0"/>
              </a:rPr>
              <a:t> </a:t>
            </a:r>
            <a:r>
              <a:rPr lang="en-US" sz="2400" dirty="0" smtClean="0">
                <a:latin typeface="Bahnschrift SemiBold" panose="020B0502040204020203" pitchFamily="34" charset="0"/>
              </a:rPr>
              <a:t>   </a:t>
            </a:r>
          </a:p>
          <a:p>
            <a:r>
              <a:rPr lang="en-US" sz="2400" dirty="0" smtClean="0">
                <a:latin typeface="Bahnschrift SemiBold" panose="020B0502040204020203" pitchFamily="34" charset="0"/>
              </a:rPr>
              <a:t>MSI: - SIHU needs to negotiate with SIMA management to create a position within its structure for the post of MSI National Coordinator and then to have the position filled with a competent person to carryout </a:t>
            </a:r>
            <a:r>
              <a:rPr lang="en-US" sz="2400" smtClean="0">
                <a:latin typeface="Bahnschrift SemiBold" panose="020B0502040204020203" pitchFamily="34" charset="0"/>
              </a:rPr>
              <a:t>the responsibilities.</a:t>
            </a:r>
            <a:endParaRPr lang="en-US" sz="2400" dirty="0" smtClean="0">
              <a:latin typeface="Bahnschrift SemiBold" panose="020B0502040204020203" pitchFamily="34" charset="0"/>
            </a:endParaRPr>
          </a:p>
          <a:p>
            <a:pPr marL="0" indent="0">
              <a:buNone/>
            </a:pPr>
            <a:r>
              <a:rPr lang="en-US" sz="2400" dirty="0">
                <a:latin typeface="Bahnschrift SemiBold" panose="020B0502040204020203" pitchFamily="34" charset="0"/>
              </a:rPr>
              <a:t> </a:t>
            </a:r>
            <a:r>
              <a:rPr lang="en-US" sz="2400" dirty="0" smtClean="0">
                <a:latin typeface="Bahnschrift SemiBold" panose="020B0502040204020203" pitchFamily="34" charset="0"/>
              </a:rPr>
              <a:t>            </a:t>
            </a:r>
          </a:p>
          <a:p>
            <a:pPr marL="0" indent="0">
              <a:buNone/>
            </a:pPr>
            <a:r>
              <a:rPr lang="en-US" sz="2400" dirty="0" smtClean="0">
                <a:latin typeface="Bahnschrift SemiBold" panose="020B0502040204020203" pitchFamily="34" charset="0"/>
              </a:rPr>
              <a:t> </a:t>
            </a:r>
          </a:p>
          <a:p>
            <a:pPr marL="0" indent="0">
              <a:buNone/>
            </a:pPr>
            <a:r>
              <a:rPr lang="en-US" dirty="0"/>
              <a:t> </a:t>
            </a:r>
            <a:r>
              <a:rPr lang="en-US" dirty="0" smtClean="0"/>
              <a:t>           </a:t>
            </a: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pPr/>
              <a:t>4</a:t>
            </a:fld>
            <a:endParaRPr lang="en-US" dirty="0"/>
          </a:p>
        </p:txBody>
      </p:sp>
    </p:spTree>
    <p:extLst>
      <p:ext uri="{BB962C8B-B14F-4D97-AF65-F5344CB8AC3E}">
        <p14:creationId xmlns:p14="http://schemas.microsoft.com/office/powerpoint/2010/main" val="2264923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Contributions to the IHO DCDB and GEBCO</a:t>
            </a:r>
            <a:endParaRPr lang="en-US" dirty="0"/>
          </a:p>
        </p:txBody>
      </p:sp>
      <p:sp>
        <p:nvSpPr>
          <p:cNvPr id="3" name="Content Placeholder 2"/>
          <p:cNvSpPr>
            <a:spLocks noGrp="1"/>
          </p:cNvSpPr>
          <p:nvPr>
            <p:ph idx="1"/>
          </p:nvPr>
        </p:nvSpPr>
        <p:spPr>
          <a:xfrm>
            <a:off x="838200" y="988541"/>
            <a:ext cx="11024285" cy="4967416"/>
          </a:xfrm>
        </p:spPr>
        <p:txBody>
          <a:bodyPr/>
          <a:lstStyle/>
          <a:p>
            <a:r>
              <a:rPr lang="en-US" dirty="0" smtClean="0">
                <a:latin typeface="Bahnschrift SemiBold" panose="020B0502040204020203" pitchFamily="34" charset="0"/>
              </a:rPr>
              <a:t>SIHU as yet does not contribute to the IHO DCDB and GEBCO.</a:t>
            </a:r>
            <a:endParaRPr lang="en-US" dirty="0">
              <a:latin typeface="Bahnschrift SemiBold" panose="020B0502040204020203"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Tree>
    <p:extLst>
      <p:ext uri="{BB962C8B-B14F-4D97-AF65-F5344CB8AC3E}">
        <p14:creationId xmlns:p14="http://schemas.microsoft.com/office/powerpoint/2010/main" val="3475146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 on Marine Spatial Data Infrastructures</a:t>
            </a:r>
            <a:endParaRPr lang="en-US" dirty="0"/>
          </a:p>
        </p:txBody>
      </p:sp>
      <p:sp>
        <p:nvSpPr>
          <p:cNvPr id="3" name="Content Placeholder 2"/>
          <p:cNvSpPr>
            <a:spLocks noGrp="1"/>
          </p:cNvSpPr>
          <p:nvPr>
            <p:ph idx="1"/>
          </p:nvPr>
        </p:nvSpPr>
        <p:spPr>
          <a:xfrm>
            <a:off x="486032" y="947351"/>
            <a:ext cx="11532973" cy="5049795"/>
          </a:xfrm>
        </p:spPr>
        <p:txBody>
          <a:bodyPr>
            <a:normAutofit/>
          </a:bodyPr>
          <a:lstStyle/>
          <a:p>
            <a:r>
              <a:rPr lang="en-US" dirty="0" smtClean="0"/>
              <a:t>Governance   </a:t>
            </a:r>
          </a:p>
          <a:p>
            <a:r>
              <a:rPr lang="en-US" dirty="0" smtClean="0"/>
              <a:t>Standards</a:t>
            </a:r>
          </a:p>
          <a:p>
            <a:r>
              <a:rPr lang="en-US" dirty="0" smtClean="0"/>
              <a:t>Technology</a:t>
            </a:r>
          </a:p>
          <a:p>
            <a:r>
              <a:rPr lang="en-US" dirty="0" smtClean="0"/>
              <a:t>Data</a:t>
            </a:r>
          </a:p>
          <a:p>
            <a:pPr marL="0" indent="0">
              <a:buNone/>
            </a:pPr>
            <a:r>
              <a:rPr lang="en-US" dirty="0" smtClean="0"/>
              <a:t>SIHU needs capacity building to bring it to the level where it can develop its MSDI and the above.</a:t>
            </a:r>
          </a:p>
          <a:p>
            <a:pPr marL="0" indent="0">
              <a:buNone/>
            </a:pPr>
            <a:r>
              <a:rPr lang="en-US" dirty="0"/>
              <a:t> </a:t>
            </a:r>
            <a:r>
              <a:rPr lang="en-US" dirty="0" smtClean="0"/>
              <a:t>        - will require assistance from PCA, SWPHC or IHO etc., to establish such capabilities.</a:t>
            </a:r>
          </a:p>
          <a:p>
            <a:pPr marL="0" indent="0">
              <a:buNone/>
            </a:pPr>
            <a:r>
              <a:rPr lang="en-US" dirty="0"/>
              <a:t> </a:t>
            </a:r>
            <a:r>
              <a:rPr lang="en-US" dirty="0" smtClean="0"/>
              <a:t>        </a:t>
            </a: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spTree>
    <p:extLst>
      <p:ext uri="{BB962C8B-B14F-4D97-AF65-F5344CB8AC3E}">
        <p14:creationId xmlns:p14="http://schemas.microsoft.com/office/powerpoint/2010/main" val="3065158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Plans that affect the region</a:t>
            </a:r>
            <a:endParaRPr lang="en-US" dirty="0"/>
          </a:p>
        </p:txBody>
      </p:sp>
      <p:sp>
        <p:nvSpPr>
          <p:cNvPr id="3" name="Content Placeholder 2"/>
          <p:cNvSpPr>
            <a:spLocks noGrp="1"/>
          </p:cNvSpPr>
          <p:nvPr>
            <p:ph idx="1"/>
          </p:nvPr>
        </p:nvSpPr>
        <p:spPr>
          <a:xfrm>
            <a:off x="222422" y="930877"/>
            <a:ext cx="11714205" cy="5041556"/>
          </a:xfrm>
        </p:spPr>
        <p:txBody>
          <a:bodyPr/>
          <a:lstStyle/>
          <a:p>
            <a:r>
              <a:rPr lang="en-US" sz="2400" dirty="0" smtClean="0">
                <a:latin typeface="+mj-lt"/>
              </a:rPr>
              <a:t>There are no plans currently in place that will affect the region.</a:t>
            </a:r>
          </a:p>
          <a:p>
            <a:pPr marL="0" indent="0">
              <a:buNone/>
            </a:pPr>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spTree>
    <p:extLst>
      <p:ext uri="{BB962C8B-B14F-4D97-AF65-F5344CB8AC3E}">
        <p14:creationId xmlns:p14="http://schemas.microsoft.com/office/powerpoint/2010/main" val="3339967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 to share</a:t>
            </a:r>
            <a:endParaRPr lang="en-US" dirty="0"/>
          </a:p>
        </p:txBody>
      </p:sp>
      <p:sp>
        <p:nvSpPr>
          <p:cNvPr id="3" name="Content Placeholder 2"/>
          <p:cNvSpPr>
            <a:spLocks noGrp="1"/>
          </p:cNvSpPr>
          <p:nvPr>
            <p:ph idx="1"/>
          </p:nvPr>
        </p:nvSpPr>
        <p:spPr>
          <a:xfrm>
            <a:off x="296563" y="939114"/>
            <a:ext cx="11747156" cy="4934464"/>
          </a:xfrm>
        </p:spPr>
        <p:txBody>
          <a:bodyPr/>
          <a:lstStyle/>
          <a:p>
            <a:r>
              <a:rPr lang="en-US" dirty="0" smtClean="0"/>
              <a:t>Membership of IHO. Other PICs represented here at SWPHC17 who are not yet IHO member states are encouraged to convince their Governments to seek membership of the IHO. It took SI 16 years</a:t>
            </a:r>
            <a:r>
              <a:rPr lang="en-US" dirty="0"/>
              <a:t> </a:t>
            </a:r>
            <a:r>
              <a:rPr lang="en-US" dirty="0" smtClean="0"/>
              <a:t>trying to qualify for IHO membership until July of 2019.</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8</a:t>
            </a:fld>
            <a:endParaRPr lang="en-US" dirty="0"/>
          </a:p>
        </p:txBody>
      </p:sp>
    </p:spTree>
    <p:extLst>
      <p:ext uri="{BB962C8B-B14F-4D97-AF65-F5344CB8AC3E}">
        <p14:creationId xmlns:p14="http://schemas.microsoft.com/office/powerpoint/2010/main" val="2792697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stories to share</a:t>
            </a:r>
            <a:endParaRPr lang="en-US" dirty="0"/>
          </a:p>
        </p:txBody>
      </p:sp>
      <p:sp>
        <p:nvSpPr>
          <p:cNvPr id="3" name="Content Placeholder 2"/>
          <p:cNvSpPr>
            <a:spLocks noGrp="1"/>
          </p:cNvSpPr>
          <p:nvPr>
            <p:ph idx="1"/>
          </p:nvPr>
        </p:nvSpPr>
        <p:spPr>
          <a:xfrm>
            <a:off x="413468" y="930303"/>
            <a:ext cx="11402170" cy="5009321"/>
          </a:xfrm>
        </p:spPr>
        <p:txBody>
          <a:bodyPr/>
          <a:lstStyle/>
          <a:p>
            <a:r>
              <a:rPr lang="en-US" dirty="0" smtClean="0"/>
              <a:t>Refer to the achievements earlier indicated in Slide 2 of the presentation.</a:t>
            </a:r>
          </a:p>
          <a:p>
            <a:endParaRPr lang="en-US" dirty="0"/>
          </a:p>
          <a:p>
            <a:endParaRPr lang="en-US" dirty="0" smtClean="0"/>
          </a:p>
          <a:p>
            <a:endParaRPr lang="en-US" dirty="0"/>
          </a:p>
          <a:p>
            <a:endParaRPr lang="en-US" dirty="0" smtClean="0"/>
          </a:p>
          <a:p>
            <a:pPr marL="0" indent="0" algn="ctr">
              <a:buNone/>
            </a:pPr>
            <a:r>
              <a:rPr lang="en-US" sz="3600" dirty="0" smtClean="0">
                <a:solidFill>
                  <a:srgbClr val="00B050"/>
                </a:solidFill>
                <a:latin typeface="Bauhaus 93" panose="04030905020B02020C02" pitchFamily="82" charset="0"/>
                <a:ea typeface="Arial Unicode MS" panose="020B0604020202020204" pitchFamily="34" charset="-128"/>
                <a:cs typeface="Arial Unicode MS" panose="020B0604020202020204" pitchFamily="34" charset="-128"/>
              </a:rPr>
              <a:t>End of Presentation</a:t>
            </a:r>
            <a:r>
              <a:rPr lang="en-US" sz="36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gn="ctr">
              <a:buNone/>
            </a:pPr>
            <a:r>
              <a:rPr lang="en-US" sz="3600" dirty="0" smtClean="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gn="ctr">
              <a:buNone/>
            </a:pPr>
            <a:r>
              <a:rPr lang="en-US" sz="36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“TAGIO TO MAS”</a:t>
            </a:r>
          </a:p>
          <a:p>
            <a:pPr marL="0" indent="0">
              <a:buNone/>
            </a:pPr>
            <a:endParaRPr lang="en-US" dirty="0" smtClean="0"/>
          </a:p>
          <a:p>
            <a:endParaRPr lang="en-US" dirty="0"/>
          </a:p>
          <a:p>
            <a:endParaRPr lang="en-US" dirty="0"/>
          </a:p>
        </p:txBody>
      </p:sp>
      <p:sp>
        <p:nvSpPr>
          <p:cNvPr id="5" name="Slide Number Placeholder 4"/>
          <p:cNvSpPr>
            <a:spLocks noGrp="1"/>
          </p:cNvSpPr>
          <p:nvPr>
            <p:ph type="sldNum" sz="quarter" idx="12"/>
          </p:nvPr>
        </p:nvSpPr>
        <p:spPr/>
        <p:txBody>
          <a:bodyPr/>
          <a:lstStyle/>
          <a:p>
            <a:fld id="{EC878826-814C-4FD2-96B3-D147818A5C89}" type="slidenum">
              <a:rPr lang="en-US" smtClean="0"/>
              <a:t>9</a:t>
            </a:fld>
            <a:endParaRPr lang="en-US" dirty="0"/>
          </a:p>
        </p:txBody>
      </p:sp>
    </p:spTree>
    <p:extLst>
      <p:ext uri="{BB962C8B-B14F-4D97-AF65-F5344CB8AC3E}">
        <p14:creationId xmlns:p14="http://schemas.microsoft.com/office/powerpoint/2010/main" val="3439781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2752</TotalTime>
  <Words>469</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 Unicode MS</vt:lpstr>
      <vt:lpstr>Arial</vt:lpstr>
      <vt:lpstr>Arial Narrow</vt:lpstr>
      <vt:lpstr>Bahnschrift SemiBold</vt:lpstr>
      <vt:lpstr>Bauhaus 93</vt:lpstr>
      <vt:lpstr>Calibri</vt:lpstr>
      <vt:lpstr>Calibri Light</vt:lpstr>
      <vt:lpstr>Cooper Black</vt:lpstr>
      <vt:lpstr>IHO_Presentations_template-Blank</vt:lpstr>
      <vt:lpstr>                      17th Meeting of the                       South West Pacific                  Hydrographic Commission            National Report by</vt:lpstr>
      <vt:lpstr>Main achievements during the year</vt:lpstr>
      <vt:lpstr>Main challenges and/or obstructions</vt:lpstr>
      <vt:lpstr>Progress on surveys, charting and MSI</vt:lpstr>
      <vt:lpstr>Contributions to the IHO DCDB and GEBCO</vt:lpstr>
      <vt:lpstr>Progress on Marine Spatial Data Infrastructures</vt:lpstr>
      <vt:lpstr>Plans that affect the region</vt:lpstr>
      <vt:lpstr>Lessons learned to share</vt:lpstr>
      <vt:lpstr>Success stories to share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Tony Hanuagi</cp:lastModifiedBy>
  <cp:revision>143</cp:revision>
  <cp:lastPrinted>2018-11-23T02:36:29Z</cp:lastPrinted>
  <dcterms:created xsi:type="dcterms:W3CDTF">2017-10-26T13:07:26Z</dcterms:created>
  <dcterms:modified xsi:type="dcterms:W3CDTF">2020-02-11T10:49:55Z</dcterms:modified>
</cp:coreProperties>
</file>