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2214" autoAdjust="0"/>
  </p:normalViewPr>
  <p:slideViewPr>
    <p:cSldViewPr snapToGrid="0" showGuides="1">
      <p:cViewPr varScale="1">
        <p:scale>
          <a:sx n="58" d="100"/>
          <a:sy n="5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6663C-EC4A-4DEF-BAF9-F4B02E8AE52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D83C2-33F6-497B-9CC8-904E81650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D83C2-33F6-497B-9CC8-904E816504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90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D83C2-33F6-497B-9CC8-904E816504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C2/30 -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IRCC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to instruct and provide guidance to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WENDWG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order to investigate the applicability of the WEND-like Principles to the production and dissemination of S-101 ENCs and the first generation of S-100 based products and to report back at C-3</a:t>
            </a:r>
          </a:p>
          <a:p>
            <a:endParaRPr lang="en-GB" alt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GB" alt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C2/31 -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Council, HSSC, IRCC Chairs and </a:t>
            </a: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SecGen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to draft an implementation strategy/roadmap for a transition plan aiming to the regular and harmonized production and dissemination of S-100 based products for further discussion at A-2 and for the preparation of the 2021-2023 IHO Work Programme</a:t>
            </a:r>
            <a:endParaRPr lang="en-GB" altLang="en-US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D83C2-33F6-497B-9CC8-904E816504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D83C2-33F6-497B-9CC8-904E816504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2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Nyberg@noa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3765" y="2382136"/>
            <a:ext cx="977608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dirty="0"/>
              <a:t>WENDWG – WEND-100 </a:t>
            </a:r>
            <a:br>
              <a:rPr lang="it-IT" sz="5400" dirty="0"/>
            </a:br>
            <a:r>
              <a:rPr lang="it-IT" sz="5400" dirty="0"/>
              <a:t>Progress Report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b="1" dirty="0" smtClean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3095691" y="6356350"/>
            <a:ext cx="5732235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February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604682" y="1794840"/>
            <a:ext cx="9144000" cy="585675"/>
          </a:xfrm>
        </p:spPr>
        <p:txBody>
          <a:bodyPr>
            <a:noAutofit/>
          </a:bodyPr>
          <a:lstStyle/>
          <a:p>
            <a:r>
              <a:rPr lang="en-GB" sz="2800" dirty="0" smtClean="0"/>
              <a:t>South-West Pacific Hydrographic Commission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WEND-100 Principles - Background</a:t>
            </a:r>
            <a:endParaRPr lang="en-GB" dirty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>
          <a:xfrm>
            <a:off x="878498" y="1839388"/>
            <a:ext cx="10774873" cy="33130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i="1" dirty="0"/>
              <a:t> </a:t>
            </a:r>
            <a:r>
              <a:rPr lang="en-US" i="1" dirty="0" smtClean="0"/>
              <a:t>The current version of WEND-100 (in its entirety) is initially intended for S-101.</a:t>
            </a:r>
            <a:br>
              <a:rPr lang="en-US" i="1" dirty="0" smtClean="0"/>
            </a:br>
            <a:endParaRPr lang="en-US" i="1" dirty="0" smtClean="0"/>
          </a:p>
          <a:p>
            <a:pPr lvl="0"/>
            <a:r>
              <a:rPr lang="en-US" i="1" dirty="0" smtClean="0"/>
              <a:t>The Principles will be followed by an implementation guide that will include specifics for additional S-1XX products and services.</a:t>
            </a:r>
            <a:br>
              <a:rPr lang="en-US" i="1" dirty="0" smtClean="0"/>
            </a:br>
            <a:endParaRPr lang="en-US" i="1" dirty="0" smtClean="0"/>
          </a:p>
          <a:p>
            <a:pPr lvl="0"/>
            <a:r>
              <a:rPr lang="en-US" i="1" dirty="0" smtClean="0"/>
              <a:t>The WEND-100 Principles will be aimed at S-1XX products that are under the purview of the IHO. However, this does not prevent other S-1XX products from aligning with them.</a:t>
            </a:r>
            <a:endParaRPr lang="en-US" i="1" dirty="0"/>
          </a:p>
          <a:p>
            <a:pPr lvl="0"/>
            <a:endParaRPr lang="en-US" i="1" dirty="0" smtClean="0"/>
          </a:p>
          <a:p>
            <a:pPr lvl="0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266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WEND-100 Principles - Background</a:t>
            </a:r>
            <a:endParaRPr lang="en-US" dirty="0"/>
          </a:p>
        </p:txBody>
      </p:sp>
      <p:sp>
        <p:nvSpPr>
          <p:cNvPr id="6" name="Rectangle 43"/>
          <p:cNvSpPr txBox="1">
            <a:spLocks noChangeArrowheads="1"/>
          </p:cNvSpPr>
          <p:nvPr/>
        </p:nvSpPr>
        <p:spPr>
          <a:xfrm>
            <a:off x="828622" y="1543079"/>
            <a:ext cx="10760125" cy="33130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i="1" dirty="0"/>
          </a:p>
          <a:p>
            <a:pPr lvl="0"/>
            <a:r>
              <a:rPr lang="en-US" i="1" dirty="0" smtClean="0"/>
              <a:t>It still </a:t>
            </a:r>
            <a:r>
              <a:rPr lang="en-US" i="1" dirty="0"/>
              <a:t>encourages </a:t>
            </a:r>
            <a:r>
              <a:rPr lang="en-US" b="1" i="1" dirty="0"/>
              <a:t>data availability </a:t>
            </a:r>
            <a:r>
              <a:rPr lang="en-US" i="1" dirty="0"/>
              <a:t>anywhere in the world, distribution through compatible and </a:t>
            </a:r>
            <a:r>
              <a:rPr lang="en-US" b="1" i="1" dirty="0"/>
              <a:t>coordinated</a:t>
            </a:r>
            <a:r>
              <a:rPr lang="en-US" i="1" dirty="0"/>
              <a:t> networks, </a:t>
            </a:r>
            <a:r>
              <a:rPr lang="en-US" b="1" i="1" dirty="0"/>
              <a:t>standardization</a:t>
            </a:r>
            <a:r>
              <a:rPr lang="en-US" i="1" dirty="0"/>
              <a:t>, authority of service, and </a:t>
            </a:r>
            <a:r>
              <a:rPr lang="en-US" b="1" i="1" dirty="0"/>
              <a:t>data protection</a:t>
            </a:r>
            <a:r>
              <a:rPr lang="en-US" i="1" dirty="0" smtClean="0"/>
              <a:t>.</a:t>
            </a:r>
            <a:br>
              <a:rPr lang="en-US" i="1" dirty="0" smtClean="0"/>
            </a:br>
            <a:endParaRPr lang="en-US" i="1" dirty="0"/>
          </a:p>
          <a:p>
            <a:pPr lvl="0"/>
            <a:r>
              <a:rPr lang="en-US" i="1" dirty="0"/>
              <a:t>It also addresses the avoidance of service duplication, </a:t>
            </a:r>
            <a:r>
              <a:rPr lang="en-US" b="1" i="1" dirty="0"/>
              <a:t>coordinated data management, quality management</a:t>
            </a:r>
            <a:r>
              <a:rPr lang="en-US" i="1" dirty="0"/>
              <a:t>, and assistance and training</a:t>
            </a:r>
            <a:r>
              <a:rPr lang="en-US" i="1" dirty="0" smtClean="0"/>
              <a:t>.</a:t>
            </a:r>
            <a:br>
              <a:rPr lang="en-US" i="1" dirty="0" smtClean="0"/>
            </a:br>
            <a:endParaRPr lang="en-US" i="1" dirty="0" smtClean="0"/>
          </a:p>
          <a:p>
            <a:pPr lvl="0"/>
            <a:r>
              <a:rPr lang="en-US" b="1" i="1" dirty="0" smtClean="0"/>
              <a:t>Capacity Building is explicitly noted in the Principles as a request for MS to contribute.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34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WEND-100 Principles - Background</a:t>
            </a:r>
            <a:endParaRPr lang="en-US" dirty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>
          <a:xfrm>
            <a:off x="1068691" y="1340044"/>
            <a:ext cx="11123308" cy="33130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altLang="de-DE" sz="2400" dirty="0">
                <a:latin typeface="Arial" panose="020B0604020202020204" pitchFamily="34" charset="0"/>
              </a:rPr>
              <a:t>In support of the Council actions C2/30 and C2/31, a draft update to the WEND Principles was prepared.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altLang="de-DE" sz="2400" dirty="0" smtClean="0">
                <a:latin typeface="Arial" panose="020B0604020202020204" pitchFamily="34" charset="0"/>
              </a:rPr>
              <a:t>WEND-100 </a:t>
            </a:r>
            <a:r>
              <a:rPr lang="en-GB" altLang="de-DE" sz="2400" dirty="0">
                <a:latin typeface="Arial" panose="020B0604020202020204" pitchFamily="34" charset="0"/>
              </a:rPr>
              <a:t>P</a:t>
            </a:r>
            <a:r>
              <a:rPr lang="en-GB" altLang="de-DE" sz="2400" dirty="0" smtClean="0">
                <a:latin typeface="Arial" panose="020B0604020202020204" pitchFamily="34" charset="0"/>
              </a:rPr>
              <a:t>rinciples </a:t>
            </a:r>
            <a:r>
              <a:rPr lang="en-GB" altLang="de-DE" sz="2400" dirty="0">
                <a:latin typeface="Arial" panose="020B0604020202020204" pitchFamily="34" charset="0"/>
              </a:rPr>
              <a:t>intend to shift focus from ENC to comprehensive (S-100) suite of services. </a:t>
            </a:r>
            <a:endParaRPr lang="en-GB" altLang="de-DE" sz="2400" dirty="0" smtClean="0">
              <a:latin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altLang="de-DE" sz="2400" dirty="0" smtClean="0">
                <a:latin typeface="Arial" panose="020B0604020202020204" pitchFamily="34" charset="0"/>
              </a:rPr>
              <a:t>The draft WEND-100 Principles</a:t>
            </a:r>
            <a:r>
              <a:rPr lang="en-GB" altLang="de-DE" sz="2400" dirty="0">
                <a:latin typeface="Arial" panose="020B0604020202020204" pitchFamily="34" charset="0"/>
              </a:rPr>
              <a:t> </a:t>
            </a:r>
            <a:r>
              <a:rPr lang="en-GB" altLang="de-DE" sz="2400" dirty="0" smtClean="0">
                <a:latin typeface="Arial" panose="020B0604020202020204" pitchFamily="34" charset="0"/>
              </a:rPr>
              <a:t>were presented to the IRCC and Assembly 2.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A2/38 –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Assembly endorsed the draft WEND100 Principles presented at IRCC12 and the proposed path forward in their subsequent development, as a consequence of the expanding range of hydrographic data products addressed in the S-100 Implementation Strategy.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C4/24 – Council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monitor the subsequent development of the WEND100 Principles, as a consequence of the expanding range of hydrographic data products addressed in the S100 Implementation Strategy</a:t>
            </a:r>
            <a:endParaRPr lang="en-GB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0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to Completion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37953" y="1452138"/>
            <a:ext cx="10515600" cy="4351338"/>
          </a:xfrm>
        </p:spPr>
        <p:txBody>
          <a:bodyPr/>
          <a:lstStyle/>
          <a:p>
            <a:r>
              <a:rPr lang="en-US" dirty="0"/>
              <a:t>WENDWG will have a WG 11 meeting (2021) between C4 and IRCC 13 for final WG review</a:t>
            </a:r>
          </a:p>
          <a:p>
            <a:pPr lvl="1"/>
            <a:r>
              <a:rPr lang="en-US" dirty="0"/>
              <a:t>WENDWG 11 will begin work on implementation guide</a:t>
            </a:r>
          </a:p>
          <a:p>
            <a:r>
              <a:rPr lang="en-US" dirty="0"/>
              <a:t>Final WEND-100 will be presented to IRCC 13 </a:t>
            </a:r>
          </a:p>
          <a:p>
            <a:r>
              <a:rPr lang="en-US" dirty="0"/>
              <a:t>C4/24 - IRCC to submit a new IHO Resolution on WEND100 Principles to the Council (5) for endorsement. Then, submission of final proposed version of IHO Resolution on WEND-100 Principles to Member States via CL for approval and inclusion as a reference in Annex 3 of the S-100 Implementation Road Map. </a:t>
            </a:r>
          </a:p>
        </p:txBody>
      </p:sp>
    </p:spTree>
    <p:extLst>
      <p:ext uri="{BB962C8B-B14F-4D97-AF65-F5344CB8AC3E}">
        <p14:creationId xmlns:p14="http://schemas.microsoft.com/office/powerpoint/2010/main" val="8106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  <a:endParaRPr lang="en-US" dirty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>
          <a:xfrm>
            <a:off x="911851" y="1049191"/>
            <a:ext cx="11123308" cy="29381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AU" sz="2400" dirty="0"/>
          </a:p>
          <a:p>
            <a:r>
              <a:rPr lang="en-AU" sz="2400" dirty="0"/>
              <a:t>It is very important </a:t>
            </a:r>
            <a:r>
              <a:rPr lang="en-AU" sz="2400" dirty="0" smtClean="0"/>
              <a:t>to note that this will be a work load expansion for the WENDWG – the WEND-100 Implementation Guide will be a significant (and ongoing) effort.</a:t>
            </a:r>
          </a:p>
          <a:p>
            <a:r>
              <a:rPr lang="en-AU" sz="2400" dirty="0" smtClean="0"/>
              <a:t>You are encouraged to get involved. The WEND has entered the phase of working through WEND-100 Principle application for several S-1xx specifications including S-102 (bathymetric surface), S-104 (water levels), S-111 (surface currents), S-124 (</a:t>
            </a:r>
            <a:r>
              <a:rPr lang="en-AU" sz="2400" dirty="0" err="1" smtClean="0"/>
              <a:t>nav</a:t>
            </a:r>
            <a:r>
              <a:rPr lang="en-AU" sz="2400" dirty="0" smtClean="0"/>
              <a:t> warnings), S-128 (catalogue of nautical products), and S-129 (under keel clearance management)</a:t>
            </a:r>
            <a:endParaRPr lang="en-AU" sz="2400" dirty="0"/>
          </a:p>
          <a:p>
            <a:r>
              <a:rPr lang="en-US" sz="2400" dirty="0" smtClean="0"/>
              <a:t>The WG has made significant progress during a difficult time, but there are several steps left in the path to MS approval. </a:t>
            </a:r>
          </a:p>
          <a:p>
            <a:r>
              <a:rPr lang="en-US" sz="2400" dirty="0" smtClean="0"/>
              <a:t>Also, considering </a:t>
            </a:r>
            <a:r>
              <a:rPr lang="en-US" sz="2400" dirty="0"/>
              <a:t>the impact of transitioning from S-57 to S-101 and the task for WENDWG to make recommendations </a:t>
            </a:r>
            <a:r>
              <a:rPr lang="en-US" sz="2400" dirty="0" smtClean="0"/>
              <a:t>for </a:t>
            </a:r>
            <a:r>
              <a:rPr lang="en-US" sz="2400" dirty="0"/>
              <a:t>RHCs and Charting </a:t>
            </a:r>
            <a:r>
              <a:rPr lang="en-US" sz="2400" dirty="0" smtClean="0"/>
              <a:t>Region </a:t>
            </a:r>
            <a:r>
              <a:rPr lang="en-US" sz="2400" dirty="0" smtClean="0"/>
              <a:t>Coordinators </a:t>
            </a:r>
            <a:r>
              <a:rPr lang="en-US" sz="2400" dirty="0"/>
              <a:t>for smart, optimal, harmonized and efficient coverage as well as subsequent production (or co-production) mechanisms.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166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SWPHC Actions Requested</a:t>
            </a:r>
            <a:endParaRPr lang="en-US" dirty="0"/>
          </a:p>
        </p:txBody>
      </p:sp>
      <p:sp>
        <p:nvSpPr>
          <p:cNvPr id="4" name="Rectangle 43"/>
          <p:cNvSpPr txBox="1">
            <a:spLocks noChangeArrowheads="1"/>
          </p:cNvSpPr>
          <p:nvPr/>
        </p:nvSpPr>
        <p:spPr>
          <a:xfrm>
            <a:off x="593098" y="2211105"/>
            <a:ext cx="11123308" cy="20892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AU" dirty="0"/>
              <a:t>note this Paper;</a:t>
            </a:r>
            <a:endParaRPr lang="en-US" dirty="0"/>
          </a:p>
          <a:p>
            <a:pPr lvl="0"/>
            <a:r>
              <a:rPr lang="en-AU" dirty="0" smtClean="0"/>
              <a:t>monitor WEND-100 progress and participate as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3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6823" y="2626821"/>
            <a:ext cx="64839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/>
              <a:t>Thank You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4393" y="5935287"/>
            <a:ext cx="586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John Nyberg</a:t>
            </a:r>
          </a:p>
          <a:p>
            <a:pPr algn="ctr"/>
            <a:r>
              <a:rPr lang="en-US" dirty="0" smtClean="0">
                <a:hlinkClick r:id="rId2"/>
              </a:rPr>
              <a:t>John.Nyberg@noaa.gov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4227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892</TotalTime>
  <Words>654</Words>
  <Application>Microsoft Office PowerPoint</Application>
  <PresentationFormat>Widescreen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Adobe Naskh Medium</vt:lpstr>
      <vt:lpstr>Arial</vt:lpstr>
      <vt:lpstr>Arial Black</vt:lpstr>
      <vt:lpstr>Calibri</vt:lpstr>
      <vt:lpstr>Calibri Light</vt:lpstr>
      <vt:lpstr>Times New Roman</vt:lpstr>
      <vt:lpstr>Wingdings</vt:lpstr>
      <vt:lpstr>Master_IHO_New_Logo</vt:lpstr>
      <vt:lpstr>PowerPoint Presentation</vt:lpstr>
      <vt:lpstr>Proposed WEND-100 Principles - Background</vt:lpstr>
      <vt:lpstr>Proposed WEND-100 Principles - Background</vt:lpstr>
      <vt:lpstr>Proposed WEND-100 Principles - Background</vt:lpstr>
      <vt:lpstr>Path to Completion</vt:lpstr>
      <vt:lpstr>Conclusions</vt:lpstr>
      <vt:lpstr>SWPHC Actions Requested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John Nyberg</cp:lastModifiedBy>
  <cp:revision>62</cp:revision>
  <dcterms:created xsi:type="dcterms:W3CDTF">2019-06-26T12:25:46Z</dcterms:created>
  <dcterms:modified xsi:type="dcterms:W3CDTF">2021-02-13T19:26:51Z</dcterms:modified>
</cp:coreProperties>
</file>