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5378" autoAdjust="0"/>
  </p:normalViewPr>
  <p:slideViewPr>
    <p:cSldViewPr snapToGrid="0">
      <p:cViewPr varScale="1">
        <p:scale>
          <a:sx n="63" d="100"/>
          <a:sy n="63" d="100"/>
        </p:scale>
        <p:origin x="-24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Goal</a:t>
            </a:r>
            <a:r>
              <a:rPr lang="fr-FR" baseline="0" dirty="0" smtClean="0"/>
              <a:t> 1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more « </a:t>
            </a:r>
            <a:r>
              <a:rPr lang="fr-FR" baseline="0" dirty="0" err="1" smtClean="0"/>
              <a:t>classic</a:t>
            </a:r>
            <a:r>
              <a:rPr lang="fr-FR" baseline="0" dirty="0" smtClean="0"/>
              <a:t> » goal of the </a:t>
            </a:r>
            <a:r>
              <a:rPr lang="fr-FR" baseline="0" dirty="0" err="1" smtClean="0"/>
              <a:t>renewed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strategy</a:t>
            </a:r>
            <a:r>
              <a:rPr lang="fr-FR" baseline="0" dirty="0" smtClean="0"/>
              <a:t> 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Efficiency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key </a:t>
            </a:r>
            <a:r>
              <a:rPr lang="fr-FR" baseline="0" dirty="0" err="1" smtClean="0"/>
              <a:t>word</a:t>
            </a:r>
            <a:r>
              <a:rPr lang="fr-FR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Meaning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endeavor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produce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enhanced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products</a:t>
            </a:r>
            <a:r>
              <a:rPr lang="fr-FR" baseline="0" dirty="0" smtClean="0"/>
              <a:t> and services for </a:t>
            </a:r>
            <a:r>
              <a:rPr lang="fr-FR" baseline="0" dirty="0" err="1" smtClean="0"/>
              <a:t>safety</a:t>
            </a:r>
            <a:r>
              <a:rPr lang="fr-FR" baseline="0" dirty="0" smtClean="0"/>
              <a:t> of navigation </a:t>
            </a:r>
            <a:r>
              <a:rPr lang="fr-FR" baseline="0" dirty="0" err="1" smtClean="0"/>
              <a:t>including</a:t>
            </a:r>
            <a:r>
              <a:rPr lang="fr-FR" baseline="0" dirty="0" smtClean="0"/>
              <a:t> for new modes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autonomous</a:t>
            </a:r>
            <a:r>
              <a:rPr lang="fr-FR" baseline="0" dirty="0" smtClean="0"/>
              <a:t> navigation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And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stressing</a:t>
            </a:r>
            <a:r>
              <a:rPr lang="fr-FR" baseline="0" dirty="0" smtClean="0"/>
              <a:t> IHO and </a:t>
            </a:r>
            <a:r>
              <a:rPr lang="fr-FR" baseline="0" dirty="0" err="1" smtClean="0"/>
              <a:t>Hos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concern</a:t>
            </a:r>
            <a:r>
              <a:rPr lang="fr-FR" baseline="0" dirty="0" smtClean="0"/>
              <a:t> for green shipping (</a:t>
            </a:r>
            <a:r>
              <a:rPr lang="fr-FR" baseline="0" dirty="0" err="1" smtClean="0"/>
              <a:t>hence</a:t>
            </a:r>
            <a:r>
              <a:rPr lang="fr-FR" baseline="0" dirty="0" smtClean="0"/>
              <a:t> the use for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 of information on </a:t>
            </a:r>
            <a:r>
              <a:rPr lang="fr-FR" baseline="0" dirty="0" err="1" smtClean="0"/>
              <a:t>winds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currents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optimize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consumption</a:t>
            </a:r>
            <a:r>
              <a:rPr lang="fr-FR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3 </a:t>
            </a:r>
            <a:r>
              <a:rPr lang="fr-FR" baseline="0" dirty="0" err="1" smtClean="0"/>
              <a:t>targets</a:t>
            </a:r>
            <a:endParaRPr lang="fr-FR" baseline="0" dirty="0" smtClean="0"/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This slide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synthesis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common</a:t>
            </a:r>
            <a:r>
              <a:rPr lang="fr-FR" baseline="0" dirty="0" smtClean="0"/>
              <a:t> issues </a:t>
            </a:r>
            <a:r>
              <a:rPr lang="fr-FR" baseline="0" dirty="0" err="1" smtClean="0"/>
              <a:t>reported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individual</a:t>
            </a:r>
            <a:r>
              <a:rPr lang="fr-FR" baseline="0" dirty="0" smtClean="0"/>
              <a:t> contributions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SWPHC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Next</a:t>
            </a:r>
            <a:r>
              <a:rPr lang="fr-FR" baseline="0" dirty="0" smtClean="0"/>
              <a:t> slide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additional</a:t>
            </a:r>
            <a:r>
              <a:rPr lang="fr-FR" baseline="0" dirty="0" smtClean="0"/>
              <a:t> leads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shared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898" y="194289"/>
            <a:ext cx="9144000" cy="4883737"/>
          </a:xfrm>
        </p:spPr>
        <p:txBody>
          <a:bodyPr>
            <a:normAutofit fontScale="90000"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 smtClean="0"/>
              <a:t>IHO Revised Strategic Plan 2021-2026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GOAL 1 gap analysis summary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5402657"/>
            <a:ext cx="9144000" cy="534027"/>
          </a:xfrm>
        </p:spPr>
        <p:txBody>
          <a:bodyPr/>
          <a:lstStyle/>
          <a:p>
            <a:r>
              <a:rPr lang="en-AU" dirty="0" smtClean="0"/>
              <a:t>[France, Shom]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44" y="250537"/>
            <a:ext cx="10702771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1 gap analysis : common issues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92689"/>
              </p:ext>
            </p:extLst>
          </p:nvPr>
        </p:nvGraphicFramePr>
        <p:xfrm>
          <a:off x="230908" y="1025995"/>
          <a:ext cx="11719667" cy="5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839"/>
                <a:gridCol w="2254312"/>
                <a:gridCol w="2924271"/>
                <a:gridCol w="2104849"/>
                <a:gridCol w="2847396"/>
              </a:tblGrid>
              <a:tr h="43028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GOAL 1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Target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Current</a:t>
                      </a:r>
                      <a:r>
                        <a:rPr lang="en-GB" baseline="0" noProof="0" dirty="0" smtClean="0"/>
                        <a:t> State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Gap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Actions</a:t>
                      </a:r>
                      <a:endParaRPr lang="en-GB" noProof="0" dirty="0"/>
                    </a:p>
                  </a:txBody>
                  <a:tcPr/>
                </a:tc>
              </a:tr>
              <a:tr h="43028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Evolving the hydrographic support for safety and </a:t>
                      </a:r>
                      <a:r>
                        <a:rPr lang="en-US" b="1" noProof="0" dirty="0" smtClean="0"/>
                        <a:t>efficiency</a:t>
                      </a:r>
                      <a:r>
                        <a:rPr lang="en-US" noProof="0" dirty="0" smtClean="0"/>
                        <a:t> of maritime navigation, undergoing profound transformation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•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Deliver standards for hydrographic data and specifications of hydrographic products; support their regular production; and coordinate regional and global services for their provision</a:t>
                      </a:r>
                    </a:p>
                    <a:p>
                      <a:r>
                        <a:rPr lang="en-US" sz="1400" noProof="0" dirty="0" smtClean="0"/>
                        <a:t>•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Develop standards, specifications and guidelines in the areas of data assurance, including cyber security and data quality assessment</a:t>
                      </a:r>
                    </a:p>
                    <a:p>
                      <a:r>
                        <a:rPr lang="en-US" sz="1400" noProof="0" dirty="0" smtClean="0"/>
                        <a:t>•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Use capacity building and training to develop and increase the ability of Member States to support safety and efficiency of maritime navigation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Some</a:t>
                      </a:r>
                      <a:r>
                        <a:rPr lang="en-GB" sz="1600" baseline="0" noProof="0" dirty="0" smtClean="0"/>
                        <a:t> SWPHC members i</a:t>
                      </a:r>
                      <a:r>
                        <a:rPr lang="en-GB" sz="1600" noProof="0" dirty="0" smtClean="0"/>
                        <a:t>nvolved </a:t>
                      </a:r>
                      <a:r>
                        <a:rPr lang="en-GB" sz="1600" noProof="0" dirty="0" smtClean="0"/>
                        <a:t>in </a:t>
                      </a:r>
                      <a:r>
                        <a:rPr lang="en-GB" sz="1600" noProof="0" dirty="0" smtClean="0"/>
                        <a:t>relevant</a:t>
                      </a:r>
                      <a:r>
                        <a:rPr lang="en-GB" sz="1600" baseline="0" noProof="0" dirty="0" smtClean="0"/>
                        <a:t> </a:t>
                      </a:r>
                      <a:r>
                        <a:rPr lang="en-GB" sz="1600" noProof="0" dirty="0" smtClean="0"/>
                        <a:t>IHO </a:t>
                      </a:r>
                      <a:r>
                        <a:rPr lang="en-GB" sz="1600" noProof="0" dirty="0" smtClean="0"/>
                        <a:t>committees,</a:t>
                      </a:r>
                      <a:r>
                        <a:rPr lang="en-GB" sz="1600" baseline="0" noProof="0" dirty="0" smtClean="0"/>
                        <a:t> WGs and PTs related to S-100 (HSSC, S-100WG, S1xx-PT, ENCWG, WENDWG…)</a:t>
                      </a:r>
                      <a:r>
                        <a:rPr lang="en-GB" sz="1400" baseline="0" noProof="0" dirty="0" smtClean="0"/>
                        <a:t> </a:t>
                      </a:r>
                      <a:r>
                        <a:rPr lang="en-GB" sz="1050" i="1" baseline="0" noProof="0" dirty="0" smtClean="0"/>
                        <a:t>[AU, FR, ID, NZ, UK, US]</a:t>
                      </a:r>
                      <a:endParaRPr lang="en-GB" sz="1600" i="1" noProof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5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Some</a:t>
                      </a:r>
                      <a:r>
                        <a:rPr lang="en-GB" sz="1600" baseline="0" noProof="0" dirty="0" smtClean="0"/>
                        <a:t> SWPHC </a:t>
                      </a:r>
                      <a:r>
                        <a:rPr lang="en-GB" sz="1600" noProof="0" dirty="0" smtClean="0"/>
                        <a:t>HOs setting</a:t>
                      </a:r>
                      <a:r>
                        <a:rPr lang="en-GB" sz="1600" baseline="0" noProof="0" dirty="0" smtClean="0"/>
                        <a:t> up </a:t>
                      </a:r>
                      <a:r>
                        <a:rPr lang="en-GB" sz="1600" noProof="0" dirty="0" smtClean="0"/>
                        <a:t>S-100 </a:t>
                      </a:r>
                      <a:r>
                        <a:rPr lang="en-GB" sz="1600" noProof="0" dirty="0" smtClean="0"/>
                        <a:t>implementation roadmaps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5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Some joint</a:t>
                      </a:r>
                      <a:r>
                        <a:rPr lang="en-GB" sz="1600" baseline="0" noProof="0" dirty="0" smtClean="0"/>
                        <a:t> </a:t>
                      </a:r>
                      <a:r>
                        <a:rPr lang="en-GB" sz="1600" baseline="0" noProof="0" dirty="0" smtClean="0"/>
                        <a:t>reflection with national bodies involved in navigation matters through governmental initiatives : e-navigation strategy and supply of digital products and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" baseline="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 smtClean="0"/>
                        <a:t>Good coordination </a:t>
                      </a:r>
                      <a:r>
                        <a:rPr lang="en-GB" sz="1600" baseline="0" noProof="0" dirty="0" smtClean="0"/>
                        <a:t>at national scale of data governance by including international standards</a:t>
                      </a:r>
                      <a:endParaRPr lang="en-GB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 smtClean="0"/>
                        <a:t>No </a:t>
                      </a:r>
                      <a:r>
                        <a:rPr lang="en-US" sz="1600" noProof="0" dirty="0" smtClean="0"/>
                        <a:t>operationalized production and distribution of S-100 data products and services yet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 smtClean="0"/>
                        <a:t>No </a:t>
                      </a:r>
                      <a:r>
                        <a:rPr lang="en-US" sz="1600" noProof="0" dirty="0" smtClean="0"/>
                        <a:t>operational standards for most of S-1XX products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noProof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noProof="0" dirty="0" smtClean="0"/>
                        <a:t>Need </a:t>
                      </a:r>
                      <a:r>
                        <a:rPr lang="en-US" sz="1600" noProof="0" dirty="0" smtClean="0"/>
                        <a:t>for additional capacity to manage the transition from existing products</a:t>
                      </a:r>
                      <a:r>
                        <a:rPr lang="en-US" sz="1600" baseline="0" noProof="0" dirty="0" smtClean="0"/>
                        <a:t> to S-1xx products</a:t>
                      </a:r>
                      <a:endParaRPr lang="en-US" sz="16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noProof="0" dirty="0" smtClean="0"/>
                    </a:p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Share and develop S-100 </a:t>
                      </a:r>
                      <a:r>
                        <a:rPr lang="en-GB" sz="1600" noProof="0" dirty="0" smtClean="0"/>
                        <a:t>implementation </a:t>
                      </a:r>
                      <a:r>
                        <a:rPr lang="en-GB" sz="1600" noProof="0" dirty="0" smtClean="0"/>
                        <a:t>strategy </a:t>
                      </a:r>
                      <a:r>
                        <a:rPr lang="en-US" sz="1600" noProof="0" dirty="0" smtClean="0"/>
                        <a:t>iteratively,</a:t>
                      </a:r>
                      <a:r>
                        <a:rPr lang="en-US" sz="1600" baseline="0" noProof="0" dirty="0" smtClean="0"/>
                        <a:t> </a:t>
                      </a:r>
                      <a:r>
                        <a:rPr lang="en-US" sz="1600" noProof="0" dirty="0" smtClean="0"/>
                        <a:t>in </a:t>
                      </a:r>
                      <a:r>
                        <a:rPr lang="en-US" sz="1600" noProof="0" dirty="0" smtClean="0"/>
                        <a:t>line with user demand and </a:t>
                      </a:r>
                      <a:r>
                        <a:rPr lang="en-US" sz="1600" noProof="0" dirty="0" smtClean="0"/>
                        <a:t>needs, and taking into account IHO/IMO</a:t>
                      </a:r>
                      <a:r>
                        <a:rPr lang="en-US" sz="1600" baseline="0" noProof="0" dirty="0" smtClean="0"/>
                        <a:t> timeline,</a:t>
                      </a:r>
                      <a:endParaRPr lang="en-GB" sz="16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50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Carry out studies</a:t>
                      </a:r>
                      <a:r>
                        <a:rPr lang="en-GB" sz="1600" noProof="0" dirty="0" smtClean="0"/>
                        <a:t>,</a:t>
                      </a:r>
                      <a:r>
                        <a:rPr lang="en-GB" sz="1600" baseline="0" noProof="0" dirty="0" smtClean="0"/>
                        <a:t> </a:t>
                      </a:r>
                      <a:r>
                        <a:rPr lang="en-GB" sz="1600" noProof="0" dirty="0" smtClean="0"/>
                        <a:t>experimentations, </a:t>
                      </a:r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</a:t>
                      </a:r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 and the hydrographic community</a:t>
                      </a:r>
                      <a:r>
                        <a:rPr lang="en-GB" sz="1600" baseline="0" noProof="0" dirty="0" smtClean="0"/>
                        <a:t> to prepare the production of S-1xx </a:t>
                      </a:r>
                      <a:endParaRPr lang="en-GB" sz="1400" i="1" baseline="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500" baseline="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 smtClean="0"/>
                        <a:t>Engage with national relevant bodies to define e-navigation </a:t>
                      </a:r>
                      <a:r>
                        <a:rPr lang="en-GB" sz="1600" baseline="0" noProof="0" dirty="0" smtClean="0"/>
                        <a:t>strategy  and distribution of electronic data, products and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" baseline="0" noProof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aseline="0" noProof="0" dirty="0" smtClean="0"/>
                        <a:t>Develop SWPHC </a:t>
                      </a:r>
                      <a:r>
                        <a:rPr lang="en-GB" sz="1600" baseline="0" noProof="0" dirty="0" smtClean="0"/>
                        <a:t>MSDI WG </a:t>
                      </a:r>
                      <a:r>
                        <a:rPr lang="en-US" sz="1600" baseline="0" noProof="0" dirty="0" smtClean="0"/>
                        <a:t> in line with the UN </a:t>
                      </a:r>
                      <a:r>
                        <a:rPr lang="en-US" sz="1600" baseline="0" noProof="0" dirty="0" smtClean="0"/>
                        <a:t>SDG based on UN-GGIM IGIF</a:t>
                      </a:r>
                      <a:endParaRPr lang="en-GB" sz="1600" baseline="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44" y="250537"/>
            <a:ext cx="10702771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1 gap analysis : potential leads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14812" y="1050207"/>
            <a:ext cx="104386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To strengthen </a:t>
            </a:r>
            <a:r>
              <a:rPr lang="en-GB" sz="2400" b="1" dirty="0" smtClean="0"/>
              <a:t>user and technical support for HOs products and services</a:t>
            </a:r>
          </a:p>
          <a:p>
            <a:pPr marL="800100" lvl="1" indent="-342900">
              <a:buFont typeface="Wingdings"/>
              <a:buChar char="Ø"/>
            </a:pPr>
            <a:r>
              <a:rPr lang="en-GB" sz="2000" dirty="0" smtClean="0"/>
              <a:t>To develop </a:t>
            </a:r>
            <a:r>
              <a:rPr lang="en-GB" sz="2000" b="1" dirty="0" smtClean="0"/>
              <a:t>MSDI portals </a:t>
            </a:r>
            <a:r>
              <a:rPr lang="en-GB" sz="2000" dirty="0" smtClean="0"/>
              <a:t>with digital tools to support </a:t>
            </a:r>
            <a:r>
              <a:rPr lang="en-GB" sz="2000" dirty="0" smtClean="0"/>
              <a:t>customers </a:t>
            </a:r>
            <a:r>
              <a:rPr lang="en-GB" sz="2000" dirty="0" smtClean="0"/>
              <a:t>in </a:t>
            </a:r>
            <a:r>
              <a:rPr lang="en-GB" sz="2000" dirty="0" smtClean="0"/>
              <a:t>their use </a:t>
            </a:r>
            <a:r>
              <a:rPr lang="en-GB" sz="2000" dirty="0" smtClean="0"/>
              <a:t>of </a:t>
            </a:r>
            <a:r>
              <a:rPr lang="en-GB" sz="2000" dirty="0" smtClean="0"/>
              <a:t>data</a:t>
            </a:r>
            <a:endParaRPr lang="en-GB" sz="2000" dirty="0" smtClean="0"/>
          </a:p>
          <a:p>
            <a:pPr marL="800100" lvl="1" indent="-342900">
              <a:buFont typeface="Wingdings"/>
              <a:buChar char="Ø"/>
            </a:pPr>
            <a:r>
              <a:rPr lang="en-GB" sz="2000" dirty="0" smtClean="0"/>
              <a:t>To </a:t>
            </a:r>
            <a:r>
              <a:rPr lang="en-GB" sz="2000" b="1" dirty="0" smtClean="0"/>
              <a:t>assist private </a:t>
            </a:r>
            <a:r>
              <a:rPr lang="en-GB" sz="2000" b="1" dirty="0" smtClean="0"/>
              <a:t>companies and </a:t>
            </a:r>
            <a:r>
              <a:rPr lang="en-GB" sz="2000" b="1" dirty="0" smtClean="0"/>
              <a:t>stakeholders </a:t>
            </a:r>
            <a:r>
              <a:rPr lang="en-GB" sz="2000" dirty="0" smtClean="0"/>
              <a:t>in </a:t>
            </a:r>
            <a:r>
              <a:rPr lang="en-GB" sz="2000" dirty="0" smtClean="0"/>
              <a:t>hydrographic survey specifications and data assessment (based on IHO S-44 new </a:t>
            </a:r>
            <a:r>
              <a:rPr lang="en-GB" sz="2000" dirty="0" smtClean="0"/>
              <a:t>edition) : because a better quality of hydrographic surveys makes it easier to compute derived products and service</a:t>
            </a:r>
            <a:endParaRPr lang="en-GB" sz="2000" dirty="0"/>
          </a:p>
          <a:p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To set </a:t>
            </a:r>
            <a:r>
              <a:rPr lang="en-GB" sz="2400" b="1" dirty="0"/>
              <a:t>up </a:t>
            </a:r>
            <a:r>
              <a:rPr lang="en-GB" sz="2400" b="1" dirty="0" smtClean="0"/>
              <a:t>Governance-Risk-Compliance tools to manage the hydrographic activity (and possible automation of </a:t>
            </a:r>
            <a:r>
              <a:rPr lang="en-GB" sz="2400" b="1" dirty="0" smtClean="0"/>
              <a:t>these </a:t>
            </a:r>
            <a:r>
              <a:rPr lang="en-GB" sz="2400" b="1" dirty="0" smtClean="0"/>
              <a:t>tools)</a:t>
            </a:r>
          </a:p>
          <a:p>
            <a:pPr marL="800100" lvl="1" indent="-342900">
              <a:buFont typeface="Wingdings"/>
              <a:buChar char="Ø"/>
            </a:pPr>
            <a:r>
              <a:rPr lang="en-GB" sz="2000" dirty="0" smtClean="0"/>
              <a:t>To identify risky areas for navigation and assessing the conformity of available data</a:t>
            </a:r>
          </a:p>
          <a:p>
            <a:pPr marL="800100" lvl="1" indent="-342900">
              <a:buFont typeface="Wingdings"/>
              <a:buChar char="Ø"/>
            </a:pPr>
            <a:r>
              <a:rPr lang="en-GB" sz="2000" dirty="0" smtClean="0"/>
              <a:t>To identify priorities for national survey planning</a:t>
            </a:r>
          </a:p>
          <a:p>
            <a:pPr marL="800100" lvl="1" indent="-342900">
              <a:buFont typeface="Wingdings"/>
              <a:buChar char="Ø"/>
            </a:pPr>
            <a:r>
              <a:rPr lang="en-GB" sz="2000" dirty="0" smtClean="0"/>
              <a:t>To optimize the use of survey means</a:t>
            </a:r>
          </a:p>
          <a:p>
            <a:pPr lvl="1"/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To increase capacity building courses in S-100 </a:t>
            </a:r>
            <a:r>
              <a:rPr lang="en-GB" sz="2400" b="1" dirty="0" smtClean="0">
                <a:solidFill>
                  <a:prstClr val="black"/>
                </a:solidFill>
              </a:rPr>
              <a:t>implementation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267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642</TotalTime>
  <Words>432</Words>
  <Application>Microsoft Office PowerPoint</Application>
  <PresentationFormat>Personnalisé</PresentationFormat>
  <Paragraphs>56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IHO_Presentations_template-Blank</vt:lpstr>
      <vt:lpstr>18th Meeting of the  South West Pacific Hydrographic Commission  IHO Revised Strategic Plan 2021-2026  GOAL 1 gap analysis summary</vt:lpstr>
      <vt:lpstr>GOAL 1 gap analysis : common issues</vt:lpstr>
      <vt:lpstr>GOAL 1 gap analysis : potential leads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Laurent Kerleguer, SHOM</cp:lastModifiedBy>
  <cp:revision>96</cp:revision>
  <cp:lastPrinted>2021-02-17T15:40:30Z</cp:lastPrinted>
  <dcterms:created xsi:type="dcterms:W3CDTF">2017-10-26T13:07:26Z</dcterms:created>
  <dcterms:modified xsi:type="dcterms:W3CDTF">2021-02-17T15:53:44Z</dcterms:modified>
</cp:coreProperties>
</file>