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2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n8oqZZZmAivnKxqSA3vSoDTfm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F5F9FC"/>
            </a:gs>
            <a:gs pos="75000">
              <a:srgbClr val="F5F9FC"/>
            </a:gs>
            <a:gs pos="100000">
              <a:srgbClr val="CEE1F1"/>
            </a:gs>
          </a:gsLst>
          <a:lin ang="5400000" scaled="0"/>
        </a:gra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/>
          <p:nvPr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1" name="Google Shape;21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182" y="6069012"/>
            <a:ext cx="2366964" cy="788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39098" y="6069012"/>
            <a:ext cx="793714" cy="80827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1"/>
          <p:cNvSpPr txBox="1"/>
          <p:nvPr/>
        </p:nvSpPr>
        <p:spPr>
          <a:xfrm>
            <a:off x="8021213" y="6271896"/>
            <a:ext cx="32178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 West Pacific Hydrographic Commission</a:t>
            </a:r>
            <a:endParaRPr sz="1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11"/>
          <p:cNvSpPr txBox="1"/>
          <p:nvPr/>
        </p:nvSpPr>
        <p:spPr>
          <a:xfrm>
            <a:off x="0" y="0"/>
            <a:ext cx="121920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UNCLASSIFIED</a:t>
            </a:r>
            <a:endParaRPr/>
          </a:p>
        </p:txBody>
      </p:sp>
      <p:sp>
        <p:nvSpPr>
          <p:cNvPr id="25" name="Google Shape;25;p11"/>
          <p:cNvSpPr txBox="1"/>
          <p:nvPr/>
        </p:nvSpPr>
        <p:spPr>
          <a:xfrm>
            <a:off x="0" y="6568301"/>
            <a:ext cx="121920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UNCLASSIFIED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gradFill>
          <a:gsLst>
            <a:gs pos="0">
              <a:srgbClr val="F5F9FC"/>
            </a:gs>
            <a:gs pos="75000">
              <a:srgbClr val="F5F9FC"/>
            </a:gs>
            <a:gs pos="100000">
              <a:srgbClr val="CEE1F1"/>
            </a:gs>
          </a:gsLst>
          <a:lin ang="5400000" scaled="0"/>
        </a:gra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7C4"/>
              </a:buClr>
              <a:buSzPts val="4400"/>
              <a:buFont typeface="Calibri"/>
              <a:buNone/>
              <a:defRPr>
                <a:solidFill>
                  <a:srgbClr val="0E57C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7724182" cy="2158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9" name="Google Shape;29;p12"/>
          <p:cNvCxnSpPr/>
          <p:nvPr/>
        </p:nvCxnSpPr>
        <p:spPr>
          <a:xfrm rot="10800000" flipH="1">
            <a:off x="811992" y="893798"/>
            <a:ext cx="10568015" cy="5285"/>
          </a:xfrm>
          <a:prstGeom prst="straightConnector1">
            <a:avLst/>
          </a:prstGeom>
          <a:noFill/>
          <a:ln w="28575" cap="flat" cmpd="sng">
            <a:solidFill>
              <a:srgbClr val="0E57C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" name="Google Shape;30;p12"/>
          <p:cNvSpPr/>
          <p:nvPr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12"/>
          <p:cNvSpPr txBox="1">
            <a:spLocks noGrp="1"/>
          </p:cNvSpPr>
          <p:nvPr>
            <p:ph type="sldNum" idx="12"/>
          </p:nvPr>
        </p:nvSpPr>
        <p:spPr>
          <a:xfrm>
            <a:off x="4700292" y="62664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" name="Google Shape;32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8" y="6031690"/>
            <a:ext cx="2489765" cy="82992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2"/>
          <p:cNvSpPr txBox="1"/>
          <p:nvPr/>
        </p:nvSpPr>
        <p:spPr>
          <a:xfrm>
            <a:off x="7867467" y="6280348"/>
            <a:ext cx="32178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 West Pacific Hydrographic Commission</a:t>
            </a:r>
            <a:endParaRPr sz="1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Google Shape;3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0914" y="6031690"/>
            <a:ext cx="813938" cy="8288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0"/>
          <p:cNvSpPr txBox="1"/>
          <p:nvPr/>
        </p:nvSpPr>
        <p:spPr>
          <a:xfrm>
            <a:off x="0" y="0"/>
            <a:ext cx="121920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UNCLASSIFIED</a:t>
            </a:r>
            <a:endParaRPr/>
          </a:p>
        </p:txBody>
      </p:sp>
      <p:sp>
        <p:nvSpPr>
          <p:cNvPr id="15" name="Google Shape;15;p10"/>
          <p:cNvSpPr txBox="1"/>
          <p:nvPr/>
        </p:nvSpPr>
        <p:spPr>
          <a:xfrm>
            <a:off x="0" y="6568301"/>
            <a:ext cx="121920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UNCLASSIFIED</a:t>
            </a:r>
            <a:endParaRPr/>
          </a:p>
        </p:txBody>
      </p:sp>
      <p:sp>
        <p:nvSpPr>
          <p:cNvPr id="16" name="Google Shape;16;p10"/>
          <p:cNvSpPr txBox="1"/>
          <p:nvPr/>
        </p:nvSpPr>
        <p:spPr>
          <a:xfrm>
            <a:off x="0" y="279400"/>
            <a:ext cx="121920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 dirty="0"/>
              <a:t>19</a:t>
            </a:r>
            <a:r>
              <a:rPr lang="en-US" sz="5400" baseline="30000" dirty="0"/>
              <a:t>th</a:t>
            </a:r>
            <a:r>
              <a:rPr lang="en-US" sz="5400" dirty="0"/>
              <a:t> Meeting of the </a:t>
            </a:r>
            <a:br>
              <a:rPr lang="en-US" sz="5400" dirty="0"/>
            </a:br>
            <a:r>
              <a:rPr lang="en-US" sz="5400" dirty="0"/>
              <a:t>South West Pacific</a:t>
            </a:r>
            <a:br>
              <a:rPr lang="en-US" sz="5400" dirty="0"/>
            </a:br>
            <a:r>
              <a:rPr lang="en-US" sz="5400" dirty="0"/>
              <a:t>Hydrographic Commission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3959" dirty="0"/>
              <a:t>National Report by</a:t>
            </a:r>
            <a:endParaRPr sz="3959" dirty="0"/>
          </a:p>
        </p:txBody>
      </p:sp>
      <p:sp>
        <p:nvSpPr>
          <p:cNvPr id="97" name="Google Shape;97;p1"/>
          <p:cNvSpPr txBox="1"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United States of America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7C4"/>
              </a:buClr>
              <a:buSzPts val="3959"/>
              <a:buFont typeface="Calibri"/>
              <a:buNone/>
            </a:pPr>
            <a:r>
              <a:rPr lang="en-US" sz="3959"/>
              <a:t>USA Main achievements during the year</a:t>
            </a:r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1" y="1103730"/>
            <a:ext cx="10515599" cy="4928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lnSpc>
                <a:spcPct val="80000"/>
              </a:lnSpc>
              <a:buSzPts val="2800"/>
            </a:pPr>
            <a:r>
              <a:rPr lang="en-US" dirty="0"/>
              <a:t>NGA signed Memorandums of Understanding (MOU) with both Palau and RMI this past year.  Solidifying our working partnership and NGA’s position as PCA for both countries.</a:t>
            </a:r>
          </a:p>
          <a:p>
            <a:pPr marL="228600" lvl="0" indent="-228600">
              <a:lnSpc>
                <a:spcPct val="80000"/>
              </a:lnSpc>
              <a:buSzPts val="2800"/>
            </a:pPr>
            <a:endParaRPr lang="en-US" dirty="0"/>
          </a:p>
          <a:p>
            <a:pPr marL="228600" lvl="0" indent="-228600">
              <a:lnSpc>
                <a:spcPct val="80000"/>
              </a:lnSpc>
              <a:buSzPts val="2800"/>
            </a:pPr>
            <a:r>
              <a:rPr lang="en-US" dirty="0"/>
              <a:t>NGA completed its first year of ENC production.  Our first completed ENCs are now available through our web portal. </a:t>
            </a:r>
          </a:p>
          <a:p>
            <a:pPr marL="0" lvl="0" indent="0">
              <a:lnSpc>
                <a:spcPct val="80000"/>
              </a:lnSpc>
              <a:buSzPts val="2800"/>
              <a:buNone/>
            </a:pPr>
            <a:endParaRPr lang="en-US" dirty="0"/>
          </a:p>
        </p:txBody>
      </p:sp>
      <p:sp>
        <p:nvSpPr>
          <p:cNvPr id="104" name="Google Shape;104;p2"/>
          <p:cNvSpPr txBox="1">
            <a:spLocks noGrp="1"/>
          </p:cNvSpPr>
          <p:nvPr>
            <p:ph type="sldNum" idx="12"/>
          </p:nvPr>
        </p:nvSpPr>
        <p:spPr>
          <a:xfrm>
            <a:off x="4700292" y="62664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7C4"/>
              </a:buClr>
              <a:buSzPts val="3959"/>
              <a:buFont typeface="Calibri"/>
              <a:buNone/>
            </a:pPr>
            <a:r>
              <a:rPr lang="en-US" sz="3959"/>
              <a:t>USA Plans that affect the region</a:t>
            </a:r>
            <a:endParaRPr/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xfrm>
            <a:off x="838200" y="1171074"/>
            <a:ext cx="10515599" cy="4684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spcBef>
                <a:spcPts val="0"/>
              </a:spcBef>
              <a:buSzPts val="2800"/>
            </a:pPr>
            <a:r>
              <a:rPr lang="en-US" dirty="0">
                <a:solidFill>
                  <a:schemeClr val="tx1"/>
                </a:solidFill>
              </a:rPr>
              <a:t>NOAA: Planned survey work for FY22 around Guam and </a:t>
            </a:r>
            <a:r>
              <a:rPr lang="en-US" smtClean="0">
                <a:solidFill>
                  <a:schemeClr val="tx1"/>
                </a:solidFill>
              </a:rPr>
              <a:t>CNMI islands, </a:t>
            </a:r>
            <a:r>
              <a:rPr lang="en-US" dirty="0" smtClean="0">
                <a:solidFill>
                  <a:schemeClr val="tx1"/>
                </a:solidFill>
              </a:rPr>
              <a:t>including </a:t>
            </a:r>
            <a:r>
              <a:rPr lang="en-US" dirty="0">
                <a:solidFill>
                  <a:schemeClr val="tx1"/>
                </a:solidFill>
              </a:rPr>
              <a:t>Saipan, Rota, and </a:t>
            </a:r>
            <a:r>
              <a:rPr lang="en-US" dirty="0" smtClean="0">
                <a:solidFill>
                  <a:schemeClr val="tx1"/>
                </a:solidFill>
              </a:rPr>
              <a:t>Tinian. </a:t>
            </a:r>
            <a:endParaRPr lang="en-US" dirty="0" smtClean="0">
              <a:solidFill>
                <a:schemeClr val="tx1"/>
              </a:solidFill>
            </a:endParaRPr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en-US" dirty="0" smtClean="0">
                <a:solidFill>
                  <a:schemeClr val="tx1"/>
                </a:solidFill>
              </a:rPr>
              <a:t>Project </a:t>
            </a:r>
            <a:r>
              <a:rPr lang="en-US" dirty="0">
                <a:solidFill>
                  <a:schemeClr val="tx1"/>
                </a:solidFill>
              </a:rPr>
              <a:t>team will </a:t>
            </a:r>
            <a:r>
              <a:rPr lang="en-US" dirty="0">
                <a:solidFill>
                  <a:schemeClr val="tx1"/>
                </a:solidFill>
              </a:rPr>
              <a:t>map from the nearshore to depths of 1500 </a:t>
            </a:r>
            <a:r>
              <a:rPr lang="en-US" dirty="0" smtClean="0">
                <a:solidFill>
                  <a:schemeClr val="tx1"/>
                </a:solidFill>
              </a:rPr>
              <a:t>meters, collect </a:t>
            </a:r>
            <a:r>
              <a:rPr lang="en-US" dirty="0">
                <a:solidFill>
                  <a:schemeClr val="tx1"/>
                </a:solidFill>
              </a:rPr>
              <a:t>bathymetry and backscatter data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oceanographic observations, and conduct coral reef assessment dives. </a:t>
            </a:r>
            <a:endParaRPr lang="en-US" dirty="0" smtClean="0">
              <a:solidFill>
                <a:schemeClr val="tx1"/>
              </a:solidFill>
            </a:endParaRPr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en-US" dirty="0" smtClean="0">
                <a:solidFill>
                  <a:schemeClr val="tx1"/>
                </a:solidFill>
              </a:rPr>
              <a:t>Data </a:t>
            </a:r>
            <a:r>
              <a:rPr lang="en-US" dirty="0">
                <a:solidFill>
                  <a:schemeClr val="tx1"/>
                </a:solidFill>
              </a:rPr>
              <a:t>will be used for charting, habitat characterization, and coral reef and fish ecosystem </a:t>
            </a:r>
            <a:r>
              <a:rPr lang="en-US" dirty="0" smtClean="0">
                <a:solidFill>
                  <a:schemeClr val="tx1"/>
                </a:solidFill>
              </a:rPr>
              <a:t>monitoring</a:t>
            </a:r>
          </a:p>
          <a:p>
            <a:pPr marL="228600" lvl="0" indent="-228600">
              <a:spcBef>
                <a:spcPts val="0"/>
              </a:spcBef>
              <a:buSzPts val="2800"/>
            </a:pPr>
            <a:endParaRPr lang="en-US" dirty="0">
              <a:solidFill>
                <a:schemeClr val="tx1"/>
              </a:solidFill>
            </a:endParaRPr>
          </a:p>
          <a:p>
            <a:pPr marL="228600" lvl="0" indent="-228600">
              <a:spcBef>
                <a:spcPts val="0"/>
              </a:spcBef>
              <a:buSzPts val="2800"/>
            </a:pPr>
            <a:r>
              <a:rPr lang="en-US" dirty="0"/>
              <a:t>Navy: </a:t>
            </a:r>
            <a:r>
              <a:rPr lang="en-US" dirty="0" smtClean="0"/>
              <a:t>Continued CSB support </a:t>
            </a:r>
            <a:r>
              <a:rPr lang="en-US" dirty="0" smtClean="0">
                <a:solidFill>
                  <a:srgbClr val="000000"/>
                </a:solidFill>
              </a:rPr>
              <a:t>to Palau in conjunction with Seabed 2030, UNH CCOM, and DCDB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sldNum" idx="12"/>
          </p:nvPr>
        </p:nvSpPr>
        <p:spPr>
          <a:xfrm>
            <a:off x="4700292" y="62664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170</Words>
  <Application>Microsoft Office PowerPoint</Application>
  <PresentationFormat>Widescreen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IHO_Presentations_template-Blank</vt:lpstr>
      <vt:lpstr>19th Meeting of the  South West Pacific Hydrographic Commission  National Report by</vt:lpstr>
      <vt:lpstr>USA Main achievements during the year</vt:lpstr>
      <vt:lpstr>USA Plans that affect the region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18th Meeting of the  South West Pacific Hydrographic Commission  National Report by</dc:title>
  <dc:creator>alberto.neves@iho.int</dc:creator>
  <cp:lastModifiedBy>Borbash, Matthew I CIV USN COMNAVMETOCCOM SSC (USA)</cp:lastModifiedBy>
  <cp:revision>12</cp:revision>
  <dcterms:created xsi:type="dcterms:W3CDTF">2017-10-26T13:07:26Z</dcterms:created>
  <dcterms:modified xsi:type="dcterms:W3CDTF">2022-02-22T17:06:35Z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ACG_OFFICE_DLL">
    <vt:bool>true</vt:bool>
  </property>
  <property fmtid="{D5CDD505-2E9C-101B-9397-08002B2CF9AE}" pid="3" name="AACG_Created">
    <vt:bool>true</vt:bool>
  </property>
  <property fmtid="{D5CDD505-2E9C-101B-9397-08002B2CF9AE}" pid="4" name="AACG_DescMarkings">
    <vt:lpwstr/>
  </property>
  <property fmtid="{D5CDD505-2E9C-101B-9397-08002B2CF9AE}" pid="5" name="AACG_AddMark">
    <vt:lpwstr/>
  </property>
  <property fmtid="{D5CDD505-2E9C-101B-9397-08002B2CF9AE}" pid="6" name="AACG_Header">
    <vt:lpwstr>UNCLASSIFIED</vt:lpwstr>
  </property>
  <property fmtid="{D5CDD505-2E9C-101B-9397-08002B2CF9AE}" pid="7" name="AACG_Footer">
    <vt:lpwstr>_x000d_UNCLASSIFIED</vt:lpwstr>
  </property>
  <property fmtid="{D5CDD505-2E9C-101B-9397-08002B2CF9AE}" pid="8" name="AACG_ClassBlock">
    <vt:lpwstr/>
  </property>
  <property fmtid="{D5CDD505-2E9C-101B-9397-08002B2CF9AE}" pid="9" name="AACG_ClassType">
    <vt:lpwstr>USClassificationMarking</vt:lpwstr>
  </property>
  <property fmtid="{D5CDD505-2E9C-101B-9397-08002B2CF9AE}" pid="10" name="AACG_DeclOnList">
    <vt:lpwstr/>
  </property>
  <property fmtid="{D5CDD505-2E9C-101B-9397-08002B2CF9AE}" pid="11" name="AACG_USAF_Derivatives">
    <vt:lpwstr/>
  </property>
  <property fmtid="{D5CDD505-2E9C-101B-9397-08002B2CF9AE}" pid="12" name="AACG_SCI_Other">
    <vt:lpwstr/>
  </property>
  <property fmtid="{D5CDD505-2E9C-101B-9397-08002B2CF9AE}" pid="13" name="AACG_Dissem_Other">
    <vt:lpwstr/>
  </property>
  <property fmtid="{D5CDD505-2E9C-101B-9397-08002B2CF9AE}" pid="14" name="PortionWaiver">
    <vt:lpwstr/>
  </property>
  <property fmtid="{D5CDD505-2E9C-101B-9397-08002B2CF9AE}" pid="15" name="AACG_OrconOriginator">
    <vt:lpwstr/>
  </property>
  <property fmtid="{D5CDD505-2E9C-101B-9397-08002B2CF9AE}" pid="16" name="AACG_OrconRecipients">
    <vt:lpwstr/>
  </property>
  <property fmtid="{D5CDD505-2E9C-101B-9397-08002B2CF9AE}" pid="17" name="AACG_SatWarningType">
    <vt:lpwstr/>
  </property>
  <property fmtid="{D5CDD505-2E9C-101B-9397-08002B2CF9AE}" pid="18" name="AACG_NatoWarningClassLevel">
    <vt:lpwstr/>
  </property>
  <property fmtid="{D5CDD505-2E9C-101B-9397-08002B2CF9AE}" pid="19" name="AACG_Version">
    <vt:lpwstr>201920</vt:lpwstr>
  </property>
  <property fmtid="{D5CDD505-2E9C-101B-9397-08002B2CF9AE}" pid="20" name="AACG_CustomClassXMLPart">
    <vt:lpwstr>{5CAA5AA0-4167-44FD-9E20-6FFCC51A7C14}</vt:lpwstr>
  </property>
</Properties>
</file>