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8" r:id="rId3"/>
    <p:sldMasterId id="2147483680" r:id="rId4"/>
  </p:sldMasterIdLst>
  <p:notesMasterIdLst>
    <p:notesMasterId r:id="rId15"/>
  </p:notesMasterIdLst>
  <p:handoutMasterIdLst>
    <p:handoutMasterId r:id="rId16"/>
  </p:handoutMasterIdLst>
  <p:sldIdLst>
    <p:sldId id="327" r:id="rId5"/>
    <p:sldId id="330" r:id="rId6"/>
    <p:sldId id="353" r:id="rId7"/>
    <p:sldId id="350" r:id="rId8"/>
    <p:sldId id="348" r:id="rId9"/>
    <p:sldId id="332" r:id="rId10"/>
    <p:sldId id="334" r:id="rId11"/>
    <p:sldId id="333" r:id="rId12"/>
    <p:sldId id="339" r:id="rId13"/>
    <p:sldId id="325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98"/>
    <a:srgbClr val="CCECFF"/>
    <a:srgbClr val="B4E6E1"/>
    <a:srgbClr val="8EDAD3"/>
    <a:srgbClr val="00AA9B"/>
    <a:srgbClr val="003246"/>
    <a:srgbClr val="008D99"/>
    <a:srgbClr val="00425D"/>
    <a:srgbClr val="D2F2F0"/>
    <a:srgbClr val="008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3690" autoAdjust="0"/>
  </p:normalViewPr>
  <p:slideViewPr>
    <p:cSldViewPr snapToGrid="0">
      <p:cViewPr varScale="1">
        <p:scale>
          <a:sx n="72" d="100"/>
          <a:sy n="72" d="100"/>
        </p:scale>
        <p:origin x="151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082" y="7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76740-9C7C-434C-9B3E-17CA47A62C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0945CF-9D8D-48CC-A8C4-3DF2ED8A8A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D9D24DA-9F6B-4815-AB6B-F6FD5953E25C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18C6F-85A1-41DB-A2F4-1A982EB755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629DD-93B2-40C9-AB60-D3A428AD44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21152FFC-5B3D-403B-872B-E72D981FA9E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87647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E6FE014-C84C-4CEE-BC87-1AF02FDE1845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1F276FA0-2BB4-4893-9950-15A4E3E5933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4030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8942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707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8054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059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986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447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NZ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040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806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075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NZ" dirty="0"/>
          </a:p>
          <a:p>
            <a:pPr marL="342864" indent="-342864">
              <a:buFont typeface="Symbol" panose="05050102010706020507" pitchFamily="18" charset="2"/>
              <a:buChar char=""/>
            </a:pPr>
            <a:endParaRPr lang="en-NZ" dirty="0">
              <a:solidFill>
                <a:srgbClr val="41404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76FA0-2BB4-4893-9950-15A4E3E59338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857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CA840A4-0728-4591-9E04-676B911F5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1" r="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B1AFE2-1127-4ECA-A3A3-596CA3812022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544473" y="1453948"/>
            <a:ext cx="11078811" cy="156529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58B41-D28A-4723-99A7-A9E4255EFE0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544473" y="3079630"/>
            <a:ext cx="11078811" cy="120603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  <a:endParaRPr lang="en-NZ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914704-4BD8-45FF-ABEA-CC5C1CF093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544513" y="5315625"/>
            <a:ext cx="11102975" cy="900448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mi-NZ" dirty="0"/>
              <a:t>Group, team or person name</a:t>
            </a:r>
            <a:br>
              <a:rPr lang="mi-NZ" dirty="0"/>
            </a:br>
            <a:r>
              <a:rPr lang="mi-NZ" dirty="0"/>
              <a:t>Position Title (if applicable)</a:t>
            </a:r>
            <a:endParaRPr lang="en-NZ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160D32-3384-4A90-A7EC-5FF54C1968E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007037" y="6216073"/>
            <a:ext cx="2760090" cy="365702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mi-NZ" dirty="0"/>
              <a:t>Date</a:t>
            </a:r>
            <a:endParaRPr lang="en-NZ" dirty="0"/>
          </a:p>
        </p:txBody>
      </p:sp>
      <p:pic>
        <p:nvPicPr>
          <p:cNvPr id="8" name="Picture 7" descr="Toitū Te Whenua Land Information New Zealand logo">
            <a:extLst>
              <a:ext uri="{FF2B5EF4-FFF2-40B4-BE49-F238E27FC236}">
                <a16:creationId xmlns:a16="http://schemas.microsoft.com/office/drawing/2014/main" id="{59F9BBB7-6DC5-4C1C-B9BB-BAB272828D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84" y="495689"/>
            <a:ext cx="2628000" cy="6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8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7FAC7-3F00-4872-B07F-0F691B871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612" y="244549"/>
            <a:ext cx="1110677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8C4CA-0FD8-4497-8CE7-6FD7149B2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612" y="1681163"/>
            <a:ext cx="54549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EAAF7-3A5E-4067-AA40-AEF4C0BE5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612" y="2505075"/>
            <a:ext cx="5454964" cy="3292824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A3229-8116-4852-B77C-B99832C29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77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4C6C0-0CA4-40F6-A4E8-4A1F9C1D3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77188" cy="3292824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5095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FA9B35-E897-4C50-BA08-3F3079B1AA06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B0D2F-DB74-4596-8C18-C28CC38310D5}"/>
              </a:ext>
            </a:extLst>
          </p:cNvPr>
          <p:cNvSpPr/>
          <p:nvPr userDrawn="1"/>
        </p:nvSpPr>
        <p:spPr bwMode="white">
          <a:xfrm>
            <a:off x="0" y="6149888"/>
            <a:ext cx="12192000" cy="713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9" name="Picture 8" descr="Toitū Te Whenua Land Information New Zealand logo">
            <a:extLst>
              <a:ext uri="{FF2B5EF4-FFF2-40B4-BE49-F238E27FC236}">
                <a16:creationId xmlns:a16="http://schemas.microsoft.com/office/drawing/2014/main" id="{1E7E567B-DF51-46D5-A91B-6EADC1EAB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1" y="6335730"/>
            <a:ext cx="1549088" cy="360000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3A342288-B1E8-4306-8602-1C7AFB6EEC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2303" y="6335730"/>
            <a:ext cx="1700981" cy="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0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FA9B35-E897-4C50-BA08-3F3079B1AA06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24CBD5D-3B15-48C2-A22B-EEDFAD3DEC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1449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mi-NZ" dirty="0"/>
              <a:t>Insert picture</a:t>
            </a:r>
            <a:endParaRPr lang="en-NZ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A3F24D-76C4-4F80-82C5-794C1F2D8A4C}"/>
              </a:ext>
            </a:extLst>
          </p:cNvPr>
          <p:cNvSpPr/>
          <p:nvPr userDrawn="1"/>
        </p:nvSpPr>
        <p:spPr bwMode="white">
          <a:xfrm>
            <a:off x="0" y="6149888"/>
            <a:ext cx="12192000" cy="713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1" name="Picture 10" descr="Toitū Te Whenua Land Information New Zealand logo">
            <a:extLst>
              <a:ext uri="{FF2B5EF4-FFF2-40B4-BE49-F238E27FC236}">
                <a16:creationId xmlns:a16="http://schemas.microsoft.com/office/drawing/2014/main" id="{A0883AFE-8CAC-4654-A857-381B50281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1" y="6337199"/>
            <a:ext cx="1549088" cy="360000"/>
          </a:xfrm>
          <a:prstGeom prst="rect">
            <a:avLst/>
          </a:prstGeom>
        </p:spPr>
      </p:pic>
      <p:pic>
        <p:nvPicPr>
          <p:cNvPr id="9" name="Graphic 3">
            <a:extLst>
              <a:ext uri="{FF2B5EF4-FFF2-40B4-BE49-F238E27FC236}">
                <a16:creationId xmlns:a16="http://schemas.microsoft.com/office/drawing/2014/main" id="{A7C28B82-2178-46D4-BE80-02F477AFD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2303" y="6335730"/>
            <a:ext cx="1700981" cy="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53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497122-9F51-4878-9DF8-A229D5DFF3F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C3EAAE77-0855-419C-92CC-CD842AC7F92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" y="1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51337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6945-FD27-4BDF-A5A3-56ABCA4AB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612" y="457200"/>
            <a:ext cx="42294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CBFF-9DE0-42E7-A365-654772121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466200" cy="48004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1909B-6652-4A53-AD1B-947D09F8B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2612" y="2057400"/>
            <a:ext cx="4229413" cy="373045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070170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F81C-66CB-4463-89ED-D28FC7282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612" y="457200"/>
            <a:ext cx="42294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37EE2-7F18-4389-91D6-1E394A43D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466200" cy="4760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80125-345A-4C3A-88B7-FDC349030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2612" y="2057400"/>
            <a:ext cx="4229413" cy="36902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524882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B671-7D3F-4487-BBD6-8407D056C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956C2-2223-4C0E-AB90-691B28A4B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4278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18EA4-4B8E-4413-A278-BF8A9A49D654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924488" cy="531219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1A82A-666A-4DD6-99D7-C662B8259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2612" y="365125"/>
            <a:ext cx="8029888" cy="5312194"/>
          </a:xfrm>
        </p:spPr>
        <p:txBody>
          <a:bodyPr vert="eaVert"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70044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CE345FC-ED54-46C7-BD3C-BBE84DDAF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701" t="38296" r="16114" b="23834"/>
          <a:stretch/>
        </p:blipFill>
        <p:spPr>
          <a:xfrm>
            <a:off x="0" y="-1"/>
            <a:ext cx="12192000" cy="629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FE147-91E3-4896-A575-3C264B51C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44473" y="1849040"/>
            <a:ext cx="11078811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  <a:endParaRPr lang="en-N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1D9BC-356C-4512-B0E5-C18C7066D66F}"/>
              </a:ext>
            </a:extLst>
          </p:cNvPr>
          <p:cNvSpPr/>
          <p:nvPr userDrawn="1"/>
        </p:nvSpPr>
        <p:spPr bwMode="white">
          <a:xfrm>
            <a:off x="0" y="6149888"/>
            <a:ext cx="12192000" cy="713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0" name="Picture 9" descr="Toitū Te Whenua Land Information New Zealand logo">
            <a:extLst>
              <a:ext uri="{FF2B5EF4-FFF2-40B4-BE49-F238E27FC236}">
                <a16:creationId xmlns:a16="http://schemas.microsoft.com/office/drawing/2014/main" id="{E3D025BF-CB6F-4815-AA76-3AF22908E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1" y="6337199"/>
            <a:ext cx="1549088" cy="360000"/>
          </a:xfrm>
          <a:prstGeom prst="rect">
            <a:avLst/>
          </a:prstGeom>
        </p:spPr>
      </p:pic>
      <p:pic>
        <p:nvPicPr>
          <p:cNvPr id="8" name="Graphic 3">
            <a:extLst>
              <a:ext uri="{FF2B5EF4-FFF2-40B4-BE49-F238E27FC236}">
                <a16:creationId xmlns:a16="http://schemas.microsoft.com/office/drawing/2014/main" id="{4C48F527-8D66-4CD8-A646-1E2520318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2303" y="6335730"/>
            <a:ext cx="1700981" cy="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07A7-C1E0-44A6-8780-7D6D6699E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1DC17F-41BE-4A0C-BD9A-2B4849890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04C91-24B3-4E9D-8930-99C455F1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B892A-B174-460A-95B2-51F9112C5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D92C9-06CB-4E14-85C2-EB0AAC8D1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13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532537F-3263-4852-9225-E8C630CBA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46" t="1730" r="11611"/>
          <a:stretch/>
        </p:blipFill>
        <p:spPr>
          <a:xfrm>
            <a:off x="0" y="0"/>
            <a:ext cx="12192000" cy="6294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ED81BE-0B93-4D5C-9C35-F0752710A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853AF0-5DE2-4D91-9286-EE9F4C6716A6}"/>
              </a:ext>
            </a:extLst>
          </p:cNvPr>
          <p:cNvSpPr>
            <a:spLocks noGrp="1"/>
          </p:cNvSpPr>
          <p:nvPr>
            <p:ph sz="quarter" idx="10"/>
          </p:nvPr>
        </p:nvSpPr>
        <p:spPr bwMode="white">
          <a:xfrm>
            <a:off x="544513" y="1647825"/>
            <a:ext cx="11079162" cy="3695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0986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268A-A83D-441E-ADB0-9561295DF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5135B-5F4F-4E19-BDD4-88ED080F7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43528-C126-451A-A73E-9FCB4BD3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813F-1EAA-4355-ACA4-4500F2A4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F07C8-D999-48D8-BB3E-DFB1EB00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5817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5436-9547-4242-A68F-086F50E5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8DDF1-5342-4CBC-AECA-34FB06681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A06CE-B1F9-496C-AE53-D4C481CC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04AFD-6D2E-4215-B8BB-881CB650C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42A2-312E-4FDB-A546-E223FC19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4957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E5AA-9847-49E0-A195-1A646036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86187-0CE7-4A9C-8C41-272CB4CCB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ACA82-922A-4D16-B065-48D6AB128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F35C2-0D08-483C-BEE7-FF74C313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66251-7864-449B-996F-32DD8795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851D7-4527-4144-9833-32192C153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6636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5FD7-EDF0-4F8D-8F42-2C2299AD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5346F-BA32-4266-B9EF-B9EC4189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3B4A6-15BE-4602-A27D-B9EA6F079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83D32-978E-4B67-8C71-D749F014C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FB558-E76B-4144-AA62-0B3AFA3CE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261516-FDA0-4B4C-A688-ABC258FE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F95E96-B0A1-4A26-B90B-F4C41FF7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7BB287-9EB5-4E99-A5C8-B42D09DE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0885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287B-710C-432B-93FC-D67206048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F2180-435B-449C-9B32-D57CD926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1B1AF-32B4-4B5C-B53D-E41AB2646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0DBCC-AC23-4498-B07B-72806CEB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3817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12A18-95F0-44A4-A2CC-E90C396E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25843-FED2-4809-B207-00FA42C7C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219B7-5EDC-4DA2-90B7-5976B4A9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8377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B7E8E-7FA0-4B90-8544-D08EBE35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A7A4C-4DD7-4CC2-8F28-9DC46A16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11125-924B-4F4F-87A2-A79064AAA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853A7-97B9-4BC7-95EA-8450CB1FD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3AC62-41A8-43C4-A522-C3D88A5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AD3C-277A-4419-8079-52BF4227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9215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5E29-EC39-4C55-804B-1D067676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74751-ABDE-4ADA-8145-0F9534423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60CAC-38A5-485C-B655-DFE7D5304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BA654-A185-4A4E-AC50-4895616A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8A6F0-FF95-4D45-B239-743920E3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2AE82-0D95-42E1-BC92-FE2227DD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8958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6C9E-4EA5-4DA8-A335-0CB861F9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ED522-E157-4693-B42F-E7F46DB78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9057-7338-4A26-9336-6BC244C9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5A9F0-2B3E-42A2-99BF-1FADDF4F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06C78-C963-43E5-BF43-AB46CEAA8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0224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E03FA8-AEE0-47B0-A918-DCACEBE10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581E8-9A4C-4679-B2C8-464855F83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62B8B-F722-49A7-B66D-761946E8D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A1FEB-B79E-46F9-8599-651D905C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85D82-1D03-419C-8509-7879579B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657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526B075-99D3-4D23-BA95-0DEA23424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995" t="23972" r="7849" b="33689"/>
          <a:stretch/>
        </p:blipFill>
        <p:spPr>
          <a:xfrm>
            <a:off x="0" y="0"/>
            <a:ext cx="12192000" cy="2461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1D398-3A20-4580-A921-616409C3C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C76F9-7442-4DD0-986A-18A15D510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73" y="2142836"/>
            <a:ext cx="11078811" cy="3629964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23745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B977-D689-4CFB-93B5-E5F0E276F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13F84-2BC9-4F90-8AFF-9FCE381BF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F89B1-0F6A-41D4-AC8D-E56BCFB5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78ED8-F258-483E-99C0-F7B16056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045CC-5909-4A8C-B16B-31889A66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17342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9E5D-8B15-4159-A465-9F0C18DB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584F5-1628-41BB-A268-B4420701E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EB6F5-1BAB-4E96-A62B-7B4E9025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21DB4-2BFD-4EC5-8259-40437CE6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633C7-F41D-4FEA-BE4B-B9CCF4CB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3121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8AE0-27CD-4F53-B010-9354FB4F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1D50A-D9F5-4CDA-9B9D-7B230D64C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0D33A-6C0E-403D-BC76-CDD9A32F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86A9-2F9F-4F09-9642-0BA55321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EF013-68D1-442A-AA3C-A9F40BCE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0587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50AF-C1BC-44BF-B350-FB253B8F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1165-77C4-4883-B7DB-95FF8C91A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C8E99-0086-4EFC-BEB9-6C5377400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D68BD-5A4E-42D4-9304-ADCAE565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3304E-770A-4460-80AD-3B96CA0E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B389E-350D-4D06-9C34-028456F9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4329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4A93-F31D-444B-8610-3D9D66E8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EC87E-8DF2-4D0A-BF8C-EE8E252A7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45457-23E7-40ED-9954-ED50F912D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0D5E5-9544-439E-9662-27CD6084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44D0-296C-4E36-803B-CC82AFB546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55091-C8E4-457E-9B1C-8BFAD0AE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E5442F-123B-4F4A-B639-69E0E8359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639A1-D786-4639-8D00-241D427F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5280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0A8A-DA59-469C-B4EF-AF84EBE9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15A7E-39EE-4595-8E45-EAF209C5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9258A-A194-4051-A75A-0DCA5277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B39D-B797-447B-9B25-A98EE41A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0367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F89168-E346-43A4-B474-36F94A8B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5ABFC-5F77-49BB-A4BA-5085B83A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0B8D1-5F44-4516-A697-3CE3447E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8317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9366B-C3AC-4EF5-BBE9-BC9844D6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258F-DB7F-4572-A9F0-6E2602512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CDC7B-15F3-4F7B-8522-2B40D5448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DA7C5-6202-4233-A2AA-579C1CB8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07E74-F1CB-4214-94F0-7EACB28F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EC8CF-CB1A-49F3-B976-30ADB67C7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3274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B507-2199-4CA5-9D5A-779F1A42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4EB578-4B0C-4985-A8E4-3A60B544D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EDBCB-5E76-4AB0-B22C-0B1300046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0CA11-9BC4-4118-A1EC-AE3F7F06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4245D-6862-4001-B911-0B4C7F5F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068B-7F1C-475B-A247-44D2199A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4686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EE98-22BE-4840-86E2-373264BF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24D5A-A184-477C-AE90-AB1538043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BB53-E354-4AC8-B2F0-70EBA3BE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5A0A5-5B87-49CD-9CEE-EDC6D208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E841C-EB5B-448A-BD3B-E2A02AE6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843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1831-71A8-4AE9-BDB7-22DF567F9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EF3769-E303-4710-85CF-15CA67938A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4513" y="1647824"/>
            <a:ext cx="11079162" cy="4124325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8133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9C81A-A7B5-41E4-AFC0-5C4B49998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98753-A572-4A54-BE0E-1C9BD81B7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58DAD-0D76-4967-B566-77621E2F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5CFE4-9D83-45CE-8071-49981B38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ED461-56DF-4035-A3A7-F7AC901D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472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A376760A-7D6A-47E3-B73D-177606DD5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33"/>
          <a:stretch/>
        </p:blipFill>
        <p:spPr>
          <a:xfrm>
            <a:off x="0" y="0"/>
            <a:ext cx="6844856" cy="6154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9EEE2-16DD-418F-ADED-D49604227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7200" y="2113472"/>
            <a:ext cx="4192438" cy="23979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2F29F-8447-4DFC-959E-A454CF7256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457198" y="4538360"/>
            <a:ext cx="4192437" cy="120843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59162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9365340-C19B-49E4-882C-E0A968C2A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7"/>
          <a:stretch/>
        </p:blipFill>
        <p:spPr>
          <a:xfrm rot="10800000">
            <a:off x="5443262" y="-2951"/>
            <a:ext cx="6748738" cy="6145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9EEE2-16DD-418F-ADED-D49604227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685269" y="483080"/>
            <a:ext cx="4049533" cy="23979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2F29F-8447-4DFC-959E-A454CF7256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7685267" y="2907968"/>
            <a:ext cx="4049533" cy="120843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854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96DF599-1F8E-426D-8C09-F34241336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96"/>
          <a:stretch/>
        </p:blipFill>
        <p:spPr>
          <a:xfrm flipV="1">
            <a:off x="-1" y="-2"/>
            <a:ext cx="6504317" cy="6142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9EEE2-16DD-418F-ADED-D49604227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57199" y="612478"/>
            <a:ext cx="4192439" cy="23979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2F29F-8447-4DFC-959E-A454CF7256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457196" y="3037366"/>
            <a:ext cx="4192439" cy="120843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Divider </a:t>
            </a:r>
            <a:r>
              <a:rPr lang="en-US" dirty="0" err="1"/>
              <a:t>subititle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4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96DF599-1F8E-426D-8C09-F34241336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96"/>
          <a:stretch/>
        </p:blipFill>
        <p:spPr>
          <a:xfrm rot="10800000" flipV="1">
            <a:off x="5676181" y="-1"/>
            <a:ext cx="6513809" cy="6151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9EEE2-16DD-418F-ADED-D49604227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7762911" y="2113472"/>
            <a:ext cx="3971891" cy="23979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2F29F-8447-4DFC-959E-A454CF7256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7762909" y="4538360"/>
            <a:ext cx="3969883" cy="120843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6447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295E95-EA54-4CEC-8C8F-F0B538A25B94}"/>
              </a:ext>
            </a:extLst>
          </p:cNvPr>
          <p:cNvSpPr/>
          <p:nvPr userDrawn="1"/>
        </p:nvSpPr>
        <p:spPr bwMode="white"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CF715-2DC6-4757-BB44-4F441070C2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CB6F9-939C-44C7-8AA9-B95E0F4FC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473" y="1647930"/>
            <a:ext cx="5475327" cy="4160017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00211-288B-4512-8172-A38ACAC9F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7930"/>
            <a:ext cx="5451084" cy="4160017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CF87CB-7C77-4CA7-B7CA-538CFE2F0D43}"/>
              </a:ext>
            </a:extLst>
          </p:cNvPr>
          <p:cNvSpPr/>
          <p:nvPr userDrawn="1"/>
        </p:nvSpPr>
        <p:spPr bwMode="white">
          <a:xfrm>
            <a:off x="0" y="6149888"/>
            <a:ext cx="12192000" cy="713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2" name="Picture 11" descr="Toitū Te Whenua Land Information New Zealand logo">
            <a:extLst>
              <a:ext uri="{FF2B5EF4-FFF2-40B4-BE49-F238E27FC236}">
                <a16:creationId xmlns:a16="http://schemas.microsoft.com/office/drawing/2014/main" id="{8EA5F9A3-A7A8-4050-BB6C-C3D824470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1" y="6335730"/>
            <a:ext cx="1549088" cy="360000"/>
          </a:xfrm>
          <a:prstGeom prst="rect">
            <a:avLst/>
          </a:prstGeom>
        </p:spPr>
      </p:pic>
      <p:pic>
        <p:nvPicPr>
          <p:cNvPr id="10" name="Graphic 3">
            <a:extLst>
              <a:ext uri="{FF2B5EF4-FFF2-40B4-BE49-F238E27FC236}">
                <a16:creationId xmlns:a16="http://schemas.microsoft.com/office/drawing/2014/main" id="{FDEDF3C8-44D3-4ACC-8562-7FF0C6BDF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2303" y="6345562"/>
            <a:ext cx="1700981" cy="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0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1E0DBE-3A78-4BD9-9372-311D2D39631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5000">
                <a:srgbClr val="D2F2F0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65C630F-C677-4B02-9771-7E6645993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0098" t="18267" r="42690" b="33384"/>
          <a:stretch/>
        </p:blipFill>
        <p:spPr>
          <a:xfrm>
            <a:off x="0" y="19663"/>
            <a:ext cx="12192000" cy="615510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CBFB9-0ABE-4B53-BE1B-371EA69F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73" y="244538"/>
            <a:ext cx="11078811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heading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AAD76-83A8-430A-B632-068DD24ED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473" y="1639019"/>
            <a:ext cx="11078811" cy="413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Z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5AAFCE-B88A-4472-8D2C-0A12687113D7}"/>
              </a:ext>
            </a:extLst>
          </p:cNvPr>
          <p:cNvSpPr/>
          <p:nvPr userDrawn="1"/>
        </p:nvSpPr>
        <p:spPr bwMode="white">
          <a:xfrm>
            <a:off x="0" y="6149888"/>
            <a:ext cx="12192000" cy="713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0" name="Picture 9" descr="Toitū Te Whenua Land Information New Zealand logo">
            <a:extLst>
              <a:ext uri="{FF2B5EF4-FFF2-40B4-BE49-F238E27FC236}">
                <a16:creationId xmlns:a16="http://schemas.microsoft.com/office/drawing/2014/main" id="{9D64E949-DE43-49F7-9450-83364C2C897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1" y="6337199"/>
            <a:ext cx="1549088" cy="360000"/>
          </a:xfrm>
          <a:prstGeom prst="rect">
            <a:avLst/>
          </a:prstGeom>
        </p:spPr>
      </p:pic>
      <p:pic>
        <p:nvPicPr>
          <p:cNvPr id="9" name="Graphic 3">
            <a:extLst>
              <a:ext uri="{FF2B5EF4-FFF2-40B4-BE49-F238E27FC236}">
                <a16:creationId xmlns:a16="http://schemas.microsoft.com/office/drawing/2014/main" id="{FDEDF3C8-44D3-4ACC-8562-7FF0C6BDFE9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922303" y="6312382"/>
            <a:ext cx="1700981" cy="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7" r:id="rId4"/>
    <p:sldLayoutId id="2147483664" r:id="rId5"/>
    <p:sldLayoutId id="2147483651" r:id="rId6"/>
    <p:sldLayoutId id="2147483665" r:id="rId7"/>
    <p:sldLayoutId id="2147483666" r:id="rId8"/>
    <p:sldLayoutId id="2147483652" r:id="rId9"/>
    <p:sldLayoutId id="2147483653" r:id="rId10"/>
    <p:sldLayoutId id="2147483655" r:id="rId11"/>
    <p:sldLayoutId id="2147483662" r:id="rId12"/>
    <p:sldLayoutId id="2147483661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rgbClr val="41404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rgbClr val="41404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41404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41404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41404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7709C-E7DC-42FA-A027-6479693DE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E4E9C-ED3D-4212-B210-8369ED0DA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E0C71-E3CE-49A2-9494-7CB018C75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E94B3-4E45-4473-8BB4-5FBD6D09074A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E8B6E-F103-44FF-8850-82209CC1D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A2EA6-D816-49C1-9E36-B9E04E6A0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63D1F-7D62-4A0A-89B2-A7D1061DF57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080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17702-53DC-4FD2-AAD6-F8B97C2C6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8DCED-99E8-48DF-AA31-45962CF1A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04E52-5628-4D88-BBE8-7FFCB93F1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A37F1-929F-4E55-8433-938BDBFC8248}" type="datetimeFigureOut">
              <a:rPr lang="en-NZ" smtClean="0"/>
              <a:t>23/02/2022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894BB-9053-463D-A2C5-521B1E22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3A038-5AEF-45A1-90F7-9EB393F09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BE6CD-110F-4C97-BFCA-450EA832817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0308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CC8B23E-24DA-446F-976C-A8655B1FC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462" y="1410323"/>
            <a:ext cx="10125075" cy="1399032"/>
          </a:xfrm>
        </p:spPr>
        <p:txBody>
          <a:bodyPr>
            <a:normAutofit/>
          </a:bodyPr>
          <a:lstStyle/>
          <a:p>
            <a:r>
              <a:rPr lang="mi-NZ" dirty="0"/>
              <a:t>Marine Data Innovation Project</a:t>
            </a:r>
            <a:br>
              <a:rPr lang="mi-NZ" dirty="0"/>
            </a:br>
            <a:endParaRPr lang="en-NZ" sz="310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45FC345-EEF3-44AC-8646-4D3CBBC35C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479" y="5765848"/>
            <a:ext cx="11102975" cy="900448"/>
          </a:xfrm>
        </p:spPr>
        <p:txBody>
          <a:bodyPr>
            <a:normAutofit fontScale="85000" lnSpcReduction="20000"/>
          </a:bodyPr>
          <a:lstStyle/>
          <a:p>
            <a:br>
              <a:rPr lang="mi-NZ" dirty="0"/>
            </a:br>
            <a:r>
              <a:rPr lang="mi-NZ" b="1" dirty="0"/>
              <a:t>Rachel Gabara</a:t>
            </a:r>
            <a:endParaRPr lang="mi-NZ" dirty="0"/>
          </a:p>
          <a:p>
            <a:r>
              <a:rPr lang="mi-NZ" dirty="0"/>
              <a:t>New Zealand Hydrographic Authority</a:t>
            </a:r>
            <a:endParaRPr lang="en-NZ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C79EE7F-621F-4AE5-956B-250CD7D2157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32715" y="6216072"/>
            <a:ext cx="2934412" cy="282005"/>
          </a:xfrm>
        </p:spPr>
        <p:txBody>
          <a:bodyPr/>
          <a:lstStyle/>
          <a:p>
            <a:r>
              <a:rPr lang="mi-NZ" dirty="0"/>
              <a:t>SWPHC 23-25/02/2022</a:t>
            </a: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EB985-EC39-4A58-8BC8-F316C8ED8773}"/>
              </a:ext>
            </a:extLst>
          </p:cNvPr>
          <p:cNvSpPr txBox="1"/>
          <p:nvPr/>
        </p:nvSpPr>
        <p:spPr>
          <a:xfrm>
            <a:off x="429397" y="2488063"/>
            <a:ext cx="10729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A technical proof of concept to enable integrated marine management through improved access to marine spatial data 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87295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3158-4AA0-41F7-90F1-3D4A8E41D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717" y="2293252"/>
            <a:ext cx="5895146" cy="1325563"/>
          </a:xfrm>
        </p:spPr>
        <p:txBody>
          <a:bodyPr>
            <a:normAutofit fontScale="90000"/>
          </a:bodyPr>
          <a:lstStyle/>
          <a:p>
            <a:r>
              <a:rPr lang="mi-NZ" dirty="0"/>
              <a:t>Any questions? </a:t>
            </a:r>
            <a:br>
              <a:rPr lang="mi-NZ" dirty="0"/>
            </a:br>
            <a:br>
              <a:rPr lang="mi-NZ" dirty="0"/>
            </a:br>
            <a:br>
              <a:rPr lang="mi-NZ" dirty="0"/>
            </a:br>
            <a:br>
              <a:rPr lang="mi-NZ" dirty="0"/>
            </a:br>
            <a:r>
              <a:rPr lang="mi-NZ" dirty="0"/>
              <a:t>Thank you!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5441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82242C4-ADCA-4701-88EC-3AB4BC2EE3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1"/>
          <a:stretch/>
        </p:blipFill>
        <p:spPr>
          <a:xfrm>
            <a:off x="-20382" y="-1"/>
            <a:ext cx="12225445" cy="612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EED39E-3E1A-452A-A83C-9150C9749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34" b="11149"/>
          <a:stretch/>
        </p:blipFill>
        <p:spPr>
          <a:xfrm>
            <a:off x="0" y="12699"/>
            <a:ext cx="12192000" cy="61264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4756AA-56A4-4946-834C-6CB083B4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23"/>
            <a:ext cx="12192000" cy="794479"/>
          </a:xfrm>
          <a:solidFill>
            <a:schemeClr val="accent3">
              <a:alpha val="50000"/>
            </a:schemeClr>
          </a:solidFill>
        </p:spPr>
        <p:txBody>
          <a:bodyPr/>
          <a:lstStyle/>
          <a:p>
            <a:r>
              <a:rPr lang="en-NZ" dirty="0"/>
              <a:t>   NZ MGI Working Group</a:t>
            </a:r>
          </a:p>
        </p:txBody>
      </p:sp>
    </p:spTree>
    <p:extLst>
      <p:ext uri="{BB962C8B-B14F-4D97-AF65-F5344CB8AC3E}">
        <p14:creationId xmlns:p14="http://schemas.microsoft.com/office/powerpoint/2010/main" val="6546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995B75-F979-4CA7-9E09-418F76F817C3}"/>
              </a:ext>
            </a:extLst>
          </p:cNvPr>
          <p:cNvSpPr/>
          <p:nvPr/>
        </p:nvSpPr>
        <p:spPr>
          <a:xfrm>
            <a:off x="7043054" y="1126638"/>
            <a:ext cx="1660311" cy="4893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Resource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5C22D-6C27-47C2-A9CA-29791D57FD33}"/>
              </a:ext>
            </a:extLst>
          </p:cNvPr>
          <p:cNvSpPr txBox="1"/>
          <p:nvPr/>
        </p:nvSpPr>
        <p:spPr>
          <a:xfrm>
            <a:off x="7208501" y="2240364"/>
            <a:ext cx="1331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bg1"/>
                </a:solidFill>
                <a:latin typeface="AcuminPro-Light"/>
              </a:rPr>
              <a:t>Resource Management Act 1991</a:t>
            </a:r>
          </a:p>
          <a:p>
            <a:pPr algn="l"/>
            <a:endParaRPr lang="en-US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US" sz="1000" b="0" i="0" u="none" strike="noStrike" baseline="0" dirty="0">
                <a:solidFill>
                  <a:schemeClr val="bg1"/>
                </a:solidFill>
                <a:latin typeface="AcuminPro-Light"/>
              </a:rPr>
              <a:t>Exclusive Economic Zone and</a:t>
            </a:r>
          </a:p>
          <a:p>
            <a:pPr algn="l"/>
            <a:r>
              <a:rPr lang="en-US" sz="1000" b="0" i="0" u="none" strike="noStrike" baseline="0" dirty="0">
                <a:solidFill>
                  <a:schemeClr val="bg1"/>
                </a:solidFill>
                <a:latin typeface="AcuminPro-Light"/>
              </a:rPr>
              <a:t>Continental Shelf (Environmental Effects)</a:t>
            </a:r>
          </a:p>
          <a:p>
            <a:pPr algn="l"/>
            <a:r>
              <a:rPr lang="en-US" sz="1000" b="0" i="0" u="none" strike="noStrike" baseline="0" dirty="0">
                <a:solidFill>
                  <a:schemeClr val="bg1"/>
                </a:solidFill>
                <a:latin typeface="AcuminPro-Light"/>
              </a:rPr>
              <a:t>Act 2012</a:t>
            </a:r>
            <a:endParaRPr lang="en-NZ" sz="1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94D168-247E-48F4-83E6-1012F49EE243}"/>
              </a:ext>
            </a:extLst>
          </p:cNvPr>
          <p:cNvSpPr/>
          <p:nvPr/>
        </p:nvSpPr>
        <p:spPr>
          <a:xfrm>
            <a:off x="8784261" y="1126635"/>
            <a:ext cx="1554201" cy="4893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Shipping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0ED59-5E90-400E-AA62-196303259B1F}"/>
              </a:ext>
            </a:extLst>
          </p:cNvPr>
          <p:cNvSpPr txBox="1"/>
          <p:nvPr/>
        </p:nvSpPr>
        <p:spPr>
          <a:xfrm>
            <a:off x="8978790" y="2229396"/>
            <a:ext cx="1331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Maritime Transport Act 1994</a:t>
            </a:r>
          </a:p>
          <a:p>
            <a:pPr algn="l"/>
            <a:endParaRPr lang="en-NZ" sz="1000" dirty="0">
              <a:solidFill>
                <a:schemeClr val="bg1"/>
              </a:solidFill>
              <a:latin typeface="AcuminPro-Light"/>
            </a:endParaRP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Exclusive Economic Zone and</a:t>
            </a: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Continental Shelf (Environmental Effects)</a:t>
            </a: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Act 2012</a:t>
            </a:r>
            <a:endParaRPr lang="en-NZ" sz="1000" dirty="0">
              <a:solidFill>
                <a:schemeClr val="bg1"/>
              </a:solidFill>
            </a:endParaRPr>
          </a:p>
          <a:p>
            <a:pPr algn="l"/>
            <a:endParaRPr lang="en-NZ" sz="1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1A6B86-74CB-4A1C-B655-6425F1C09C6D}"/>
              </a:ext>
            </a:extLst>
          </p:cNvPr>
          <p:cNvSpPr/>
          <p:nvPr/>
        </p:nvSpPr>
        <p:spPr>
          <a:xfrm>
            <a:off x="5231120" y="1126639"/>
            <a:ext cx="1693852" cy="4893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Conservation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4218-045C-4617-B51E-F587B91122BD}"/>
              </a:ext>
            </a:extLst>
          </p:cNvPr>
          <p:cNvSpPr/>
          <p:nvPr/>
        </p:nvSpPr>
        <p:spPr>
          <a:xfrm>
            <a:off x="297420" y="1126640"/>
            <a:ext cx="1578139" cy="4893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Fisheries  / Aquaculture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5EDC03-B05C-4125-8B31-340A91568292}"/>
              </a:ext>
            </a:extLst>
          </p:cNvPr>
          <p:cNvSpPr/>
          <p:nvPr/>
        </p:nvSpPr>
        <p:spPr>
          <a:xfrm>
            <a:off x="1967760" y="1126641"/>
            <a:ext cx="1559489" cy="4893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Biosecurity &amp; Climate Change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68EF9D-6C03-40F4-95F5-B4A28F6AF0F7}"/>
              </a:ext>
            </a:extLst>
          </p:cNvPr>
          <p:cNvSpPr/>
          <p:nvPr/>
        </p:nvSpPr>
        <p:spPr>
          <a:xfrm>
            <a:off x="3649636" y="1126638"/>
            <a:ext cx="1499311" cy="4893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Minerals &amp; Mining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F5CC39-EF3A-45DA-8684-D0E65E4805A6}"/>
              </a:ext>
            </a:extLst>
          </p:cNvPr>
          <p:cNvSpPr/>
          <p:nvPr/>
        </p:nvSpPr>
        <p:spPr>
          <a:xfrm>
            <a:off x="10443964" y="1126635"/>
            <a:ext cx="1578139" cy="4893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NZ" b="1" dirty="0"/>
              <a:t>Other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5F1492-D7CC-4E87-9423-EFC5D30AE76D}"/>
              </a:ext>
            </a:extLst>
          </p:cNvPr>
          <p:cNvSpPr txBox="1"/>
          <p:nvPr/>
        </p:nvSpPr>
        <p:spPr>
          <a:xfrm>
            <a:off x="404773" y="2206077"/>
            <a:ext cx="1331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Fisheries Act 1996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US" sz="1000" b="0" i="0" u="none" strike="noStrike" baseline="0" dirty="0">
                <a:solidFill>
                  <a:schemeClr val="bg1"/>
                </a:solidFill>
                <a:latin typeface="AcuminPro-Light"/>
              </a:rPr>
              <a:t>Treaty of Waitangi (Fisheries Claims)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Settlement Act 1992</a:t>
            </a: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Māori Commercial </a:t>
            </a:r>
          </a:p>
          <a:p>
            <a:pPr algn="l"/>
            <a:endParaRPr lang="en-NZ" sz="100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Aquaculture Claims</a:t>
            </a: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Settlement Act 2004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Māori Fisheries Act 2004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Fisheries (Quota Operations Validation)</a:t>
            </a: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Act 1997</a:t>
            </a:r>
            <a:endParaRPr lang="en-NZ" sz="1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1590B6-68DE-4C14-AE5A-19300556851E}"/>
              </a:ext>
            </a:extLst>
          </p:cNvPr>
          <p:cNvSpPr txBox="1"/>
          <p:nvPr/>
        </p:nvSpPr>
        <p:spPr>
          <a:xfrm>
            <a:off x="10532991" y="2153370"/>
            <a:ext cx="13315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Heritage New Zealand </a:t>
            </a:r>
            <a:r>
              <a:rPr lang="en-US" sz="1000" dirty="0" err="1">
                <a:solidFill>
                  <a:schemeClr val="bg1"/>
                </a:solidFill>
              </a:rPr>
              <a:t>Pouhere</a:t>
            </a:r>
            <a:r>
              <a:rPr lang="en-US" sz="1000" dirty="0">
                <a:solidFill>
                  <a:schemeClr val="bg1"/>
                </a:solidFill>
              </a:rPr>
              <a:t> Taonga</a:t>
            </a:r>
          </a:p>
          <a:p>
            <a:r>
              <a:rPr lang="en-US" sz="1000" dirty="0">
                <a:solidFill>
                  <a:schemeClr val="bg1"/>
                </a:solidFill>
              </a:rPr>
              <a:t>Act 2014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chemeClr val="bg1"/>
                </a:solidFill>
              </a:rPr>
              <a:t>Marine and Coastal Area (</a:t>
            </a:r>
            <a:r>
              <a:rPr lang="en-US" sz="1000" dirty="0" err="1">
                <a:solidFill>
                  <a:schemeClr val="bg1"/>
                </a:solidFill>
              </a:rPr>
              <a:t>Takutai</a:t>
            </a:r>
            <a:r>
              <a:rPr lang="en-US" sz="1000" dirty="0">
                <a:solidFill>
                  <a:schemeClr val="bg1"/>
                </a:solidFill>
              </a:rPr>
              <a:t> Moana)</a:t>
            </a:r>
          </a:p>
          <a:p>
            <a:r>
              <a:rPr lang="en-US" sz="1000" dirty="0">
                <a:solidFill>
                  <a:schemeClr val="bg1"/>
                </a:solidFill>
              </a:rPr>
              <a:t>Act 2011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>
                <a:solidFill>
                  <a:schemeClr val="bg1"/>
                </a:solidFill>
              </a:rPr>
              <a:t>Submarine Cables and Pipelines</a:t>
            </a:r>
          </a:p>
          <a:p>
            <a:r>
              <a:rPr lang="en-US" sz="1000" dirty="0">
                <a:solidFill>
                  <a:schemeClr val="bg1"/>
                </a:solidFill>
              </a:rPr>
              <a:t>Protection Act 1996</a:t>
            </a:r>
          </a:p>
          <a:p>
            <a:endParaRPr lang="en-NZ" sz="1000" dirty="0">
              <a:solidFill>
                <a:schemeClr val="bg1"/>
              </a:solidFill>
              <a:latin typeface="AcuminPro-Light"/>
            </a:endParaRP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Exclusive Economic Zone and</a:t>
            </a: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Continental Shelf (Environmental Effects)</a:t>
            </a: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Act 2012</a:t>
            </a:r>
            <a:endParaRPr lang="en-NZ" sz="1000" dirty="0">
              <a:solidFill>
                <a:schemeClr val="bg1"/>
              </a:solidFill>
            </a:endParaRPr>
          </a:p>
          <a:p>
            <a:endParaRPr lang="en-NZ" sz="1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4E6CF-DA6F-4871-9C54-C19CD1E05039}"/>
              </a:ext>
            </a:extLst>
          </p:cNvPr>
          <p:cNvSpPr txBox="1"/>
          <p:nvPr/>
        </p:nvSpPr>
        <p:spPr>
          <a:xfrm>
            <a:off x="5398883" y="1773038"/>
            <a:ext cx="13315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Conservation Act 1987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Marine Reserves Act 1971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Wildlife Act 1953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Marine Mammals Protection Act 1978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Hauraki Gulf Marine Park Act 2000 </a:t>
            </a:r>
          </a:p>
          <a:p>
            <a:pPr algn="l"/>
            <a:endParaRPr lang="en-NZ" sz="100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Fiordland (Te Moana o </a:t>
            </a:r>
            <a:r>
              <a:rPr lang="en-NZ" sz="1000" b="0" i="0" u="none" strike="noStrike" baseline="0" dirty="0" err="1">
                <a:solidFill>
                  <a:schemeClr val="bg1"/>
                </a:solidFill>
                <a:latin typeface="AcuminPro-Light"/>
              </a:rPr>
              <a:t>Atawhenua</a:t>
            </a:r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)</a:t>
            </a: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Marine Management Act 2005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Sugar Loaf Islands Marine Protected</a:t>
            </a: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Area Act 1991</a:t>
            </a:r>
          </a:p>
          <a:p>
            <a:pPr algn="l"/>
            <a:endParaRPr lang="en-NZ" sz="1000" b="0" i="0" u="none" strike="noStrike" baseline="0" dirty="0">
              <a:solidFill>
                <a:schemeClr val="bg1"/>
              </a:solidFill>
              <a:latin typeface="AcuminPro-Light"/>
            </a:endParaRPr>
          </a:p>
          <a:p>
            <a:pPr algn="l"/>
            <a:r>
              <a:rPr lang="en-NZ" sz="1000" b="0" i="0" u="none" strike="noStrike" baseline="0" dirty="0" err="1">
                <a:solidFill>
                  <a:schemeClr val="bg1"/>
                </a:solidFill>
                <a:latin typeface="AcuminPro-Light"/>
              </a:rPr>
              <a:t>Kaikōura</a:t>
            </a:r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 (Te Tai o </a:t>
            </a:r>
            <a:r>
              <a:rPr lang="en-NZ" sz="1000" b="0" i="0" u="none" strike="noStrike" baseline="0" dirty="0" err="1">
                <a:solidFill>
                  <a:schemeClr val="bg1"/>
                </a:solidFill>
                <a:latin typeface="AcuminPro-Light"/>
              </a:rPr>
              <a:t>Marokura</a:t>
            </a:r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) Marine</a:t>
            </a:r>
          </a:p>
          <a:p>
            <a:pPr algn="l"/>
            <a:r>
              <a:rPr lang="en-NZ" sz="1000" b="0" i="0" u="none" strike="noStrike" baseline="0" dirty="0">
                <a:solidFill>
                  <a:schemeClr val="bg1"/>
                </a:solidFill>
                <a:latin typeface="AcuminPro-Light"/>
              </a:rPr>
              <a:t>Management Act 2014</a:t>
            </a:r>
            <a:endParaRPr lang="en-NZ" sz="10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478E4-7620-4483-80C8-C4F977E02194}"/>
              </a:ext>
            </a:extLst>
          </p:cNvPr>
          <p:cNvSpPr txBox="1"/>
          <p:nvPr/>
        </p:nvSpPr>
        <p:spPr>
          <a:xfrm>
            <a:off x="2076788" y="2240364"/>
            <a:ext cx="1331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1000" dirty="0">
                <a:solidFill>
                  <a:schemeClr val="bg1"/>
                </a:solidFill>
              </a:rPr>
              <a:t>Biosecurity Act 1993</a:t>
            </a:r>
          </a:p>
          <a:p>
            <a:pPr algn="l"/>
            <a:endParaRPr lang="en-NZ" sz="1000" dirty="0">
              <a:solidFill>
                <a:schemeClr val="bg1"/>
              </a:solidFill>
            </a:endParaRPr>
          </a:p>
          <a:p>
            <a:r>
              <a:rPr lang="en-NZ" sz="1000" dirty="0">
                <a:solidFill>
                  <a:schemeClr val="bg1"/>
                </a:solidFill>
                <a:latin typeface="AcuminPro-Light"/>
              </a:rPr>
              <a:t>Climate Change Response Act 2002</a:t>
            </a:r>
          </a:p>
          <a:p>
            <a:pPr algn="l"/>
            <a:endParaRPr lang="en-NZ" sz="10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A9ED91-7699-4B68-9F12-5109D48F4C12}"/>
              </a:ext>
            </a:extLst>
          </p:cNvPr>
          <p:cNvSpPr txBox="1"/>
          <p:nvPr/>
        </p:nvSpPr>
        <p:spPr>
          <a:xfrm>
            <a:off x="3842875" y="2240364"/>
            <a:ext cx="1331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Crown Minerals Act 1991</a:t>
            </a:r>
          </a:p>
          <a:p>
            <a:endParaRPr lang="en-US" sz="1000" dirty="0">
              <a:solidFill>
                <a:schemeClr val="bg1"/>
              </a:solidFill>
              <a:latin typeface="AcuminPro-Light"/>
            </a:endParaRPr>
          </a:p>
          <a:p>
            <a:r>
              <a:rPr lang="en-US" sz="1000" dirty="0">
                <a:solidFill>
                  <a:schemeClr val="bg1"/>
                </a:solidFill>
                <a:latin typeface="AcuminPro-Light"/>
              </a:rPr>
              <a:t>Continental Shelf Act 1964</a:t>
            </a:r>
          </a:p>
          <a:p>
            <a:endParaRPr lang="en-NZ" sz="1000" dirty="0">
              <a:solidFill>
                <a:schemeClr val="bg1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86A99FB-D3AC-4F17-89F5-BAE44957D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93" y="2035785"/>
            <a:ext cx="810475" cy="72197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F15C27A-6F6D-4E9A-ACF0-F5D84570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97" y="2915263"/>
            <a:ext cx="810475" cy="7219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9587B3B-7F94-4871-8327-517B217DB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" y="3860612"/>
            <a:ext cx="810475" cy="7219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D85C572-5251-47B7-A53D-D86B3366D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5" y="4841836"/>
            <a:ext cx="810475" cy="7219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5400BDE-761A-43E6-AAC7-A3C61A5F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54" y="2107511"/>
            <a:ext cx="810475" cy="7219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EC6BFCB-B357-4CF6-B337-68AF89AE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375" y="2962339"/>
            <a:ext cx="810475" cy="7219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8319316-96C1-4F43-94D1-B2EA6E89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764" y="2102438"/>
            <a:ext cx="810475" cy="72197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2457CB5-54FB-4FBF-AB24-7A3A4F91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053" y="2974153"/>
            <a:ext cx="810475" cy="72197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EC3C8CE-7862-4F83-BBFC-47A38476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272" y="3878676"/>
            <a:ext cx="810475" cy="72197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8DEB0C9-10A1-44EB-953C-029F0D4DA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009" y="1730031"/>
            <a:ext cx="810475" cy="7219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010B8DE-1146-41F6-A1A2-344BEAEAD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928" y="2544529"/>
            <a:ext cx="810475" cy="72197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52BE146-3F20-4AD9-ABFD-0D1B96B20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928" y="3327829"/>
            <a:ext cx="810475" cy="7219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ED7E427-7D98-4A26-8111-60413470A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25" y="4161117"/>
            <a:ext cx="810475" cy="721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84AB473-EE7D-4BB0-A7C9-04DF6127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797" y="2439350"/>
            <a:ext cx="810475" cy="72197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2148587-232C-4816-A1D0-784546D3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405" y="3535708"/>
            <a:ext cx="810475" cy="72197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69039E7-8E90-4A38-ACF7-B642BB1A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806" y="2333996"/>
            <a:ext cx="810475" cy="7219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C70103-AD5B-4194-84E7-B0C9E0F9B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900" y="3307966"/>
            <a:ext cx="810475" cy="7219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E59D80C-1E51-4B2A-BE4D-47EDF29FB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411" y="1845089"/>
            <a:ext cx="810475" cy="7219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6FEFA1A-6321-402E-AC66-3278420EA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411" y="2694984"/>
            <a:ext cx="810475" cy="72197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89E1FF1-ADBF-45D5-8B95-71D77B6D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411" y="3637238"/>
            <a:ext cx="810475" cy="72197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145B8BC-B19E-4BBD-92C9-F2901097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684" y="4605727"/>
            <a:ext cx="810475" cy="72197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45D19D2-9B23-4727-AC3A-7A76F0B3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151" y="5073738"/>
            <a:ext cx="810475" cy="72197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5E2BA05-37C9-4E15-8779-13269B17F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405" y="4221599"/>
            <a:ext cx="810475" cy="72197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6EDF2AD5-31BA-4627-8DA5-ADDA4F9C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0"/>
            <a:ext cx="11078811" cy="1325563"/>
          </a:xfrm>
        </p:spPr>
        <p:txBody>
          <a:bodyPr/>
          <a:lstStyle/>
          <a:p>
            <a:r>
              <a:rPr lang="en-NZ" dirty="0"/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30501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DA50-3331-4CB5-8FEB-D8AA096B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0"/>
            <a:ext cx="11078811" cy="1325563"/>
          </a:xfrm>
        </p:spPr>
        <p:txBody>
          <a:bodyPr/>
          <a:lstStyle/>
          <a:p>
            <a:r>
              <a:rPr lang="en-NZ" dirty="0"/>
              <a:t>DIA Innovation Fund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7FD1A-4B0E-4DD0-89E7-23076AD9BCE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755732" y="1144372"/>
            <a:ext cx="8680536" cy="5206044"/>
          </a:xfrm>
        </p:spPr>
      </p:pic>
    </p:spTree>
    <p:extLst>
      <p:ext uri="{BB962C8B-B14F-4D97-AF65-F5344CB8AC3E}">
        <p14:creationId xmlns:p14="http://schemas.microsoft.com/office/powerpoint/2010/main" val="360555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2588CD2-25DB-4C7A-A435-DD8D8E8545CA}"/>
              </a:ext>
            </a:extLst>
          </p:cNvPr>
          <p:cNvSpPr/>
          <p:nvPr/>
        </p:nvSpPr>
        <p:spPr>
          <a:xfrm>
            <a:off x="1187557" y="3034455"/>
            <a:ext cx="3945166" cy="16065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461DD-D92A-47CF-85F9-EB96A189BB80}"/>
              </a:ext>
            </a:extLst>
          </p:cNvPr>
          <p:cNvSpPr/>
          <p:nvPr/>
        </p:nvSpPr>
        <p:spPr>
          <a:xfrm>
            <a:off x="5672055" y="1325563"/>
            <a:ext cx="6012493" cy="13255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E9EB9-82E8-4B93-A8C7-8D84051F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47" y="0"/>
            <a:ext cx="11078811" cy="1325563"/>
          </a:xfrm>
        </p:spPr>
        <p:txBody>
          <a:bodyPr/>
          <a:lstStyle/>
          <a:p>
            <a:r>
              <a:rPr lang="en-NZ" dirty="0"/>
              <a:t>Fund Application Partners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733649E-0860-4E89-B2D8-52853FE17E1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794979" y="1325563"/>
            <a:ext cx="5646226" cy="1325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4A109A-19A7-48C8-9776-3BD36569D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327" y="2903561"/>
            <a:ext cx="3198709" cy="1737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D23662-F109-4A5F-A845-492A70C56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180" y="3137234"/>
            <a:ext cx="3611015" cy="13255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7EC671-47B0-4F7C-8652-98E7F1812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47" y="1425771"/>
            <a:ext cx="4877736" cy="11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2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2691324C-5046-48A8-8D11-0A3F374FCD4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"/>
          <a:stretch/>
        </p:blipFill>
        <p:spPr>
          <a:xfrm>
            <a:off x="923811" y="846979"/>
            <a:ext cx="9094832" cy="601102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FA28C45-56BF-4351-BAB6-F452E023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02" y="0"/>
            <a:ext cx="11078811" cy="1325563"/>
          </a:xfrm>
        </p:spPr>
        <p:txBody>
          <a:bodyPr/>
          <a:lstStyle/>
          <a:p>
            <a:r>
              <a:rPr lang="en-NZ" dirty="0"/>
              <a:t>The Technical Solution</a:t>
            </a:r>
          </a:p>
        </p:txBody>
      </p:sp>
    </p:spTree>
    <p:extLst>
      <p:ext uri="{BB962C8B-B14F-4D97-AF65-F5344CB8AC3E}">
        <p14:creationId xmlns:p14="http://schemas.microsoft.com/office/powerpoint/2010/main" val="383768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06C5-1C0C-4326-A37B-A01E015B7249}"/>
              </a:ext>
            </a:extLst>
          </p:cNvPr>
          <p:cNvSpPr txBox="1">
            <a:spLocks/>
          </p:cNvSpPr>
          <p:nvPr/>
        </p:nvSpPr>
        <p:spPr>
          <a:xfrm>
            <a:off x="299148" y="142581"/>
            <a:ext cx="6175750" cy="7166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NZ" dirty="0"/>
              <a:t>Proof of Concept</a:t>
            </a:r>
          </a:p>
        </p:txBody>
      </p:sp>
      <p:pic>
        <p:nvPicPr>
          <p:cNvPr id="3" name="Picture 2" descr="A picture containing water, outdoor, sky, person&#10;&#10;Description automatically generated">
            <a:extLst>
              <a:ext uri="{FF2B5EF4-FFF2-40B4-BE49-F238E27FC236}">
                <a16:creationId xmlns:a16="http://schemas.microsoft.com/office/drawing/2014/main" id="{1203CF54-904D-4A8C-BDA7-DEEF87A5B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" r="811" b="1316"/>
          <a:stretch/>
        </p:blipFill>
        <p:spPr>
          <a:xfrm>
            <a:off x="531277" y="4158465"/>
            <a:ext cx="4890902" cy="2539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E16A5C-AC13-4080-A860-97FF92933D82}"/>
              </a:ext>
            </a:extLst>
          </p:cNvPr>
          <p:cNvSpPr txBox="1"/>
          <p:nvPr/>
        </p:nvSpPr>
        <p:spPr>
          <a:xfrm>
            <a:off x="579868" y="3806734"/>
            <a:ext cx="373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7198"/>
                </a:solidFill>
                <a:effectLst/>
                <a:uLnTx/>
                <a:uFillTx/>
              </a:defRPr>
            </a:lvl1pPr>
          </a:lstStyle>
          <a:p>
            <a:r>
              <a:rPr lang="mi-NZ" dirty="0"/>
              <a:t>Use case 3: </a:t>
            </a:r>
            <a:r>
              <a:rPr lang="en-NZ" dirty="0"/>
              <a:t>Customary rights</a:t>
            </a:r>
          </a:p>
        </p:txBody>
      </p:sp>
      <p:pic>
        <p:nvPicPr>
          <p:cNvPr id="5" name="Picture 4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8C581CDE-C727-406D-B591-F68955AD2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0"/>
          <a:stretch/>
        </p:blipFill>
        <p:spPr>
          <a:xfrm>
            <a:off x="6936075" y="1254778"/>
            <a:ext cx="4842311" cy="2374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6B059-3381-4089-AC31-05A9CA78B874}"/>
              </a:ext>
            </a:extLst>
          </p:cNvPr>
          <p:cNvSpPr txBox="1"/>
          <p:nvPr/>
        </p:nvSpPr>
        <p:spPr>
          <a:xfrm>
            <a:off x="6936075" y="808868"/>
            <a:ext cx="322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7198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Use case 2: Coastal planning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55304-315B-4FC4-8036-F0B7E7B3C0CC}"/>
              </a:ext>
            </a:extLst>
          </p:cNvPr>
          <p:cNvSpPr txBox="1"/>
          <p:nvPr/>
        </p:nvSpPr>
        <p:spPr>
          <a:xfrm>
            <a:off x="579868" y="841492"/>
            <a:ext cx="4376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600" b="1" i="0" u="none" strike="noStrike" kern="1200" cap="none" spc="0" normalizeH="0" baseline="0" noProof="0" dirty="0">
                <a:ln>
                  <a:noFill/>
                </a:ln>
                <a:solidFill>
                  <a:srgbClr val="007198"/>
                </a:solidFill>
                <a:effectLst/>
                <a:uLnTx/>
                <a:uFillTx/>
              </a:rPr>
              <a:t>Use case 1: </a:t>
            </a:r>
            <a:r>
              <a:rPr lang="mi-NZ" sz="1600" b="1" dirty="0">
                <a:solidFill>
                  <a:srgbClr val="007198"/>
                </a:solidFill>
                <a:ea typeface="+mj-ea"/>
                <a:cs typeface="Segoe UI" panose="020B0502040204020203" pitchFamily="34" charset="0"/>
              </a:rPr>
              <a:t>Protected</a:t>
            </a:r>
            <a:r>
              <a:rPr lang="mi-NZ" sz="1600" b="1" dirty="0">
                <a:solidFill>
                  <a:srgbClr val="007198"/>
                </a:solidFill>
              </a:rPr>
              <a:t> </a:t>
            </a:r>
            <a:r>
              <a:rPr kumimoji="0" lang="en-NZ" sz="1600" b="1" i="0" u="none" strike="noStrike" kern="1200" cap="none" spc="0" normalizeH="0" baseline="0" noProof="0" dirty="0">
                <a:ln>
                  <a:noFill/>
                </a:ln>
                <a:solidFill>
                  <a:srgbClr val="007198"/>
                </a:solidFill>
                <a:effectLst/>
                <a:uLnTx/>
                <a:uFillTx/>
              </a:rPr>
              <a:t>species</a:t>
            </a:r>
            <a:endParaRPr kumimoji="0" lang="en-NZ" sz="1600" b="0" i="0" u="none" strike="noStrike" kern="1200" cap="none" spc="0" normalizeH="0" baseline="0" noProof="0" dirty="0">
              <a:ln>
                <a:noFill/>
              </a:ln>
              <a:solidFill>
                <a:srgbClr val="007198"/>
              </a:solidFill>
              <a:effectLst/>
              <a:uLnTx/>
              <a:uFillTx/>
            </a:endParaRPr>
          </a:p>
        </p:txBody>
      </p:sp>
      <p:pic>
        <p:nvPicPr>
          <p:cNvPr id="9" name="Picture 8" descr="A turtle swimming in the ocean&#10;&#10;Description automatically generated with low confidence">
            <a:extLst>
              <a:ext uri="{FF2B5EF4-FFF2-40B4-BE49-F238E27FC236}">
                <a16:creationId xmlns:a16="http://schemas.microsoft.com/office/drawing/2014/main" id="{66F8AF22-EB7A-49C8-AD4B-8E3D885D2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40123" r="46841" b="11969"/>
          <a:stretch/>
        </p:blipFill>
        <p:spPr>
          <a:xfrm>
            <a:off x="6936075" y="4141802"/>
            <a:ext cx="4842311" cy="2556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0FF20A-DAFE-4EB4-BEA1-5AA9A43E5B91}"/>
              </a:ext>
            </a:extLst>
          </p:cNvPr>
          <p:cNvSpPr txBox="1"/>
          <p:nvPr/>
        </p:nvSpPr>
        <p:spPr>
          <a:xfrm>
            <a:off x="6936075" y="3769968"/>
            <a:ext cx="2765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7198"/>
                </a:solidFill>
                <a:effectLst/>
                <a:uLnTx/>
                <a:uFillTx/>
              </a:defRPr>
            </a:lvl1pPr>
          </a:lstStyle>
          <a:p>
            <a:r>
              <a:rPr lang="mi-NZ" dirty="0"/>
              <a:t>Use case 4: </a:t>
            </a:r>
            <a:r>
              <a:rPr lang="en-NZ" dirty="0"/>
              <a:t>Resilience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EE1FD-6C0D-4517-9439-9C4A0C96F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963" y="3790744"/>
            <a:ext cx="1154216" cy="423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6AB4B5-68E4-4773-8F13-7CD6C585E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601" y="820640"/>
            <a:ext cx="1822578" cy="430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98EC1A-C226-496F-9793-7F536887E8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687" b="9631"/>
          <a:stretch/>
        </p:blipFill>
        <p:spPr>
          <a:xfrm>
            <a:off x="10396577" y="761260"/>
            <a:ext cx="1381809" cy="568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FB37C-8C99-433B-A697-7DE288668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9828" y="3810855"/>
            <a:ext cx="1658797" cy="383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03D7BE-7027-4D5D-BD4D-7C3EC41FB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868" y="1192290"/>
            <a:ext cx="4842311" cy="23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BEA9F80F-74F3-4103-A52A-4EDBDBA2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0" y="0"/>
            <a:ext cx="10909300" cy="6852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3BE529-EC69-40A9-BC08-49AD505348AB}"/>
              </a:ext>
            </a:extLst>
          </p:cNvPr>
          <p:cNvSpPr txBox="1">
            <a:spLocks/>
          </p:cNvSpPr>
          <p:nvPr/>
        </p:nvSpPr>
        <p:spPr>
          <a:xfrm>
            <a:off x="391702" y="304480"/>
            <a:ext cx="3921369" cy="7166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NZ" dirty="0"/>
              <a:t>User Interface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37F07-5C08-45E9-9BCF-157A2F28938B}"/>
              </a:ext>
            </a:extLst>
          </p:cNvPr>
          <p:cNvSpPr/>
          <p:nvPr/>
        </p:nvSpPr>
        <p:spPr>
          <a:xfrm>
            <a:off x="3921369" y="1"/>
            <a:ext cx="5134708" cy="298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N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r>
              <a:rPr lang="en-N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en-N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oogle</a:t>
            </a:r>
            <a:r>
              <a:rPr lang="en-N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r>
              <a:rPr lang="en-N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style search</a:t>
            </a:r>
            <a:endParaRPr lang="en-NZ" sz="24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747DE9-345F-48DB-9D19-F79AEA6F9549}"/>
              </a:ext>
            </a:extLst>
          </p:cNvPr>
          <p:cNvSpPr/>
          <p:nvPr/>
        </p:nvSpPr>
        <p:spPr>
          <a:xfrm>
            <a:off x="6654019" y="4457113"/>
            <a:ext cx="4738467" cy="1352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n-NZ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N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N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 and time period of interest</a:t>
            </a:r>
            <a:endParaRPr lang="en-N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75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C9729-08F0-4C98-AB91-023C935567FB}"/>
              </a:ext>
            </a:extLst>
          </p:cNvPr>
          <p:cNvSpPr txBox="1"/>
          <p:nvPr/>
        </p:nvSpPr>
        <p:spPr>
          <a:xfrm>
            <a:off x="9579642" y="1034981"/>
            <a:ext cx="126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To the PoC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C3963-8702-40D8-8364-0ED403A311F8}"/>
              </a:ext>
            </a:extLst>
          </p:cNvPr>
          <p:cNvSpPr txBox="1"/>
          <p:nvPr/>
        </p:nvSpPr>
        <p:spPr>
          <a:xfrm>
            <a:off x="1067582" y="5772065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Te </a:t>
            </a:r>
            <a:r>
              <a:rPr lang="en-NZ" dirty="0" err="1"/>
              <a:t>Ao</a:t>
            </a:r>
            <a:r>
              <a:rPr lang="en-NZ" dirty="0"/>
              <a:t> </a:t>
            </a:r>
            <a:r>
              <a:rPr lang="en-NZ" dirty="0" err="1"/>
              <a:t>Maori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AAE34-CDD7-4ABA-8E64-69082561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682" y="5862183"/>
            <a:ext cx="2066925" cy="257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1D593F-078D-4A0D-AD1F-127D3BAD0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93" y="738642"/>
            <a:ext cx="11501410" cy="59393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C4EC7D-2B7F-4CF4-B696-810CC01426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168348" cy="71660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NZ" dirty="0"/>
              <a:t>Project Roadmap</a:t>
            </a:r>
          </a:p>
        </p:txBody>
      </p:sp>
    </p:spTree>
    <p:extLst>
      <p:ext uri="{BB962C8B-B14F-4D97-AF65-F5344CB8AC3E}">
        <p14:creationId xmlns:p14="http://schemas.microsoft.com/office/powerpoint/2010/main" val="3699132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414042"/>
      </a:dk1>
      <a:lt1>
        <a:sysClr val="window" lastClr="FFFFFF"/>
      </a:lt1>
      <a:dk2>
        <a:srgbClr val="00425D"/>
      </a:dk2>
      <a:lt2>
        <a:srgbClr val="D9F1F6"/>
      </a:lt2>
      <a:accent1>
        <a:srgbClr val="00425D"/>
      </a:accent1>
      <a:accent2>
        <a:srgbClr val="007198"/>
      </a:accent2>
      <a:accent3>
        <a:srgbClr val="0083B2"/>
      </a:accent3>
      <a:accent4>
        <a:srgbClr val="0096CC"/>
      </a:accent4>
      <a:accent5>
        <a:srgbClr val="73C8E1"/>
      </a:accent5>
      <a:accent6>
        <a:srgbClr val="D9F1F6"/>
      </a:accent6>
      <a:hlink>
        <a:srgbClr val="0563C1"/>
      </a:hlink>
      <a:folHlink>
        <a:srgbClr val="954F72"/>
      </a:folHlink>
    </a:clrScheme>
    <a:fontScheme name="LINZ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Z LI PPT_2" id="{A9F1DDFB-8741-4BF5-812E-E53F52FB1127}" vid="{2DF5D368-B97E-47F4-AEEE-5CA82053D0D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B2582851737C4640BA36565D556ECEA8" version="1.0.0">
  <systemFields>
    <field name="Objective-Id">
      <value order="0">A4786264</value>
    </field>
    <field name="Objective-Title">
      <value order="0">Demo 1 Intro - Marine Data Innovation</value>
    </field>
    <field name="Objective-Description">
      <value order="0"/>
    </field>
    <field name="Objective-CreationStamp">
      <value order="0">2021-11-17T21:01:34Z</value>
    </field>
    <field name="Objective-IsApproved">
      <value order="0">false</value>
    </field>
    <field name="Objective-IsPublished">
      <value order="0">true</value>
    </field>
    <field name="Objective-DatePublished">
      <value order="0">2022-02-02T21:05:25Z</value>
    </field>
    <field name="Objective-ModificationStamp">
      <value order="0">2022-02-02T21:05:25Z</value>
    </field>
    <field name="Objective-Owner">
      <value order="0">Rachel Gabara</value>
    </field>
    <field name="Objective-Path">
      <value order="0">LinZone Global Folder:LinZone File Plan:Hydrography:Work Programme:Marine Geospatial:DIA Innovation Fund - Integrated Marine GeoSystem:Communications:Stakeholder Demos</value>
    </field>
    <field name="Objective-Parent">
      <value order="0">Stakeholder Demos</value>
    </field>
    <field name="Objective-State">
      <value order="0">Published</value>
    </field>
    <field name="Objective-VersionId">
      <value order="0">vA7648913</value>
    </field>
    <field name="Objective-Version">
      <value order="0">9.0</value>
    </field>
    <field name="Objective-VersionNumber">
      <value order="0">9</value>
    </field>
    <field name="Objective-VersionComment">
      <value order="0"/>
    </field>
    <field name="Objective-FileNumber">
      <value order="0">HDY-W15-19/379</value>
    </field>
    <field name="Objective-Classification">
      <value order="0"/>
    </field>
    <field name="Objective-Caveats">
      <value order="0"/>
    </field>
  </systemFields>
  <catalogues>
    <catalogue name="Document Type Catalogue" type="type" ori="id:cA119">
      <field name="Objective-Copy To Clipboard">
        <value order="0">Copy To Clipboard</value>
      </field>
      <field name="Objective-Create Hyperlink">
        <value order="0">Create Hyperlink</value>
      </field>
      <field name="Objective-Connect Creator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B2582851737C4640BA36565D556ECEA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LINZ Powerpoint Widescreen</Template>
  <TotalTime>43862</TotalTime>
  <Words>296</Words>
  <Application>Microsoft Office PowerPoint</Application>
  <PresentationFormat>Widescreen</PresentationFormat>
  <Paragraphs>102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AcuminPro-Light</vt:lpstr>
      <vt:lpstr>Arial</vt:lpstr>
      <vt:lpstr>Calibri</vt:lpstr>
      <vt:lpstr>Calibri Light</vt:lpstr>
      <vt:lpstr>Segoe UI</vt:lpstr>
      <vt:lpstr>Symbol</vt:lpstr>
      <vt:lpstr>Office Theme</vt:lpstr>
      <vt:lpstr>Custom Design</vt:lpstr>
      <vt:lpstr>1_Custom Design</vt:lpstr>
      <vt:lpstr>Marine Data Innovation Project </vt:lpstr>
      <vt:lpstr>   NZ MGI Working Group</vt:lpstr>
      <vt:lpstr>The Problem</vt:lpstr>
      <vt:lpstr>DIA Innovation Fund</vt:lpstr>
      <vt:lpstr>Fund Application Partners</vt:lpstr>
      <vt:lpstr>The Technical Solution</vt:lpstr>
      <vt:lpstr>PowerPoint Presentation</vt:lpstr>
      <vt:lpstr>PowerPoint Presentation</vt:lpstr>
      <vt:lpstr>PowerPoint Presentation</vt:lpstr>
      <vt:lpstr>Any questions?   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Audience Research Proposal</dc:title>
  <dc:creator>Toitū Te Whenua Land Information New Zealand</dc:creator>
  <cp:lastModifiedBy>Rachel Gabara</cp:lastModifiedBy>
  <cp:revision>182</cp:revision>
  <cp:lastPrinted>2021-11-22T01:47:55Z</cp:lastPrinted>
  <dcterms:created xsi:type="dcterms:W3CDTF">2019-11-07T00:24:32Z</dcterms:created>
  <dcterms:modified xsi:type="dcterms:W3CDTF">2022-02-22T21:55:00Z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A4786264</vt:lpwstr>
  </property>
  <property fmtid="{D5CDD505-2E9C-101B-9397-08002B2CF9AE}" pid="4" name="Objective-Title">
    <vt:lpwstr>Demo 1 Intro - Marine Data Innovation</vt:lpwstr>
  </property>
  <property fmtid="{D5CDD505-2E9C-101B-9397-08002B2CF9AE}" pid="5" name="Objective-Description">
    <vt:lpwstr/>
  </property>
  <property fmtid="{D5CDD505-2E9C-101B-9397-08002B2CF9AE}" pid="6" name="Objective-CreationStamp">
    <vt:filetime>2021-11-17T21:01:34Z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2022-02-02T21:05:25Z</vt:filetime>
  </property>
  <property fmtid="{D5CDD505-2E9C-101B-9397-08002B2CF9AE}" pid="10" name="Objective-ModificationStamp">
    <vt:filetime>2022-02-02T21:05:25Z</vt:filetime>
  </property>
  <property fmtid="{D5CDD505-2E9C-101B-9397-08002B2CF9AE}" pid="11" name="Objective-Owner">
    <vt:lpwstr>Rachel Gabara</vt:lpwstr>
  </property>
  <property fmtid="{D5CDD505-2E9C-101B-9397-08002B2CF9AE}" pid="12" name="Objective-Path">
    <vt:lpwstr>LinZone Global Folder:LinZone File Plan:Hydrography:Work Programme:Marine Geospatial:DIA Innovation Fund - Integrated Marine GeoSystem:Communications:Stakeholder Demos</vt:lpwstr>
  </property>
  <property fmtid="{D5CDD505-2E9C-101B-9397-08002B2CF9AE}" pid="13" name="Objective-Parent">
    <vt:lpwstr>Stakeholder Demos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vA7648913</vt:lpwstr>
  </property>
  <property fmtid="{D5CDD505-2E9C-101B-9397-08002B2CF9AE}" pid="16" name="Objective-Version">
    <vt:lpwstr>9.0</vt:lpwstr>
  </property>
  <property fmtid="{D5CDD505-2E9C-101B-9397-08002B2CF9AE}" pid="17" name="Objective-VersionNumber">
    <vt:r8>9</vt:r8>
  </property>
  <property fmtid="{D5CDD505-2E9C-101B-9397-08002B2CF9AE}" pid="18" name="Objective-VersionComment">
    <vt:lpwstr/>
  </property>
  <property fmtid="{D5CDD505-2E9C-101B-9397-08002B2CF9AE}" pid="19" name="Objective-FileNumber">
    <vt:lpwstr>HDY-W15-19/379</vt:lpwstr>
  </property>
  <property fmtid="{D5CDD505-2E9C-101B-9397-08002B2CF9AE}" pid="20" name="Objective-Classification">
    <vt:lpwstr/>
  </property>
  <property fmtid="{D5CDD505-2E9C-101B-9397-08002B2CF9AE}" pid="21" name="Objective-Caveats">
    <vt:lpwstr/>
  </property>
  <property fmtid="{D5CDD505-2E9C-101B-9397-08002B2CF9AE}" pid="22" name="Objective-Copy To Clipboard">
    <vt:lpwstr>Copy To Clipboard</vt:lpwstr>
  </property>
  <property fmtid="{D5CDD505-2E9C-101B-9397-08002B2CF9AE}" pid="23" name="Objective-Create Hyperlink">
    <vt:lpwstr>Create Hyperlink</vt:lpwstr>
  </property>
  <property fmtid="{D5CDD505-2E9C-101B-9397-08002B2CF9AE}" pid="24" name="Objective-Connect Creator">
    <vt:lpwstr/>
  </property>
</Properties>
</file>