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0" r:id="rId5"/>
    <p:sldId id="262" r:id="rId6"/>
    <p:sldId id="259" r:id="rId7"/>
    <p:sldId id="258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90"/>
    <a:srgbClr val="FCD8D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375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732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486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2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6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9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40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3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9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84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01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6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89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098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024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02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562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4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436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475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9E4E-E770-4D4E-A007-4F1CA81BE5AE}" type="datetimeFigureOut">
              <a:rPr lang="en-CA" smtClean="0"/>
              <a:t>2019-03-14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8F44A-F589-4AB0-9A79-720200BE5D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53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8077-1BFD-4D18-9489-212FD90ED51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68BC-25FA-4086-A9AC-ABF04669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Moving to the Grid in the Great Lakes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CHS/NOAA</a:t>
            </a:r>
          </a:p>
          <a:p>
            <a:r>
              <a:rPr lang="en-CA" dirty="0" smtClean="0"/>
              <a:t>March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78" y="5156642"/>
            <a:ext cx="1108788" cy="110878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34" y="5022100"/>
            <a:ext cx="972820" cy="12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/>
              <a:t>Large-Medium-Small Model at the CHS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917812"/>
              </p:ext>
            </p:extLst>
          </p:nvPr>
        </p:nvGraphicFramePr>
        <p:xfrm>
          <a:off x="2401824" y="2139577"/>
          <a:ext cx="7388351" cy="3975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2257">
                  <a:extLst>
                    <a:ext uri="{9D8B030D-6E8A-4147-A177-3AD203B41FA5}">
                      <a16:colId xmlns:a16="http://schemas.microsoft.com/office/drawing/2014/main" val="3263337913"/>
                    </a:ext>
                  </a:extLst>
                </a:gridCol>
                <a:gridCol w="2463047">
                  <a:extLst>
                    <a:ext uri="{9D8B030D-6E8A-4147-A177-3AD203B41FA5}">
                      <a16:colId xmlns:a16="http://schemas.microsoft.com/office/drawing/2014/main" val="573396986"/>
                    </a:ext>
                  </a:extLst>
                </a:gridCol>
                <a:gridCol w="2463047">
                  <a:extLst>
                    <a:ext uri="{9D8B030D-6E8A-4147-A177-3AD203B41FA5}">
                      <a16:colId xmlns:a16="http://schemas.microsoft.com/office/drawing/2014/main" val="33473164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Old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Usages</a:t>
                      </a:r>
                    </a:p>
                  </a:txBody>
                  <a:tcPr marL="180000" marR="180000" marT="180000" marB="18000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New Usages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000" marR="180000" marT="180000" marB="18000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Possible Tile size (Coverage)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000" marR="180000" marT="180000" marB="18000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161344"/>
                  </a:ext>
                </a:extLst>
              </a:tr>
              <a:tr h="567074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Overview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(&gt;1:500,001)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Level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Small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scale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(&gt;1:150,001)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 X 1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 ≈ 100km x 100km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93784"/>
                  </a:ext>
                </a:extLst>
              </a:tr>
              <a:tr h="567074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General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(1:150,001 - 1:500,000)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71714"/>
                  </a:ext>
                </a:extLst>
              </a:tr>
              <a:tr h="567074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Coastal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(1:50,001 - 1:150,000)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Level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Medium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Scale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(1:20,001 – 1:150,000)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 X 1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 ≈ 100km x 100km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 X 0.1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 ≈ 10km x 10km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12706"/>
                  </a:ext>
                </a:extLst>
              </a:tr>
              <a:tr h="567074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Approach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(1:20,001 - 1:50,000)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74348"/>
                  </a:ext>
                </a:extLst>
              </a:tr>
              <a:tr h="567074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Harbour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(1:2,001 - 1:20,000)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Level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Large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Scale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(&lt;1:20,000)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 X 0.1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 ≈ 10km x 10km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 X 0.02</a:t>
                      </a: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 ≈ 2km X 2km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64676"/>
                  </a:ext>
                </a:extLst>
              </a:tr>
              <a:tr h="567074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Berthing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(&lt;1:2,000)</a:t>
                      </a:r>
                      <a:endParaRPr lang="en-C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699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6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How the new usages and scale ranges aligns</a:t>
            </a:r>
            <a:endParaRPr lang="en-CA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036225"/>
              </p:ext>
            </p:extLst>
          </p:nvPr>
        </p:nvGraphicFramePr>
        <p:xfrm>
          <a:off x="2317432" y="2339816"/>
          <a:ext cx="7557135" cy="3322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955">
                  <a:extLst>
                    <a:ext uri="{9D8B030D-6E8A-4147-A177-3AD203B41FA5}">
                      <a16:colId xmlns:a16="http://schemas.microsoft.com/office/drawing/2014/main" val="1872236105"/>
                    </a:ext>
                  </a:extLst>
                </a:gridCol>
                <a:gridCol w="443865">
                  <a:extLst>
                    <a:ext uri="{9D8B030D-6E8A-4147-A177-3AD203B41FA5}">
                      <a16:colId xmlns:a16="http://schemas.microsoft.com/office/drawing/2014/main" val="3913354891"/>
                    </a:ext>
                  </a:extLst>
                </a:gridCol>
                <a:gridCol w="1913977">
                  <a:extLst>
                    <a:ext uri="{9D8B030D-6E8A-4147-A177-3AD203B41FA5}">
                      <a16:colId xmlns:a16="http://schemas.microsoft.com/office/drawing/2014/main" val="1839648577"/>
                    </a:ext>
                  </a:extLst>
                </a:gridCol>
                <a:gridCol w="1652183">
                  <a:extLst>
                    <a:ext uri="{9D8B030D-6E8A-4147-A177-3AD203B41FA5}">
                      <a16:colId xmlns:a16="http://schemas.microsoft.com/office/drawing/2014/main" val="2553814841"/>
                    </a:ext>
                  </a:extLst>
                </a:gridCol>
                <a:gridCol w="500813">
                  <a:extLst>
                    <a:ext uri="{9D8B030D-6E8A-4147-A177-3AD203B41FA5}">
                      <a16:colId xmlns:a16="http://schemas.microsoft.com/office/drawing/2014/main" val="3635732258"/>
                    </a:ext>
                  </a:extLst>
                </a:gridCol>
                <a:gridCol w="1628342">
                  <a:extLst>
                    <a:ext uri="{9D8B030D-6E8A-4147-A177-3AD203B41FA5}">
                      <a16:colId xmlns:a16="http://schemas.microsoft.com/office/drawing/2014/main" val="2289782819"/>
                    </a:ext>
                  </a:extLst>
                </a:gridCol>
              </a:tblGrid>
              <a:tr h="42418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USA 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Canada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90462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Navigational Purpose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NOAA Compilation Scale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CHS Compilation Scale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Navigational Purpose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1701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Overview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1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1:2,560,000 – 1:5,120,000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&lt;1:150,000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Scale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96359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General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2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1:640,000 – 1:1,280,000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66178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Coastal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3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1:160,000 – 1:320,000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466878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Approach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4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1:40,000 – 1:80,000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1:20,001 – 1:150,000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 Scale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0872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Harbor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5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1:10,000 – 1:20,000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≥1 :20,000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Scale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78469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Berthing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6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1:2,500 – 1:5,000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53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90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Cell dimensions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076792"/>
              </p:ext>
            </p:extLst>
          </p:nvPr>
        </p:nvGraphicFramePr>
        <p:xfrm>
          <a:off x="2317432" y="2339816"/>
          <a:ext cx="7557135" cy="3401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955">
                  <a:extLst>
                    <a:ext uri="{9D8B030D-6E8A-4147-A177-3AD203B41FA5}">
                      <a16:colId xmlns:a16="http://schemas.microsoft.com/office/drawing/2014/main" val="1872236105"/>
                    </a:ext>
                  </a:extLst>
                </a:gridCol>
                <a:gridCol w="443865">
                  <a:extLst>
                    <a:ext uri="{9D8B030D-6E8A-4147-A177-3AD203B41FA5}">
                      <a16:colId xmlns:a16="http://schemas.microsoft.com/office/drawing/2014/main" val="3913354891"/>
                    </a:ext>
                  </a:extLst>
                </a:gridCol>
                <a:gridCol w="1913977">
                  <a:extLst>
                    <a:ext uri="{9D8B030D-6E8A-4147-A177-3AD203B41FA5}">
                      <a16:colId xmlns:a16="http://schemas.microsoft.com/office/drawing/2014/main" val="1839648577"/>
                    </a:ext>
                  </a:extLst>
                </a:gridCol>
                <a:gridCol w="1652183">
                  <a:extLst>
                    <a:ext uri="{9D8B030D-6E8A-4147-A177-3AD203B41FA5}">
                      <a16:colId xmlns:a16="http://schemas.microsoft.com/office/drawing/2014/main" val="2553814841"/>
                    </a:ext>
                  </a:extLst>
                </a:gridCol>
                <a:gridCol w="500813">
                  <a:extLst>
                    <a:ext uri="{9D8B030D-6E8A-4147-A177-3AD203B41FA5}">
                      <a16:colId xmlns:a16="http://schemas.microsoft.com/office/drawing/2014/main" val="3635732258"/>
                    </a:ext>
                  </a:extLst>
                </a:gridCol>
                <a:gridCol w="1628342">
                  <a:extLst>
                    <a:ext uri="{9D8B030D-6E8A-4147-A177-3AD203B41FA5}">
                      <a16:colId xmlns:a16="http://schemas.microsoft.com/office/drawing/2014/main" val="2289782819"/>
                    </a:ext>
                  </a:extLst>
                </a:gridCol>
              </a:tblGrid>
              <a:tr h="42418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USA 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Canada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90462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Navigational Purpose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NOAA Cell</a:t>
                      </a:r>
                      <a:r>
                        <a:rPr lang="fr-CA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dimension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CHS </a:t>
                      </a:r>
                      <a:r>
                        <a:rPr lang="fr-CA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r>
                        <a:rPr lang="fr-CA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dimension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Navigational Purpose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1701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Overview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1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19.2°</a:t>
                      </a:r>
                      <a:r>
                        <a:rPr lang="en-CA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x </a:t>
                      </a:r>
                      <a:r>
                        <a:rPr lang="en-C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19.2°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</a:rPr>
                        <a:t> X 1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Scale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96359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General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2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effectLst/>
                        </a:rPr>
                        <a:t>4.8° x 4.8°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66178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Coastal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3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1.2° x 1.2°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466878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Approach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4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0.3° x 0.3°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 X 1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endParaRPr lang="en-CA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 X 0.1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 Scale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0872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Harbor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5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effectLst/>
                        </a:rPr>
                        <a:t>0.075° x 0.075°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 X 0.1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endParaRPr lang="en-CA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CA" sz="1100" dirty="0" smtClean="0">
                          <a:solidFill>
                            <a:schemeClr val="tx1"/>
                          </a:solidFill>
                          <a:effectLst/>
                        </a:rPr>
                        <a:t> X 0.02</a:t>
                      </a:r>
                      <a:r>
                        <a:rPr lang="fr-CA" sz="1100" dirty="0" smtClean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CD8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Scale</a:t>
                      </a:r>
                      <a:endParaRPr lang="en-C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7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78469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Berthing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6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53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35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Level 5 grid, Ontario Lake to </a:t>
            </a:r>
            <a:r>
              <a:rPr lang="en-CA" dirty="0" smtClean="0"/>
              <a:t>Erié</a:t>
            </a:r>
            <a:r>
              <a:rPr lang="fr-CA" dirty="0" smtClean="0"/>
              <a:t> Lake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58" y="1844287"/>
            <a:ext cx="6153283" cy="4351338"/>
          </a:xfrm>
        </p:spPr>
      </p:pic>
      <p:sp>
        <p:nvSpPr>
          <p:cNvPr id="5" name="TextBox 4"/>
          <p:cNvSpPr txBox="1"/>
          <p:nvPr/>
        </p:nvSpPr>
        <p:spPr>
          <a:xfrm>
            <a:off x="526835" y="2211184"/>
            <a:ext cx="2838552" cy="1230864"/>
          </a:xfrm>
          <a:prstGeom prst="rect">
            <a:avLst/>
          </a:prstGeom>
          <a:noFill/>
          <a:ln w="15875">
            <a:solidFill>
              <a:srgbClr val="EF7D90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pPr algn="ctr" fontAlgn="ctr"/>
            <a:r>
              <a:rPr lang="en-CA" dirty="0" smtClean="0"/>
              <a:t>CHS cells (Pink) 0.1</a:t>
            </a:r>
            <a:r>
              <a:rPr lang="fr-CA" dirty="0">
                <a:sym typeface="Symbol" panose="05050102010706020507" pitchFamily="18" charset="2"/>
              </a:rPr>
              <a:t></a:t>
            </a:r>
            <a:r>
              <a:rPr lang="en-CA" dirty="0"/>
              <a:t> X 0.1</a:t>
            </a:r>
            <a:r>
              <a:rPr lang="fr-CA" dirty="0">
                <a:sym typeface="Symbol" panose="05050102010706020507" pitchFamily="18" charset="2"/>
              </a:rPr>
              <a:t></a:t>
            </a:r>
            <a:endParaRPr lang="en-CA" dirty="0"/>
          </a:p>
          <a:p>
            <a:pPr algn="ctr" fontAlgn="ctr"/>
            <a:r>
              <a:rPr lang="en-CA" dirty="0" smtClean="0"/>
              <a:t>and</a:t>
            </a:r>
            <a:endParaRPr lang="en-CA" dirty="0"/>
          </a:p>
          <a:p>
            <a:pPr algn="ctr" fontAlgn="ctr"/>
            <a:r>
              <a:rPr lang="en-CA" dirty="0"/>
              <a:t>0.02</a:t>
            </a:r>
            <a:r>
              <a:rPr lang="fr-CA" dirty="0">
                <a:sym typeface="Symbol" panose="05050102010706020507" pitchFamily="18" charset="2"/>
              </a:rPr>
              <a:t></a:t>
            </a:r>
            <a:r>
              <a:rPr lang="en-CA" dirty="0"/>
              <a:t> X 0.02</a:t>
            </a:r>
            <a:r>
              <a:rPr lang="fr-CA" dirty="0" smtClean="0">
                <a:sym typeface="Symbol" panose="05050102010706020507" pitchFamily="18" charset="2"/>
              </a:rPr>
              <a:t>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88283" y="3822070"/>
            <a:ext cx="3515661" cy="64051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none" lIns="180000" tIns="180000" rIns="180000" bIns="180000" rtlCol="0" anchor="ctr" anchorCtr="0">
            <a:spAutoFit/>
          </a:bodyPr>
          <a:lstStyle/>
          <a:p>
            <a:pPr algn="ctr" fontAlgn="ctr"/>
            <a:r>
              <a:rPr lang="en-CA" dirty="0" smtClean="0"/>
              <a:t>NOAA cells (Blue) 0.075</a:t>
            </a:r>
            <a:r>
              <a:rPr lang="fr-CA" dirty="0" smtClean="0">
                <a:sym typeface="Symbol" panose="05050102010706020507" pitchFamily="18" charset="2"/>
              </a:rPr>
              <a:t></a:t>
            </a:r>
            <a:r>
              <a:rPr lang="en-CA" dirty="0" smtClean="0"/>
              <a:t> </a:t>
            </a:r>
            <a:r>
              <a:rPr lang="en-CA" dirty="0"/>
              <a:t>X </a:t>
            </a:r>
            <a:r>
              <a:rPr lang="en-CA" dirty="0" smtClean="0"/>
              <a:t>0.075</a:t>
            </a:r>
            <a:r>
              <a:rPr lang="fr-CA" dirty="0" smtClean="0">
                <a:sym typeface="Symbol" panose="05050102010706020507" pitchFamily="18" charset="2"/>
              </a:rPr>
              <a:t>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8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Level 4 grid, in the Great </a:t>
            </a:r>
            <a:r>
              <a:rPr lang="en-CA" dirty="0" smtClean="0"/>
              <a:t>Lakes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38" y="1606713"/>
            <a:ext cx="6153283" cy="4351338"/>
          </a:xfrm>
        </p:spPr>
      </p:pic>
      <p:sp>
        <p:nvSpPr>
          <p:cNvPr id="7" name="TextBox 6"/>
          <p:cNvSpPr txBox="1"/>
          <p:nvPr/>
        </p:nvSpPr>
        <p:spPr>
          <a:xfrm>
            <a:off x="994703" y="1987248"/>
            <a:ext cx="2512052" cy="1194512"/>
          </a:xfrm>
          <a:prstGeom prst="rect">
            <a:avLst/>
          </a:prstGeom>
          <a:noFill/>
          <a:ln w="15875">
            <a:solidFill>
              <a:srgbClr val="EF7D9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 fontAlgn="ctr"/>
            <a:r>
              <a:rPr lang="en-CA" dirty="0" smtClean="0"/>
              <a:t>CHS cells (Pink) 1</a:t>
            </a:r>
            <a:r>
              <a:rPr lang="fr-CA" dirty="0" smtClean="0">
                <a:sym typeface="Symbol" panose="05050102010706020507" pitchFamily="18" charset="2"/>
              </a:rPr>
              <a:t></a:t>
            </a:r>
            <a:r>
              <a:rPr lang="en-CA" dirty="0" smtClean="0"/>
              <a:t> </a:t>
            </a:r>
            <a:r>
              <a:rPr lang="en-CA" dirty="0"/>
              <a:t>X 1</a:t>
            </a:r>
            <a:r>
              <a:rPr lang="fr-CA" dirty="0" smtClean="0">
                <a:sym typeface="Symbol" panose="05050102010706020507" pitchFamily="18" charset="2"/>
              </a:rPr>
              <a:t></a:t>
            </a:r>
            <a:endParaRPr lang="en-CA" dirty="0"/>
          </a:p>
          <a:p>
            <a:pPr algn="ctr" fontAlgn="ctr"/>
            <a:r>
              <a:rPr lang="en-CA" dirty="0" smtClean="0"/>
              <a:t>and</a:t>
            </a:r>
            <a:endParaRPr lang="en-CA" dirty="0"/>
          </a:p>
          <a:p>
            <a:pPr algn="ctr" fontAlgn="ctr"/>
            <a:r>
              <a:rPr lang="en-CA" dirty="0" smtClean="0"/>
              <a:t>0.1</a:t>
            </a:r>
            <a:r>
              <a:rPr lang="fr-CA" dirty="0" smtClean="0">
                <a:sym typeface="Symbol" panose="05050102010706020507" pitchFamily="18" charset="2"/>
              </a:rPr>
              <a:t></a:t>
            </a:r>
            <a:r>
              <a:rPr lang="en-CA" dirty="0" smtClean="0"/>
              <a:t> </a:t>
            </a:r>
            <a:r>
              <a:rPr lang="en-CA" dirty="0"/>
              <a:t>X </a:t>
            </a:r>
            <a:r>
              <a:rPr lang="en-CA" dirty="0" smtClean="0"/>
              <a:t>0.1</a:t>
            </a:r>
            <a:r>
              <a:rPr lang="fr-CA" dirty="0" smtClean="0">
                <a:sym typeface="Symbol" panose="05050102010706020507" pitchFamily="18" charset="2"/>
              </a:rPr>
              <a:t>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63669" y="3901855"/>
            <a:ext cx="3052551" cy="64051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lIns="180000" tIns="180000" rIns="180000" bIns="180000" rtlCol="0" anchor="ctr" anchorCtr="0">
            <a:spAutoFit/>
          </a:bodyPr>
          <a:lstStyle/>
          <a:p>
            <a:pPr algn="ctr" fontAlgn="ctr"/>
            <a:r>
              <a:rPr lang="en-CA" dirty="0" smtClean="0"/>
              <a:t>NOAA cells (Blue) 0.3</a:t>
            </a:r>
            <a:r>
              <a:rPr lang="fr-CA" dirty="0" smtClean="0">
                <a:sym typeface="Symbol" panose="05050102010706020507" pitchFamily="18" charset="2"/>
              </a:rPr>
              <a:t></a:t>
            </a:r>
            <a:r>
              <a:rPr lang="en-CA" dirty="0" smtClean="0"/>
              <a:t> </a:t>
            </a:r>
            <a:r>
              <a:rPr lang="en-CA" dirty="0"/>
              <a:t>X </a:t>
            </a:r>
            <a:r>
              <a:rPr lang="en-CA" dirty="0" smtClean="0"/>
              <a:t>0.3</a:t>
            </a:r>
            <a:r>
              <a:rPr lang="fr-CA" dirty="0" smtClean="0">
                <a:sym typeface="Symbol" panose="05050102010706020507" pitchFamily="18" charset="2"/>
              </a:rPr>
              <a:t>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719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</a:t>
            </a:r>
            <a:r>
              <a:rPr lang="fr-CA" dirty="0" smtClean="0"/>
              <a:t> </a:t>
            </a:r>
            <a:r>
              <a:rPr lang="en-CA" dirty="0" smtClean="0"/>
              <a:t>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M_COVR</a:t>
            </a:r>
            <a:r>
              <a:rPr lang="fr-CA" dirty="0" smtClean="0"/>
              <a:t> </a:t>
            </a:r>
            <a:r>
              <a:rPr lang="en-CA" dirty="0" smtClean="0"/>
              <a:t>objects</a:t>
            </a:r>
            <a:r>
              <a:rPr lang="fr-CA" dirty="0" smtClean="0"/>
              <a:t> (1-Coverage; 2-No </a:t>
            </a:r>
            <a:r>
              <a:rPr lang="en-CA" dirty="0" smtClean="0"/>
              <a:t>Coverage</a:t>
            </a:r>
            <a:r>
              <a:rPr lang="fr-CA" dirty="0" smtClean="0"/>
              <a:t>) </a:t>
            </a:r>
            <a:r>
              <a:rPr lang="en-CA" dirty="0" smtClean="0"/>
              <a:t>will</a:t>
            </a:r>
            <a:r>
              <a:rPr lang="fr-CA" dirty="0" smtClean="0"/>
              <a:t> </a:t>
            </a:r>
            <a:r>
              <a:rPr lang="en-CA" dirty="0" smtClean="0"/>
              <a:t>be</a:t>
            </a:r>
            <a:r>
              <a:rPr lang="fr-CA" dirty="0" smtClean="0"/>
              <a:t> </a:t>
            </a:r>
            <a:r>
              <a:rPr lang="en-CA" dirty="0" smtClean="0"/>
              <a:t>be</a:t>
            </a:r>
            <a:r>
              <a:rPr lang="fr-CA" dirty="0" smtClean="0"/>
              <a:t> </a:t>
            </a:r>
            <a:r>
              <a:rPr lang="en-CA" dirty="0" smtClean="0"/>
              <a:t>used</a:t>
            </a:r>
            <a:r>
              <a:rPr lang="fr-CA" dirty="0" smtClean="0"/>
              <a:t> to </a:t>
            </a:r>
            <a:r>
              <a:rPr lang="en-CA" dirty="0" smtClean="0"/>
              <a:t>avoid</a:t>
            </a:r>
            <a:r>
              <a:rPr lang="fr-CA" dirty="0" smtClean="0"/>
              <a:t> data duplication per usage between Canada and USA.</a:t>
            </a:r>
          </a:p>
          <a:p>
            <a:r>
              <a:rPr lang="fr-CA" dirty="0" smtClean="0"/>
              <a:t>CHS and NOAA </a:t>
            </a:r>
            <a:r>
              <a:rPr lang="en-CA" dirty="0" smtClean="0"/>
              <a:t>will</a:t>
            </a:r>
            <a:r>
              <a:rPr lang="fr-CA" dirty="0" smtClean="0"/>
              <a:t> </a:t>
            </a:r>
            <a:r>
              <a:rPr lang="en-CA" dirty="0" smtClean="0"/>
              <a:t>be</a:t>
            </a:r>
            <a:r>
              <a:rPr lang="fr-CA" dirty="0" smtClean="0"/>
              <a:t> </a:t>
            </a:r>
            <a:r>
              <a:rPr lang="en-CA" dirty="0" smtClean="0"/>
              <a:t>reviewing</a:t>
            </a:r>
            <a:r>
              <a:rPr lang="fr-CA" dirty="0" smtClean="0"/>
              <a:t> the </a:t>
            </a:r>
            <a:r>
              <a:rPr lang="en-CA" dirty="0" smtClean="0"/>
              <a:t>current</a:t>
            </a:r>
            <a:r>
              <a:rPr lang="fr-CA" dirty="0" smtClean="0"/>
              <a:t> transboundary agreement </a:t>
            </a:r>
            <a:r>
              <a:rPr lang="en-CA" dirty="0" smtClean="0"/>
              <a:t>in light</a:t>
            </a:r>
            <a:r>
              <a:rPr lang="fr-CA" dirty="0" smtClean="0"/>
              <a:t> of the new grid and </a:t>
            </a:r>
            <a:r>
              <a:rPr lang="en-CA" dirty="0" smtClean="0"/>
              <a:t>existing</a:t>
            </a:r>
            <a:r>
              <a:rPr lang="fr-CA" dirty="0" smtClean="0"/>
              <a:t> data </a:t>
            </a:r>
            <a:r>
              <a:rPr lang="en-CA" dirty="0" smtClean="0"/>
              <a:t>coverage</a:t>
            </a:r>
            <a:r>
              <a:rPr lang="fr-CA" dirty="0" smtClean="0"/>
              <a:t>.</a:t>
            </a:r>
          </a:p>
          <a:p>
            <a:r>
              <a:rPr lang="fr-CA" dirty="0" smtClean="0"/>
              <a:t>The </a:t>
            </a:r>
            <a:r>
              <a:rPr lang="en-CA" dirty="0" smtClean="0"/>
              <a:t>grids</a:t>
            </a:r>
            <a:r>
              <a:rPr lang="fr-CA" dirty="0" smtClean="0"/>
              <a:t> are in </a:t>
            </a:r>
            <a:r>
              <a:rPr lang="en-CA" dirty="0" smtClean="0"/>
              <a:t>development</a:t>
            </a:r>
            <a:r>
              <a:rPr lang="fr-CA" dirty="0" smtClean="0"/>
              <a:t>, </a:t>
            </a:r>
            <a:r>
              <a:rPr lang="en-CA" dirty="0" smtClean="0"/>
              <a:t>some</a:t>
            </a:r>
            <a:r>
              <a:rPr lang="fr-CA" dirty="0" smtClean="0"/>
              <a:t> </a:t>
            </a:r>
            <a:r>
              <a:rPr lang="en-CA" dirty="0" smtClean="0"/>
              <a:t>refining</a:t>
            </a:r>
            <a:r>
              <a:rPr lang="fr-CA" dirty="0" smtClean="0"/>
              <a:t> </a:t>
            </a:r>
            <a:r>
              <a:rPr lang="en-CA" dirty="0" smtClean="0"/>
              <a:t>is</a:t>
            </a:r>
            <a:r>
              <a:rPr lang="fr-CA" dirty="0" smtClean="0"/>
              <a:t> </a:t>
            </a:r>
            <a:r>
              <a:rPr lang="en-CA" dirty="0" smtClean="0"/>
              <a:t>in progress</a:t>
            </a:r>
            <a:r>
              <a:rPr lang="fr-CA" dirty="0" smtClean="0"/>
              <a:t>. </a:t>
            </a:r>
          </a:p>
          <a:p>
            <a:r>
              <a:rPr lang="fr-CA" dirty="0" smtClean="0"/>
              <a:t>CHS has </a:t>
            </a:r>
            <a:r>
              <a:rPr lang="en-CA" dirty="0" smtClean="0"/>
              <a:t>contracted</a:t>
            </a:r>
            <a:r>
              <a:rPr lang="fr-CA" dirty="0" smtClean="0"/>
              <a:t> out a grid </a:t>
            </a:r>
            <a:r>
              <a:rPr lang="en-CA" dirty="0" smtClean="0"/>
              <a:t>study</a:t>
            </a:r>
            <a:r>
              <a:rPr lang="fr-CA" dirty="0" smtClean="0"/>
              <a:t> </a:t>
            </a:r>
            <a:r>
              <a:rPr lang="en-CA" dirty="0" smtClean="0"/>
              <a:t>with</a:t>
            </a:r>
            <a:r>
              <a:rPr lang="fr-CA" dirty="0" smtClean="0"/>
              <a:t> the </a:t>
            </a:r>
            <a:r>
              <a:rPr lang="en-CA" dirty="0" smtClean="0"/>
              <a:t>private</a:t>
            </a:r>
            <a:r>
              <a:rPr lang="fr-CA" dirty="0" smtClean="0"/>
              <a:t> </a:t>
            </a:r>
            <a:r>
              <a:rPr lang="en-CA" dirty="0" smtClean="0"/>
              <a:t>sector</a:t>
            </a:r>
            <a:r>
              <a:rPr lang="fr-CA" dirty="0" smtClean="0"/>
              <a:t>. </a:t>
            </a:r>
            <a:r>
              <a:rPr lang="en-CA" dirty="0" smtClean="0"/>
              <a:t>Outcome</a:t>
            </a:r>
            <a:r>
              <a:rPr lang="fr-CA" dirty="0" smtClean="0"/>
              <a:t> </a:t>
            </a:r>
            <a:r>
              <a:rPr lang="en-CA" dirty="0" smtClean="0"/>
              <a:t>from</a:t>
            </a:r>
            <a:r>
              <a:rPr lang="fr-CA" dirty="0" smtClean="0"/>
              <a:t> </a:t>
            </a:r>
            <a:r>
              <a:rPr lang="en-CA" dirty="0" smtClean="0"/>
              <a:t>this</a:t>
            </a:r>
            <a:r>
              <a:rPr lang="fr-CA" dirty="0" smtClean="0"/>
              <a:t> </a:t>
            </a:r>
            <a:r>
              <a:rPr lang="en-CA" dirty="0" smtClean="0"/>
              <a:t>study</a:t>
            </a:r>
            <a:r>
              <a:rPr lang="fr-CA" dirty="0" smtClean="0"/>
              <a:t> </a:t>
            </a:r>
            <a:r>
              <a:rPr lang="en-CA" dirty="0" smtClean="0"/>
              <a:t>is</a:t>
            </a:r>
            <a:r>
              <a:rPr lang="fr-CA" dirty="0" smtClean="0"/>
              <a:t> </a:t>
            </a:r>
            <a:r>
              <a:rPr lang="en-CA" dirty="0" smtClean="0"/>
              <a:t>soon</a:t>
            </a:r>
            <a:r>
              <a:rPr lang="fr-CA" dirty="0" smtClean="0"/>
              <a:t> to </a:t>
            </a:r>
            <a:r>
              <a:rPr lang="en-CA" dirty="0" smtClean="0"/>
              <a:t>be</a:t>
            </a:r>
            <a:r>
              <a:rPr lang="fr-CA" dirty="0" smtClean="0"/>
              <a:t> </a:t>
            </a:r>
            <a:r>
              <a:rPr lang="en-CA" dirty="0" smtClean="0"/>
              <a:t>delivered</a:t>
            </a:r>
            <a:r>
              <a:rPr lang="fr-CA" dirty="0" smtClean="0"/>
              <a:t>.</a:t>
            </a:r>
          </a:p>
          <a:p>
            <a:r>
              <a:rPr lang="en-US" dirty="0" smtClean="0"/>
              <a:t>CHS </a:t>
            </a:r>
            <a:r>
              <a:rPr lang="en-US" dirty="0"/>
              <a:t>is considering aggregation of grid tiles in some areas to decrease number of products while preserving a gridded system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793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01" y="141317"/>
            <a:ext cx="4206240" cy="3250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47" y="1410342"/>
            <a:ext cx="5246659" cy="405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9" y="3391594"/>
            <a:ext cx="4206240" cy="3250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0616" y="338083"/>
            <a:ext cx="7697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US Reschemed ENC and Current Canadian ENC Overlaps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972124" y="3903173"/>
          <a:ext cx="2955256" cy="156660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89215">
                  <a:extLst>
                    <a:ext uri="{9D8B030D-6E8A-4147-A177-3AD203B41FA5}">
                      <a16:colId xmlns:a16="http://schemas.microsoft.com/office/drawing/2014/main" val="3756197846"/>
                    </a:ext>
                  </a:extLst>
                </a:gridCol>
                <a:gridCol w="606829">
                  <a:extLst>
                    <a:ext uri="{9D8B030D-6E8A-4147-A177-3AD203B41FA5}">
                      <a16:colId xmlns:a16="http://schemas.microsoft.com/office/drawing/2014/main" val="3663128777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3085216286"/>
                    </a:ext>
                  </a:extLst>
                </a:gridCol>
                <a:gridCol w="777321">
                  <a:extLst>
                    <a:ext uri="{9D8B030D-6E8A-4147-A177-3AD203B41FA5}">
                      <a16:colId xmlns:a16="http://schemas.microsoft.com/office/drawing/2014/main" val="1867046710"/>
                    </a:ext>
                  </a:extLst>
                </a:gridCol>
              </a:tblGrid>
              <a:tr h="452955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Region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US ENCs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CA ENCs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Overlap (NM</a:t>
                      </a:r>
                      <a:r>
                        <a:rPr lang="en-US" sz="1200" baseline="30000" smtClean="0"/>
                        <a:t>2</a:t>
                      </a:r>
                      <a:r>
                        <a:rPr lang="en-US" sz="1200" smtClean="0"/>
                        <a:t>)</a:t>
                      </a:r>
                      <a:endParaRPr lang="en-US" sz="1200" baseline="30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1032"/>
                  </a:ext>
                </a:extLst>
              </a:tr>
              <a:tr h="43541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Pacific Coast (WA/BC)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11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1182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46534"/>
                  </a:ext>
                </a:extLst>
              </a:tr>
              <a:tr h="266444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Great</a:t>
                      </a:r>
                      <a:r>
                        <a:rPr lang="en-US" sz="1100" baseline="0" smtClean="0"/>
                        <a:t> Lakes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8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7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1386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18401"/>
                  </a:ext>
                </a:extLst>
              </a:tr>
              <a:tr h="39966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Atlantic Coast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83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3679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55110" y="3533841"/>
            <a:ext cx="169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Band 4 Overlap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81573" y="1405337"/>
          <a:ext cx="2955256" cy="156660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89215">
                  <a:extLst>
                    <a:ext uri="{9D8B030D-6E8A-4147-A177-3AD203B41FA5}">
                      <a16:colId xmlns:a16="http://schemas.microsoft.com/office/drawing/2014/main" val="3756197846"/>
                    </a:ext>
                  </a:extLst>
                </a:gridCol>
                <a:gridCol w="606829">
                  <a:extLst>
                    <a:ext uri="{9D8B030D-6E8A-4147-A177-3AD203B41FA5}">
                      <a16:colId xmlns:a16="http://schemas.microsoft.com/office/drawing/2014/main" val="3663128777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3085216286"/>
                    </a:ext>
                  </a:extLst>
                </a:gridCol>
                <a:gridCol w="777321">
                  <a:extLst>
                    <a:ext uri="{9D8B030D-6E8A-4147-A177-3AD203B41FA5}">
                      <a16:colId xmlns:a16="http://schemas.microsoft.com/office/drawing/2014/main" val="1867046710"/>
                    </a:ext>
                  </a:extLst>
                </a:gridCol>
              </a:tblGrid>
              <a:tr h="452955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Region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US ENCs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CA ENCs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Overlap (NM</a:t>
                      </a:r>
                      <a:r>
                        <a:rPr lang="en-US" sz="1200" baseline="30000" smtClean="0"/>
                        <a:t>2</a:t>
                      </a:r>
                      <a:r>
                        <a:rPr lang="en-US" sz="1200" smtClean="0"/>
                        <a:t>)</a:t>
                      </a:r>
                      <a:endParaRPr lang="en-US" sz="1200" baseline="30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1032"/>
                  </a:ext>
                </a:extLst>
              </a:tr>
              <a:tr h="43541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Pacific Coast (WA/BC)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7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67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46534"/>
                  </a:ext>
                </a:extLst>
              </a:tr>
              <a:tr h="266444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Great</a:t>
                      </a:r>
                      <a:r>
                        <a:rPr lang="en-US" sz="1100" baseline="0" smtClean="0"/>
                        <a:t> Lakes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4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16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18401"/>
                  </a:ext>
                </a:extLst>
              </a:tr>
              <a:tr h="39966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Atlantic Coast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15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137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36792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4559" y="1036005"/>
            <a:ext cx="169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Band 5 Overlap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4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Additional</a:t>
            </a:r>
            <a:r>
              <a:rPr kumimoji="0" lang="fr-CA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considerations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7118002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NOAA plans to have reschemed (S-57 Band 5) cells released in the Great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Lakes and New England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near future (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months to a year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lvl="0">
              <a:defRPr/>
            </a:pPr>
            <a:r>
              <a:rPr lang="en-US" noProof="0" smtClean="0">
                <a:solidFill>
                  <a:prstClr val="black"/>
                </a:solidFill>
                <a:latin typeface="Calibri" panose="020F0502020204030204"/>
              </a:rPr>
              <a:t>Using the M_COVR encoding would preserve the gridded scheme and consistent cell shape while </a:t>
            </a:r>
            <a:r>
              <a:rPr lang="en-US" smtClean="0">
                <a:solidFill>
                  <a:prstClr val="black"/>
                </a:solidFill>
              </a:rPr>
              <a:t>alleviating overlap issues at the US/CA boundary.</a:t>
            </a:r>
            <a:endParaRPr lang="en-US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Transboundary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MOAs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still need to be revisted.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Gaps 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Narrow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waterways (e.g., St. Lawrence River)</a:t>
            </a:r>
          </a:p>
          <a:p>
            <a:pPr lvl="1"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Smaller scale usage bands </a:t>
            </a:r>
            <a:r>
              <a:rPr lang="en-US" sz="1700" smtClean="0">
                <a:solidFill>
                  <a:prstClr val="black"/>
                </a:solidFill>
              </a:rPr>
              <a:t>(3 </a:t>
            </a:r>
            <a:r>
              <a:rPr lang="en-US" sz="1700">
                <a:solidFill>
                  <a:prstClr val="black"/>
                </a:solidFill>
              </a:rPr>
              <a:t>–</a:t>
            </a:r>
            <a:r>
              <a:rPr lang="en-US" sz="1700" smtClean="0">
                <a:solidFill>
                  <a:prstClr val="black"/>
                </a:solidFill>
              </a:rPr>
              <a:t> Coastal, </a:t>
            </a:r>
            <a:r>
              <a:rPr lang="en-US" sz="1700">
                <a:solidFill>
                  <a:prstClr val="black"/>
                </a:solidFill>
              </a:rPr>
              <a:t>2 </a:t>
            </a:r>
            <a:r>
              <a:rPr lang="en-US" sz="1700" smtClean="0">
                <a:solidFill>
                  <a:prstClr val="black"/>
                </a:solidFill>
              </a:rPr>
              <a:t>– General, </a:t>
            </a:r>
            <a:r>
              <a:rPr lang="en-US" sz="1700">
                <a:solidFill>
                  <a:prstClr val="black"/>
                </a:solidFill>
              </a:rPr>
              <a:t>1 –</a:t>
            </a:r>
            <a:r>
              <a:rPr lang="en-US" sz="1700" smtClean="0">
                <a:solidFill>
                  <a:prstClr val="black"/>
                </a:solidFill>
              </a:rPr>
              <a:t> Overview) 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S-101 considerations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CA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40108" y="1860697"/>
            <a:ext cx="3113689" cy="3436517"/>
            <a:chOff x="6960781" y="1414130"/>
            <a:chExt cx="4093535" cy="4253023"/>
          </a:xfrm>
        </p:grpSpPr>
        <p:sp>
          <p:nvSpPr>
            <p:cNvPr id="6" name="Rectangle 5"/>
            <p:cNvSpPr/>
            <p:nvPr/>
          </p:nvSpPr>
          <p:spPr>
            <a:xfrm>
              <a:off x="6982047" y="1414130"/>
              <a:ext cx="4072269" cy="42530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960781" y="3179135"/>
              <a:ext cx="4082902" cy="2488018"/>
            </a:xfrm>
            <a:custGeom>
              <a:avLst/>
              <a:gdLst>
                <a:gd name="connsiteX0" fmla="*/ 31898 w 4114800"/>
                <a:gd name="connsiteY0" fmla="*/ 42530 h 2530548"/>
                <a:gd name="connsiteX1" fmla="*/ 53163 w 4114800"/>
                <a:gd name="connsiteY1" fmla="*/ 2530548 h 2530548"/>
                <a:gd name="connsiteX2" fmla="*/ 4114800 w 4114800"/>
                <a:gd name="connsiteY2" fmla="*/ 2530548 h 2530548"/>
                <a:gd name="connsiteX3" fmla="*/ 4104168 w 4114800"/>
                <a:gd name="connsiteY3" fmla="*/ 1244009 h 2530548"/>
                <a:gd name="connsiteX4" fmla="*/ 0 w 4114800"/>
                <a:gd name="connsiteY4" fmla="*/ 0 h 2530548"/>
                <a:gd name="connsiteX0" fmla="*/ 0 w 4082902"/>
                <a:gd name="connsiteY0" fmla="*/ 0 h 2488018"/>
                <a:gd name="connsiteX1" fmla="*/ 21265 w 4082902"/>
                <a:gd name="connsiteY1" fmla="*/ 2488018 h 2488018"/>
                <a:gd name="connsiteX2" fmla="*/ 4082902 w 4082902"/>
                <a:gd name="connsiteY2" fmla="*/ 2488018 h 2488018"/>
                <a:gd name="connsiteX3" fmla="*/ 4072270 w 4082902"/>
                <a:gd name="connsiteY3" fmla="*/ 1201479 h 2488018"/>
                <a:gd name="connsiteX4" fmla="*/ 31897 w 4082902"/>
                <a:gd name="connsiteY4" fmla="*/ 10632 h 2488018"/>
                <a:gd name="connsiteX0" fmla="*/ 0 w 4082902"/>
                <a:gd name="connsiteY0" fmla="*/ 265815 h 2753833"/>
                <a:gd name="connsiteX1" fmla="*/ 21265 w 4082902"/>
                <a:gd name="connsiteY1" fmla="*/ 2753833 h 2753833"/>
                <a:gd name="connsiteX2" fmla="*/ 4082902 w 4082902"/>
                <a:gd name="connsiteY2" fmla="*/ 2753833 h 2753833"/>
                <a:gd name="connsiteX3" fmla="*/ 4072270 w 4082902"/>
                <a:gd name="connsiteY3" fmla="*/ 1467294 h 2753833"/>
                <a:gd name="connsiteX4" fmla="*/ 159488 w 4082902"/>
                <a:gd name="connsiteY4" fmla="*/ 0 h 2753833"/>
                <a:gd name="connsiteX0" fmla="*/ 0 w 4082902"/>
                <a:gd name="connsiteY0" fmla="*/ 0 h 2488018"/>
                <a:gd name="connsiteX1" fmla="*/ 21265 w 4082902"/>
                <a:gd name="connsiteY1" fmla="*/ 2488018 h 2488018"/>
                <a:gd name="connsiteX2" fmla="*/ 4082902 w 4082902"/>
                <a:gd name="connsiteY2" fmla="*/ 2488018 h 2488018"/>
                <a:gd name="connsiteX3" fmla="*/ 4072270 w 4082902"/>
                <a:gd name="connsiteY3" fmla="*/ 1201479 h 2488018"/>
                <a:gd name="connsiteX4" fmla="*/ 10632 w 4082902"/>
                <a:gd name="connsiteY4" fmla="*/ 10632 h 2488018"/>
                <a:gd name="connsiteX0" fmla="*/ 0 w 4082902"/>
                <a:gd name="connsiteY0" fmla="*/ 0 h 2488018"/>
                <a:gd name="connsiteX1" fmla="*/ 21265 w 4082902"/>
                <a:gd name="connsiteY1" fmla="*/ 2488018 h 2488018"/>
                <a:gd name="connsiteX2" fmla="*/ 4082902 w 4082902"/>
                <a:gd name="connsiteY2" fmla="*/ 2488018 h 2488018"/>
                <a:gd name="connsiteX3" fmla="*/ 4072270 w 4082902"/>
                <a:gd name="connsiteY3" fmla="*/ 1201479 h 2488018"/>
                <a:gd name="connsiteX4" fmla="*/ 10632 w 4082902"/>
                <a:gd name="connsiteY4" fmla="*/ 10632 h 2488018"/>
                <a:gd name="connsiteX5" fmla="*/ 0 w 4082902"/>
                <a:gd name="connsiteY5" fmla="*/ 0 h 248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2902" h="2488018">
                  <a:moveTo>
                    <a:pt x="0" y="0"/>
                  </a:moveTo>
                  <a:lnTo>
                    <a:pt x="21265" y="2488018"/>
                  </a:lnTo>
                  <a:lnTo>
                    <a:pt x="4082902" y="2488018"/>
                  </a:lnTo>
                  <a:lnTo>
                    <a:pt x="4072270" y="1201479"/>
                  </a:lnTo>
                  <a:lnTo>
                    <a:pt x="10632" y="10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8794" y="1837540"/>
              <a:ext cx="3079576" cy="799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CATCOV 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(no coverage available)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41722" y="4447200"/>
              <a:ext cx="2689699" cy="799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CATCOV 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(coverage available)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020063">
              <a:off x="7953155" y="3170938"/>
              <a:ext cx="1935125" cy="1142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CANADA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971414" y="3179135"/>
              <a:ext cx="4072269" cy="1244009"/>
            </a:xfrm>
            <a:prstGeom prst="line">
              <a:avLst/>
            </a:prstGeom>
            <a:ln w="381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971414" y="1414130"/>
              <a:ext cx="4072269" cy="4253023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33769" y="855516"/>
            <a:ext cx="311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j-lt"/>
              </a:rPr>
              <a:t>Use of M_COVR </a:t>
            </a:r>
            <a:r>
              <a:rPr lang="en-US">
                <a:latin typeface="+mj-lt"/>
              </a:rPr>
              <a:t>objects </a:t>
            </a:r>
            <a:r>
              <a:rPr lang="en-US" smtClean="0">
                <a:latin typeface="+mj-lt"/>
              </a:rPr>
              <a:t>to preserve cell shape and avoid </a:t>
            </a:r>
            <a:r>
              <a:rPr lang="en-US">
                <a:latin typeface="+mj-lt"/>
              </a:rPr>
              <a:t>data </a:t>
            </a:r>
            <a:r>
              <a:rPr lang="en-US" smtClean="0">
                <a:latin typeface="+mj-lt"/>
              </a:rPr>
              <a:t>duplication</a:t>
            </a:r>
            <a:endParaRPr lang="en-US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1252" y="5348856"/>
            <a:ext cx="315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j-lt"/>
              </a:rPr>
              <a:t>(Example of reschemed US ENC)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577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AD47"/>
      </a:accent1>
      <a:accent2>
        <a:srgbClr val="954F7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654</Words>
  <Application>Microsoft Office PowerPoint</Application>
  <PresentationFormat>Widescreen</PresentationFormat>
  <Paragraphs>180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Office Theme</vt:lpstr>
      <vt:lpstr>1_Office Theme</vt:lpstr>
      <vt:lpstr>Moving to the Grid in the Great Lakes</vt:lpstr>
      <vt:lpstr>Large-Medium-Small Model at the CHS</vt:lpstr>
      <vt:lpstr>How the new usages and scale ranges aligns</vt:lpstr>
      <vt:lpstr>Cell dimensions</vt:lpstr>
      <vt:lpstr>Level 5 grid, Ontario Lake to Erié Lake</vt:lpstr>
      <vt:lpstr>Level 4 grid, in the Great Lakes</vt:lpstr>
      <vt:lpstr>Some considerations</vt:lpstr>
      <vt:lpstr>PowerPoint Presentation</vt:lpstr>
      <vt:lpstr>PowerPoint Presentation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Breton, Michel</dc:creator>
  <cp:lastModifiedBy>Christie Ence</cp:lastModifiedBy>
  <cp:revision>24</cp:revision>
  <dcterms:created xsi:type="dcterms:W3CDTF">2019-03-07T14:30:40Z</dcterms:created>
  <dcterms:modified xsi:type="dcterms:W3CDTF">2019-03-14T20:30:42Z</dcterms:modified>
</cp:coreProperties>
</file>