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1" r:id="rId2"/>
    <p:sldId id="291" r:id="rId3"/>
    <p:sldId id="283" r:id="rId4"/>
    <p:sldId id="292" r:id="rId5"/>
    <p:sldId id="284" r:id="rId6"/>
    <p:sldId id="286" r:id="rId7"/>
    <p:sldId id="294" r:id="rId8"/>
    <p:sldId id="295" r:id="rId9"/>
    <p:sldId id="285" r:id="rId10"/>
    <p:sldId id="28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85C93-30F6-4EA1-A3E7-C2C9D83CC873}" v="9" dt="2019-11-19T23:39:2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79" autoAdjust="0"/>
  </p:normalViewPr>
  <p:slideViewPr>
    <p:cSldViewPr snapToGrid="0">
      <p:cViewPr varScale="1">
        <p:scale>
          <a:sx n="68" d="100"/>
          <a:sy n="68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 Hai Teo" userId="321005b3-933c-4432-8b9d-acd5887ccf9a" providerId="ADAL" clId="{6EB85C93-30F6-4EA1-A3E7-C2C9D83CC873}"/>
    <pc:docChg chg="custSel modSld modMainMaster">
      <pc:chgData name="Chee Hai Teo" userId="321005b3-933c-4432-8b9d-acd5887ccf9a" providerId="ADAL" clId="{6EB85C93-30F6-4EA1-A3E7-C2C9D83CC873}" dt="2019-11-19T23:39:46.286" v="795" actId="20577"/>
      <pc:docMkLst>
        <pc:docMk/>
      </pc:docMkLst>
      <pc:sldChg chg="setBg">
        <pc:chgData name="Chee Hai Teo" userId="321005b3-933c-4432-8b9d-acd5887ccf9a" providerId="ADAL" clId="{6EB85C93-30F6-4EA1-A3E7-C2C9D83CC873}" dt="2019-11-19T23:26:34.140" v="2"/>
        <pc:sldMkLst>
          <pc:docMk/>
          <pc:sldMk cId="2173801743" sldId="272"/>
        </pc:sldMkLst>
      </pc:sldChg>
      <pc:sldChg chg="setBg">
        <pc:chgData name="Chee Hai Teo" userId="321005b3-933c-4432-8b9d-acd5887ccf9a" providerId="ADAL" clId="{6EB85C93-30F6-4EA1-A3E7-C2C9D83CC873}" dt="2019-11-19T23:26:34.140" v="2"/>
        <pc:sldMkLst>
          <pc:docMk/>
          <pc:sldMk cId="3464392624" sldId="273"/>
        </pc:sldMkLst>
      </pc:sldChg>
      <pc:sldChg chg="setBg">
        <pc:chgData name="Chee Hai Teo" userId="321005b3-933c-4432-8b9d-acd5887ccf9a" providerId="ADAL" clId="{6EB85C93-30F6-4EA1-A3E7-C2C9D83CC873}" dt="2019-11-19T23:26:34.140" v="2"/>
        <pc:sldMkLst>
          <pc:docMk/>
          <pc:sldMk cId="4209784125" sldId="274"/>
        </pc:sldMkLst>
      </pc:sldChg>
      <pc:sldChg chg="setBg">
        <pc:chgData name="Chee Hai Teo" userId="321005b3-933c-4432-8b9d-acd5887ccf9a" providerId="ADAL" clId="{6EB85C93-30F6-4EA1-A3E7-C2C9D83CC873}" dt="2019-11-19T23:26:34.140" v="2"/>
        <pc:sldMkLst>
          <pc:docMk/>
          <pc:sldMk cId="2171194954" sldId="275"/>
        </pc:sldMkLst>
      </pc:sldChg>
      <pc:sldChg chg="setBg">
        <pc:chgData name="Chee Hai Teo" userId="321005b3-933c-4432-8b9d-acd5887ccf9a" providerId="ADAL" clId="{6EB85C93-30F6-4EA1-A3E7-C2C9D83CC873}" dt="2019-11-19T23:26:34.140" v="2"/>
        <pc:sldMkLst>
          <pc:docMk/>
          <pc:sldMk cId="576016115" sldId="280"/>
        </pc:sldMkLst>
      </pc:sldChg>
      <pc:sldChg chg="setBg">
        <pc:chgData name="Chee Hai Teo" userId="321005b3-933c-4432-8b9d-acd5887ccf9a" providerId="ADAL" clId="{6EB85C93-30F6-4EA1-A3E7-C2C9D83CC873}" dt="2019-11-19T23:26:34.140" v="2"/>
        <pc:sldMkLst>
          <pc:docMk/>
          <pc:sldMk cId="1972605199" sldId="283"/>
        </pc:sldMkLst>
      </pc:sldChg>
      <pc:sldChg chg="modSp">
        <pc:chgData name="Chee Hai Teo" userId="321005b3-933c-4432-8b9d-acd5887ccf9a" providerId="ADAL" clId="{6EB85C93-30F6-4EA1-A3E7-C2C9D83CC873}" dt="2019-11-19T23:39:46.286" v="795" actId="20577"/>
        <pc:sldMkLst>
          <pc:docMk/>
          <pc:sldMk cId="701335725" sldId="285"/>
        </pc:sldMkLst>
        <pc:spChg chg="mod">
          <ac:chgData name="Chee Hai Teo" userId="321005b3-933c-4432-8b9d-acd5887ccf9a" providerId="ADAL" clId="{6EB85C93-30F6-4EA1-A3E7-C2C9D83CC873}" dt="2019-11-19T23:39:46.286" v="795" actId="20577"/>
          <ac:spMkLst>
            <pc:docMk/>
            <pc:sldMk cId="701335725" sldId="285"/>
            <ac:spMk id="2" creationId="{93548D98-3432-49BF-91C8-23E3F102F4C6}"/>
          </ac:spMkLst>
        </pc:spChg>
      </pc:sldChg>
      <pc:sldMasterChg chg="setBg modSldLayout">
        <pc:chgData name="Chee Hai Teo" userId="321005b3-933c-4432-8b9d-acd5887ccf9a" providerId="ADAL" clId="{6EB85C93-30F6-4EA1-A3E7-C2C9D83CC873}" dt="2019-11-19T23:26:34.140" v="2"/>
        <pc:sldMasterMkLst>
          <pc:docMk/>
          <pc:sldMasterMk cId="4217597993" sldId="2147483648"/>
        </pc:sldMasterMkLst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149923656" sldId="2147483649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1194054932" sldId="2147483650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802600885" sldId="2147483651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2543461420" sldId="2147483652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3278162483" sldId="2147483653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2658053216" sldId="2147483654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3223900744" sldId="2147483655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2104158136" sldId="2147483656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3099583269" sldId="2147483657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105395150" sldId="2147483658"/>
          </pc:sldLayoutMkLst>
        </pc:sldLayoutChg>
        <pc:sldLayoutChg chg="setBg">
          <pc:chgData name="Chee Hai Teo" userId="321005b3-933c-4432-8b9d-acd5887ccf9a" providerId="ADAL" clId="{6EB85C93-30F6-4EA1-A3E7-C2C9D83CC873}" dt="2019-11-19T23:26:34.140" v="2"/>
          <pc:sldLayoutMkLst>
            <pc:docMk/>
            <pc:sldMasterMk cId="4217597993" sldId="2147483648"/>
            <pc:sldLayoutMk cId="2334136403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D70C72-8F74-4A82-BD04-83892610781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62FCD0-781F-42F2-B7A0-EFFBD853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8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8:40:37.3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8:41:33.9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21 125,'0'-1,"0"-5,0 0,0 1,1-1,0 0,0 0,-1 5,1 0,-1 0,0-1,1 1,0 0,-1 0,1 0,0 0,-1-1,1 1,0 0,0 0,0 0,0 1,0-1,0 0,0 0,0 0,1 1,-1-1,0 1,0-1,1 1,-10 1,6-1,1 0,0 0,0 0,0 0,0 0,0 0,0-1,0 1,0 0,0-1,0 1,0-1,0 1,0-1,0 1,0-1,0 0,-1 0,1-1,-1 0,0-1,1 1,-1 0,1-1,0 1,0-1,0 1,0-1,0 0,1 2,0-1,-1 1,1-1,0 1,0 0,0-1,0 1,0-1,0 1,0-1,0 1,0 0,1-1,-1 1,1-1,-1 1,1 0,0 0,-1-1,1 1,0 0,0 1,-1-1,1 1,0 0,0-1,0 1,0 0,0-1,0 1,0 0,0 0,0 0,0 0,0 0,0 0,0 0,0 0,-1 0,1 0,0 0,0 1,0-1,0 0,0 1,0-1,0 1,0-1,-1 1,29 16,-24-14,-4-2,1 0,0 0,0 1,0-1,-1 0,1 1,-1-1,1 1,-1 0,1 0,-1-1,0 1,0 0,0 0,0 0,0 0,-1 0,1 0,0 0,-1 0,0 1,1-1,-1 0,0 2,-1-1,1 1,-1-1,0 1,-1-1,1 1,0-1,-1 0,0 0,0 0,0 0,0 0,0 0,-3 3,4-6,1 0,0 1,0-1,0 1,-1-1,1 0,0 1,-1-1,1 0,0 1,-1-1,1 0,0 0,-1 1,1-1,-1 0,1 0,0 0,-1 0,1 1,-1-1,1 0,-1 0,1 0,-1 0,1 0,0 0,-1 0,1 0,-1 0,1 0,-1 0,1-1,-1 1,1 0,0 0,-1 0,1 0,-1-1,1 1,0 0,-1 0,1-1,0 1,-1 0,1-1,0 1,-1 0,1-1,0 1,0-1,-3-3,2 0,-1-1,0 1,1-1,-1-2,-3-9,0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2859D6-EB28-4703-970A-6064D543EAA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7A3840-80B4-4FA7-8FB1-7340963F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3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a leading role at the policy level by raising political awareness of marine geospatial information </a:t>
            </a:r>
          </a:p>
          <a:p>
            <a:endParaRPr lang="en-US" dirty="0" smtClean="0"/>
          </a:p>
          <a:p>
            <a:r>
              <a:rPr lang="en-US" dirty="0" smtClean="0"/>
              <a:t>encourage the use of internationally agreed-upon standards</a:t>
            </a:r>
          </a:p>
          <a:p>
            <a:endParaRPr lang="en-US" dirty="0" smtClean="0"/>
          </a:p>
          <a:p>
            <a:r>
              <a:rPr lang="en-US" dirty="0" smtClean="0"/>
              <a:t>support the Committee of Experts in the development of norms, principles, guides and standards</a:t>
            </a:r>
          </a:p>
          <a:p>
            <a:endParaRPr lang="en-US" dirty="0" smtClean="0"/>
          </a:p>
          <a:p>
            <a:r>
              <a:rPr lang="en-US" dirty="0" smtClean="0"/>
              <a:t>In large part to help track progress on the Sustainable development goals and encourage data availability from a national level to do so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members including</a:t>
            </a:r>
            <a:r>
              <a:rPr lang="en-US" baseline="0" dirty="0"/>
              <a:t> 11</a:t>
            </a:r>
            <a:r>
              <a:rPr lang="en-US" dirty="0"/>
              <a:t> new this year</a:t>
            </a:r>
          </a:p>
          <a:p>
            <a:r>
              <a:rPr lang="en-US" dirty="0"/>
              <a:t>5 MACHC</a:t>
            </a:r>
            <a:r>
              <a:rPr lang="en-US" baseline="0" dirty="0"/>
              <a:t> Members</a:t>
            </a:r>
            <a:endParaRPr lang="en-US" dirty="0"/>
          </a:p>
          <a:p>
            <a:r>
              <a:rPr lang="en-US" dirty="0"/>
              <a:t>3 private sector network, one UN System and 1 NGO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https://ggim.un.org/meetings/GGIM-committee/10th-Session/documents/UN-GGIM_Agenda_11_Introductory_Statement.pdf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https://ggim.un.org/meetings/GGIM-committee/10th-Session/documents/E-C.20-2020-31-Add_2-White-paper-on-readily-available-and-accessible-marine-geospatial-information-23Jul.pdf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https://ggim.un.org/documents/WG-MGI_Draft_work_plan_2021-22.pdf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3840-80B4-4FA7-8FB1-7340963FD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35F7-CE1A-4EA1-BE1F-8065771B8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E19C5-EDD8-42A6-A62A-45D43203C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42A62-B0CC-4DBF-A726-54E5F7FC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410C7-E3DF-4F28-A032-4144BBD2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0A23-F9E1-42BC-B66C-B63E0381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BDBB-1A01-4CAC-BC8F-E4869AF6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279E4-3951-4122-B4B4-97FA6666B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F4E09-E22E-49A9-84A6-7466B129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A57F2-5807-4BD3-A7E8-FE495D38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C54B1-FF84-447C-B2AD-4C5A6DE5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BFBB4-5724-4EDC-B53E-D1718AAE2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48FA8-3C81-4C12-B37D-19B32B250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CE14-3501-498F-B304-87E165B0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5208-E566-426C-9E56-F43D242E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0507F-4ECF-4DCF-B37D-DDDA1DB3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AD50-EA45-43C5-8419-CA30569F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25AAC-0C10-4459-A2C1-980EAE43D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AA06-8B33-41E3-99BD-24645C9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D809-BDDD-41F6-8295-AA001F89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E4CCF-5C4A-4BD9-8382-A49BB69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1746-13E7-4F49-90F1-0155877D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29CA5-7F08-45C4-9293-CFBB4567A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68FD0-C0E2-4C33-A801-E4BEA48C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7E9F5-3FDD-427C-921C-0F1169D9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DB81-4B95-477E-B0A1-BFF72089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BD5F-0E03-4FCA-894F-3823F06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149E-FAF5-442B-B0AD-F4B883CC1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C1DD8-C777-4F6E-958C-A20C5177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5717F-F030-43B8-87AA-FBEF670A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85E1B-F300-4231-BA8A-42DBA8AF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C340A-440C-4910-A5D7-40463C53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6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BB0F-D6DE-4121-A783-8C03AE83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0C7A-FC6B-4F72-A2DF-FECEDC091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08EAA-A078-48A5-B3AC-AF2BEA680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C6835-25D6-41BA-9523-10A168F42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8CE81-CE9C-479C-B239-C8067F291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997EA-ECD4-4513-A539-DE73DDA5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65E75-2F99-46CD-B614-9B926B18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2C450-F1BB-4681-8D16-BB657132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3CB8-3748-4C51-92EF-5C25AB53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2C0F7-3713-42F6-BB88-6026DBD7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BC6DC-73A0-4DCA-A1A0-C8211724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63616-BE70-4B3A-99F2-C9E5FB30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82253-575A-40B7-9F34-E490DF69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F2B18-A0A0-4DDB-96B7-DE7D2782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B0C02-F59E-4A43-80A4-2BC78949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5640-B015-4B28-B889-402F402D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0A0D-CC3E-46DF-980B-5E2B061DA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65D5-7EE8-41AA-8355-467C6DD7F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DB063-F91E-4094-A23D-3ACC59D1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00EA8-D038-4789-A08E-288F72CC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18D63-D677-4C37-86AE-24B1FA98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4C3-4328-4151-B902-88366BAB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DEE3C-8988-4C72-AE28-2EE8E73E5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22A26-3C58-447B-9A07-3E3C35E48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9D1F0-1170-44D0-B6A8-111D1AF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33FD2-80CF-4DA9-B65C-0828CB6E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979DB-53DC-4B34-B76D-94660331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55D40-CD6E-4CC8-869D-FBAB626A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F44C-CB86-4227-A165-27562655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B25F-3201-44BB-ACC2-9996270F7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79B1-60F2-4C1D-AC6D-2D60BE8838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6867-2314-4CF6-8B4B-87EE78ABB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F3EF6-DE04-4BA4-B288-39DBFD235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387D-9A4F-446F-BBFF-5EACA898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Nyberg@noa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gim.un.org/UNGGIM-wg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gim.un.org/meetings/GGIM-committee/10th-Session/documents/UN-GGIM_Agenda_11_Introductory_Statemen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gim.un.org/meetings/GGIM-committee/10th-Session/documents/E-C.20-2020-31-Add_2-White-paper-on-readily-available-and-accessible-marine-geospatial-information-23Ju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51" y="1263280"/>
            <a:ext cx="3547356" cy="3588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7097" y="1472238"/>
            <a:ext cx="35381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UN-GGIM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7325" y="2580234"/>
            <a:ext cx="40767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Working Group on </a:t>
            </a:r>
            <a:r>
              <a:rPr lang="en-US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Marine </a:t>
            </a:r>
          </a:p>
          <a:p>
            <a:pPr algn="ctr"/>
            <a:r>
              <a:rPr lang="en-US" sz="2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Geospatial Information</a:t>
            </a:r>
            <a:endParaRPr lang="en-US" sz="28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171749" y="2566944"/>
            <a:ext cx="3747911" cy="1128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68742" y="3534341"/>
            <a:ext cx="417485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U.S. – Canada Hydrographic Commission</a:t>
            </a:r>
            <a:r>
              <a:rPr lang="en-US" sz="28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Update</a:t>
            </a:r>
            <a:endParaRPr lang="en-US" sz="28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88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0" y="22340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/>
              <a:t>Thank You</a:t>
            </a:r>
            <a:r>
              <a:rPr lang="en-US" sz="8800" dirty="0" smtClean="0"/>
              <a:t>!</a:t>
            </a:r>
            <a:br>
              <a:rPr lang="en-US" sz="8800" dirty="0" smtClean="0"/>
            </a:br>
            <a:r>
              <a:rPr lang="en-US" sz="2800" dirty="0" smtClean="0">
                <a:hlinkClick r:id="rId3"/>
              </a:rPr>
              <a:t>John.Nyberg@noaa.gov</a:t>
            </a:r>
            <a:r>
              <a:rPr lang="en-US" sz="2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7601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518" y="1461483"/>
            <a:ext cx="112103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 a leading role at the policy level by raising political awareness and highlighting the importance of reliable, timely and fit-for-purpose marine geospatial information to support the administration, management and governance of the marine and ocean environments;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 the use of internationally agreed-upon geospatial information frameworks, schemas, systems and established standards to improve the growing inter-dependent relationships between people and the marine environments;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the Committee of Experts in the development of norms, principles, guides and standards to increase significantly the availability of high-quality, timely and reliable geospatial information including any regional capacity development initiatives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505CB-FE58-4210-B3A2-E1AB49015816}"/>
              </a:ext>
            </a:extLst>
          </p:cNvPr>
          <p:cNvSpPr txBox="1"/>
          <p:nvPr/>
        </p:nvSpPr>
        <p:spPr>
          <a:xfrm>
            <a:off x="1698169" y="165866"/>
            <a:ext cx="879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WG - Objectives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380013" y="4880758"/>
            <a:ext cx="34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http://ggim.un.org/UNGGIM-wg8/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7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932160" cy="5197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A301329-3B81-4C4E-A96A-80FCA6ABED7E}"/>
                  </a:ext>
                </a:extLst>
              </p14:cNvPr>
              <p14:cNvContentPartPr/>
              <p14:nvPr/>
            </p14:nvContentPartPr>
            <p14:xfrm>
              <a:off x="9006699" y="302486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A301329-3B81-4C4E-A96A-80FCA6ABED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98059" y="30162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0A4ABD-354F-406B-B0DE-F7796587930A}"/>
                  </a:ext>
                </a:extLst>
              </p14:cNvPr>
              <p14:cNvContentPartPr/>
              <p14:nvPr/>
            </p14:nvContentPartPr>
            <p14:xfrm>
              <a:off x="11571699" y="4159225"/>
              <a:ext cx="33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0A4ABD-354F-406B-B0DE-F779658793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63059" y="4150585"/>
                <a:ext cx="5112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60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</p:cNvPr>
          <p:cNvSpPr txBox="1"/>
          <p:nvPr/>
        </p:nvSpPr>
        <p:spPr>
          <a:xfrm>
            <a:off x="3084337" y="5415149"/>
            <a:ext cx="617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Link to UN-GGIM-WGMGI Report to the Committee of Experts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39" y="1125032"/>
            <a:ext cx="8853141" cy="42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087" t="9241" r="5093" b="11105"/>
          <a:stretch/>
        </p:blipFill>
        <p:spPr>
          <a:xfrm>
            <a:off x="1503680" y="1036319"/>
            <a:ext cx="8961120" cy="40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E505CB-FE58-4210-B3A2-E1AB49015816}"/>
              </a:ext>
            </a:extLst>
          </p:cNvPr>
          <p:cNvSpPr txBox="1"/>
          <p:nvPr/>
        </p:nvSpPr>
        <p:spPr>
          <a:xfrm>
            <a:off x="1681841" y="574080"/>
            <a:ext cx="879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Work Plan </a:t>
            </a:r>
            <a:r>
              <a:rPr lang="en-US" sz="6000" b="1" dirty="0" smtClean="0"/>
              <a:t>2021 - 2022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60" y="4040390"/>
            <a:ext cx="9297815" cy="2005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017" y="1459115"/>
            <a:ext cx="58293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505CB-FE58-4210-B3A2-E1AB49015816}"/>
              </a:ext>
            </a:extLst>
          </p:cNvPr>
          <p:cNvSpPr txBox="1"/>
          <p:nvPr/>
        </p:nvSpPr>
        <p:spPr>
          <a:xfrm>
            <a:off x="1698169" y="165866"/>
            <a:ext cx="879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IGIF-W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A6D82-3B65-4033-97EA-C6DBAA717A92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1" y="1769555"/>
            <a:ext cx="3195637" cy="30803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D18FD-D112-4B04-8E80-2D1EE1F300AA}"/>
              </a:ext>
            </a:extLst>
          </p:cNvPr>
          <p:cNvSpPr txBox="1"/>
          <p:nvPr/>
        </p:nvSpPr>
        <p:spPr>
          <a:xfrm>
            <a:off x="3701341" y="1050901"/>
            <a:ext cx="81155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A guide to assist IGIF implementers with aspects of the Water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A water-centric view of the IGIF elements to assist implementers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Does not replace IGIF elements, approaches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Fundamental Data themes, institutional arrangements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Encompasses all parts of the Water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Usage – Maritime, Planning, Legislative, Scientific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Extents – Oceans, Seas, Inland, Wetlands, Watercourses</a:t>
            </a: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505CB-FE58-4210-B3A2-E1AB49015816}"/>
              </a:ext>
            </a:extLst>
          </p:cNvPr>
          <p:cNvSpPr txBox="1"/>
          <p:nvPr/>
        </p:nvSpPr>
        <p:spPr>
          <a:xfrm>
            <a:off x="1698169" y="165866"/>
            <a:ext cx="879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IGIF-W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A6D82-3B65-4033-97EA-C6DBAA717A92}"/>
              </a:ext>
            </a:extLst>
          </p:cNvPr>
          <p:cNvPicPr/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2" y="1785884"/>
            <a:ext cx="3195637" cy="30803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D18FD-D112-4B04-8E80-2D1EE1F300AA}"/>
              </a:ext>
            </a:extLst>
          </p:cNvPr>
          <p:cNvSpPr txBox="1"/>
          <p:nvPr/>
        </p:nvSpPr>
        <p:spPr>
          <a:xfrm>
            <a:off x="3717670" y="1181529"/>
            <a:ext cx="811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D18FD-D112-4B04-8E80-2D1EE1F300AA}"/>
              </a:ext>
            </a:extLst>
          </p:cNvPr>
          <p:cNvSpPr txBox="1"/>
          <p:nvPr/>
        </p:nvSpPr>
        <p:spPr>
          <a:xfrm>
            <a:off x="3397269" y="1181529"/>
            <a:ext cx="87563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Aim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Observations and Guidance on how Water can be approached in IGIF terms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Focused Value Propositions for the Water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Water in the fundamental data themes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Focused on emerging rather than established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WGMGI Work Plan = IGIF-W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Decade of Ocean Science for Sustainable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Use as a platform to endorse established standards – IHO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Expand on the build once, use many times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Include land/sea integration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Plan to deliver international seminar based on IGIF-W in conjunction with the launch of new IHO Innovation Laboratory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4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48D98-3432-49BF-91C8-23E3F102F4C6}"/>
              </a:ext>
            </a:extLst>
          </p:cNvPr>
          <p:cNvSpPr txBox="1"/>
          <p:nvPr/>
        </p:nvSpPr>
        <p:spPr>
          <a:xfrm>
            <a:off x="740586" y="1724220"/>
            <a:ext cx="10958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 smtClean="0"/>
              <a:t>Initial Draft of IGIF-W posted for MS review and contribution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 smtClean="0"/>
              <a:t>Online meeting at the end of March to review MS input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 smtClean="0"/>
              <a:t>Drafting of commitment to the Decade of Ocean Science for Sustainable Development (UNESCO – IOC)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 smtClean="0"/>
              <a:t>International Seminar on the IGIF-W and launch of the IHO Innovation Laboratory – October 25 – 29 in Singapore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01C2B-14F0-4A2A-AB6E-9CC0462937CD}"/>
              </a:ext>
            </a:extLst>
          </p:cNvPr>
          <p:cNvSpPr txBox="1"/>
          <p:nvPr/>
        </p:nvSpPr>
        <p:spPr>
          <a:xfrm>
            <a:off x="1672046" y="355965"/>
            <a:ext cx="9579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Upcoming Items of Interest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0133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10379</TotalTime>
  <Words>455</Words>
  <Application>Microsoft Office PowerPoint</Application>
  <PresentationFormat>Widescreen</PresentationFormat>
  <Paragraphs>67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John.Nyberg@noaa.gov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 Hai Teo</dc:creator>
  <cp:lastModifiedBy>Alexis Maxwell</cp:lastModifiedBy>
  <cp:revision>92</cp:revision>
  <cp:lastPrinted>2019-07-25T19:35:31Z</cp:lastPrinted>
  <dcterms:created xsi:type="dcterms:W3CDTF">2019-07-15T16:24:38Z</dcterms:created>
  <dcterms:modified xsi:type="dcterms:W3CDTF">2021-03-10T21:30:08Z</dcterms:modified>
</cp:coreProperties>
</file>