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ggTsbp6we3i2RP6dVRWIZLROqQ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5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c6639d9d7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c6639d9d7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c6639d9d7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c6639d9d7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c6639d9d78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c6639d9d78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US continues to be engaged in MSDI efforts whenever possible, but specifically at the IHO, UN, and OGC levels through the IHO Marine Spatial Data Infrastructures Working Group and and regionally-focused MSDI working groups like the Arctic Regional Marine Spatial Data Infrastructures Working Group (ARMSDIWG) and Meso American and Caribbean Sea Hydrographic Commission Marine Spatial Data Infrastructures Working Group (MMSDIWG).</a:t>
            </a:r>
            <a:endParaRPr/>
          </a:p>
          <a:p>
            <a:pPr marL="0" lvl="0" indent="0" algn="l" rtl="0">
              <a:lnSpc>
                <a:spcPct val="100000"/>
              </a:lnSpc>
              <a:spcBef>
                <a:spcPts val="0"/>
              </a:spcBef>
              <a:spcAft>
                <a:spcPts val="0"/>
              </a:spcAft>
              <a:buSzPts val="1400"/>
              <a:buNone/>
            </a:pPr>
            <a:r>
              <a:rPr lang="en-US"/>
              <a:t>Whenever possible, we seek to employ the S-100 standard, OGC Standards, etc.</a:t>
            </a:r>
            <a:endParaRPr/>
          </a:p>
          <a:p>
            <a:pPr marL="0" lvl="0" indent="0" algn="l" rtl="0">
              <a:lnSpc>
                <a:spcPct val="100000"/>
              </a:lnSpc>
              <a:spcBef>
                <a:spcPts val="0"/>
              </a:spcBef>
              <a:spcAft>
                <a:spcPts val="0"/>
              </a:spcAft>
              <a:buSzPts val="1400"/>
              <a:buNone/>
            </a:pPr>
            <a:r>
              <a:rPr lang="en-US"/>
              <a:t>We’ve had a product-centric approach to production for so long, but are finally employing a more data-centric approach through the use of centralized production databases and more advanced software.</a:t>
            </a:r>
            <a:endParaRPr/>
          </a:p>
          <a:p>
            <a:pPr marL="0" lvl="0" indent="0" algn="l" rtl="0">
              <a:lnSpc>
                <a:spcPct val="100000"/>
              </a:lnSpc>
              <a:spcBef>
                <a:spcPts val="0"/>
              </a:spcBef>
              <a:spcAft>
                <a:spcPts val="0"/>
              </a:spcAft>
              <a:buSzPts val="1400"/>
              <a:buNone/>
            </a:pPr>
            <a:r>
              <a:rPr lang="en-US"/>
              <a:t>We encourage the accessibility of as much data as possible for various users and have a number of platforms from which to download available datasets. Ex: Marine Cadastre, Data.gov, and NGA’s Arctic DEM.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F5F9FC"/>
            </a:gs>
            <a:gs pos="75000">
              <a:srgbClr val="F5F9FC"/>
            </a:gs>
            <a:gs pos="100000">
              <a:srgbClr val="CEE1F1"/>
            </a:gs>
          </a:gsLst>
          <a:lin ang="5400000" scaled="0"/>
        </a:gradFill>
        <a:effectLst/>
      </p:bgPr>
    </p:bg>
    <p:spTree>
      <p:nvGrpSpPr>
        <p:cNvPr id="1" name="Shape 14"/>
        <p:cNvGrpSpPr/>
        <p:nvPr/>
      </p:nvGrpSpPr>
      <p:grpSpPr>
        <a:xfrm>
          <a:off x="0" y="0"/>
          <a:ext cx="0" cy="0"/>
          <a:chOff x="0" y="0"/>
          <a:chExt cx="0" cy="0"/>
        </a:xfrm>
      </p:grpSpPr>
      <p:sp>
        <p:nvSpPr>
          <p:cNvPr id="15" name="Google Shape;15;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1"/>
          <p:cNvSpPr/>
          <p:nvPr/>
        </p:nvSpPr>
        <p:spPr>
          <a:xfrm>
            <a:off x="0" y="6040079"/>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11"/>
          <p:cNvPicPr preferRelativeResize="0"/>
          <p:nvPr/>
        </p:nvPicPr>
        <p:blipFill rotWithShape="1">
          <a:blip r:embed="rId2">
            <a:alphaModFix/>
          </a:blip>
          <a:srcRect/>
          <a:stretch/>
        </p:blipFill>
        <p:spPr>
          <a:xfrm>
            <a:off x="-5182" y="6069012"/>
            <a:ext cx="2366964" cy="788987"/>
          </a:xfrm>
          <a:prstGeom prst="rect">
            <a:avLst/>
          </a:prstGeom>
          <a:noFill/>
          <a:ln>
            <a:noFill/>
          </a:ln>
        </p:spPr>
      </p:pic>
      <p:pic>
        <p:nvPicPr>
          <p:cNvPr id="19" name="Google Shape;19;p11"/>
          <p:cNvPicPr preferRelativeResize="0"/>
          <p:nvPr/>
        </p:nvPicPr>
        <p:blipFill rotWithShape="1">
          <a:blip r:embed="rId3">
            <a:alphaModFix/>
          </a:blip>
          <a:srcRect/>
          <a:stretch/>
        </p:blipFill>
        <p:spPr>
          <a:xfrm>
            <a:off x="11239098" y="6069012"/>
            <a:ext cx="793714" cy="808277"/>
          </a:xfrm>
          <a:prstGeom prst="rect">
            <a:avLst/>
          </a:prstGeom>
          <a:noFill/>
          <a:ln>
            <a:noFill/>
          </a:ln>
        </p:spPr>
      </p:pic>
      <p:sp>
        <p:nvSpPr>
          <p:cNvPr id="20" name="Google Shape;20;p11"/>
          <p:cNvSpPr txBox="1"/>
          <p:nvPr/>
        </p:nvSpPr>
        <p:spPr>
          <a:xfrm>
            <a:off x="8021213" y="6271896"/>
            <a:ext cx="321788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South West Pacific Hydrographic Commission</a:t>
            </a:r>
            <a:endParaRPr sz="1200" b="0" i="1"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gradFill>
          <a:gsLst>
            <a:gs pos="0">
              <a:srgbClr val="F5F9FC"/>
            </a:gs>
            <a:gs pos="75000">
              <a:srgbClr val="F5F9FC"/>
            </a:gs>
            <a:gs pos="100000">
              <a:srgbClr val="CEE1F1"/>
            </a:gs>
          </a:gsLst>
          <a:lin ang="5400000" scaled="0"/>
        </a:gradFill>
        <a:effectLst/>
      </p:bgPr>
    </p:bg>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57C4"/>
              </a:buClr>
              <a:buSzPts val="4400"/>
              <a:buFont typeface="Calibri"/>
              <a:buNone/>
              <a:defRPr>
                <a:solidFill>
                  <a:srgbClr val="0E57C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1" y="1825625"/>
            <a:ext cx="7724182" cy="21587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 name="Google Shape;24;p12"/>
          <p:cNvCxnSpPr/>
          <p:nvPr/>
        </p:nvCxnSpPr>
        <p:spPr>
          <a:xfrm rot="10800000" flipH="1">
            <a:off x="811992" y="893798"/>
            <a:ext cx="10568015" cy="5285"/>
          </a:xfrm>
          <a:prstGeom prst="straightConnector1">
            <a:avLst/>
          </a:prstGeom>
          <a:noFill/>
          <a:ln w="28575" cap="flat" cmpd="sng">
            <a:solidFill>
              <a:srgbClr val="0E57C4"/>
            </a:solidFill>
            <a:prstDash val="solid"/>
            <a:miter lim="800000"/>
            <a:headEnd type="none" w="sm" len="sm"/>
            <a:tailEnd type="none" w="sm" len="sm"/>
          </a:ln>
        </p:spPr>
      </p:cxnSp>
      <p:sp>
        <p:nvSpPr>
          <p:cNvPr id="25" name="Google Shape;25;p12"/>
          <p:cNvSpPr/>
          <p:nvPr/>
        </p:nvSpPr>
        <p:spPr>
          <a:xfrm>
            <a:off x="0" y="6020790"/>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12"/>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7" name="Google Shape;27;p12"/>
          <p:cNvPicPr preferRelativeResize="0"/>
          <p:nvPr/>
        </p:nvPicPr>
        <p:blipFill rotWithShape="1">
          <a:blip r:embed="rId2">
            <a:alphaModFix/>
          </a:blip>
          <a:srcRect/>
          <a:stretch/>
        </p:blipFill>
        <p:spPr>
          <a:xfrm>
            <a:off x="808" y="6031690"/>
            <a:ext cx="2489765" cy="829921"/>
          </a:xfrm>
          <a:prstGeom prst="rect">
            <a:avLst/>
          </a:prstGeom>
          <a:noFill/>
          <a:ln>
            <a:noFill/>
          </a:ln>
        </p:spPr>
      </p:pic>
      <p:sp>
        <p:nvSpPr>
          <p:cNvPr id="28" name="Google Shape;28;p12"/>
          <p:cNvSpPr txBox="1"/>
          <p:nvPr/>
        </p:nvSpPr>
        <p:spPr>
          <a:xfrm>
            <a:off x="7867467" y="6280348"/>
            <a:ext cx="321788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South West Pacific Hydrographic Commission</a:t>
            </a:r>
            <a:endParaRPr sz="1200" b="0" i="1" u="none" strike="noStrike" cap="none">
              <a:solidFill>
                <a:schemeClr val="dk1"/>
              </a:solidFill>
              <a:latin typeface="Calibri"/>
              <a:ea typeface="Calibri"/>
              <a:cs typeface="Calibri"/>
              <a:sym typeface="Calibri"/>
            </a:endParaRPr>
          </a:p>
        </p:txBody>
      </p:sp>
      <p:pic>
        <p:nvPicPr>
          <p:cNvPr id="29" name="Google Shape;29;p12"/>
          <p:cNvPicPr preferRelativeResize="0"/>
          <p:nvPr/>
        </p:nvPicPr>
        <p:blipFill rotWithShape="1">
          <a:blip r:embed="rId3">
            <a:alphaModFix/>
          </a:blip>
          <a:srcRect/>
          <a:stretch/>
        </p:blipFill>
        <p:spPr>
          <a:xfrm>
            <a:off x="11190914" y="6031690"/>
            <a:ext cx="813938" cy="8288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1545265" y="149902"/>
            <a:ext cx="9144000" cy="390232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Calibri"/>
              <a:buNone/>
            </a:pPr>
            <a:r>
              <a:rPr lang="en-US" sz="5400"/>
              <a:t>44</a:t>
            </a:r>
            <a:r>
              <a:rPr lang="en-US" sz="5400" baseline="30000"/>
              <a:t>th</a:t>
            </a:r>
            <a:r>
              <a:rPr lang="en-US" sz="5400"/>
              <a:t> Meeting of the </a:t>
            </a:r>
            <a:br>
              <a:rPr lang="en-US" sz="5400"/>
            </a:br>
            <a:r>
              <a:rPr lang="en-US" sz="5400"/>
              <a:t>US - Canada</a:t>
            </a:r>
            <a:br>
              <a:rPr lang="en-US" sz="5400"/>
            </a:br>
            <a:r>
              <a:rPr lang="en-US" sz="5400"/>
              <a:t>Hydrographic Commission</a:t>
            </a:r>
            <a:br>
              <a:rPr lang="en-US" sz="5400"/>
            </a:br>
            <a:r>
              <a:rPr lang="en-US" sz="5400"/>
              <a:t/>
            </a:r>
            <a:br>
              <a:rPr lang="en-US" sz="5400"/>
            </a:br>
            <a:r>
              <a:rPr lang="en-US" sz="3959"/>
              <a:t>National Report by</a:t>
            </a:r>
            <a:endParaRPr sz="3959"/>
          </a:p>
        </p:txBody>
      </p:sp>
      <p:sp>
        <p:nvSpPr>
          <p:cNvPr id="92" name="Google Shape;92;p1"/>
          <p:cNvSpPr txBox="1">
            <a:spLocks noGrp="1"/>
          </p:cNvSpPr>
          <p:nvPr>
            <p:ph type="subTitle" idx="1"/>
          </p:nvPr>
        </p:nvSpPr>
        <p:spPr>
          <a:xfrm>
            <a:off x="1577175" y="4399472"/>
            <a:ext cx="9144000" cy="884100"/>
          </a:xfrm>
          <a:prstGeom prst="rect">
            <a:avLst/>
          </a:prstGeom>
          <a:noFill/>
          <a:ln>
            <a:noFill/>
          </a:ln>
        </p:spPr>
        <p:txBody>
          <a:bodyPr spcFirstLastPara="1" wrap="square" lIns="91425" tIns="45700" rIns="91425" bIns="45700" anchor="t" anchorCtr="0">
            <a:normAutofit fontScale="40000" lnSpcReduction="10000"/>
          </a:bodyPr>
          <a:lstStyle/>
          <a:p>
            <a:pPr marL="0" lvl="0" indent="0" algn="ctr" rtl="0">
              <a:lnSpc>
                <a:spcPct val="90000"/>
              </a:lnSpc>
              <a:spcBef>
                <a:spcPts val="0"/>
              </a:spcBef>
              <a:spcAft>
                <a:spcPts val="0"/>
              </a:spcAft>
              <a:buClr>
                <a:schemeClr val="dk1"/>
              </a:buClr>
              <a:buSzPts val="960"/>
              <a:buNone/>
            </a:pPr>
            <a:r>
              <a:rPr lang="en-US" sz="11000"/>
              <a:t>United States of America</a:t>
            </a:r>
            <a:endParaRPr sz="11000"/>
          </a:p>
          <a:p>
            <a:pPr marL="0" lvl="0" indent="0" algn="ctr" rtl="0">
              <a:lnSpc>
                <a:spcPct val="90000"/>
              </a:lnSpc>
              <a:spcBef>
                <a:spcPts val="1000"/>
              </a:spcBef>
              <a:spcAft>
                <a:spcPts val="0"/>
              </a:spcAft>
              <a:buClr>
                <a:schemeClr val="dk1"/>
              </a:buClr>
              <a:buSzPct val="100000"/>
              <a:buNone/>
            </a:pPr>
            <a:endParaRPr>
              <a:latin typeface="Arial"/>
              <a:ea typeface="Arial"/>
              <a:cs typeface="Arial"/>
              <a:sym typeface="Arial"/>
            </a:endParaRPr>
          </a:p>
        </p:txBody>
      </p:sp>
      <p:sp>
        <p:nvSpPr>
          <p:cNvPr id="93" name="Google Shape;93;p1"/>
          <p:cNvSpPr/>
          <p:nvPr/>
        </p:nvSpPr>
        <p:spPr>
          <a:xfrm>
            <a:off x="8112300" y="6057588"/>
            <a:ext cx="4079700" cy="800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
          <p:cNvPicPr preferRelativeResize="0"/>
          <p:nvPr/>
        </p:nvPicPr>
        <p:blipFill>
          <a:blip r:embed="rId3">
            <a:alphaModFix/>
          </a:blip>
          <a:stretch>
            <a:fillRect/>
          </a:stretch>
        </p:blipFill>
        <p:spPr>
          <a:xfrm>
            <a:off x="10134525" y="6054475"/>
            <a:ext cx="693700" cy="693700"/>
          </a:xfrm>
          <a:prstGeom prst="rect">
            <a:avLst/>
          </a:prstGeom>
          <a:noFill/>
          <a:ln>
            <a:noFill/>
          </a:ln>
        </p:spPr>
      </p:pic>
      <p:pic>
        <p:nvPicPr>
          <p:cNvPr id="95" name="Google Shape;95;p1"/>
          <p:cNvPicPr preferRelativeResize="0"/>
          <p:nvPr/>
        </p:nvPicPr>
        <p:blipFill>
          <a:blip r:embed="rId4">
            <a:alphaModFix/>
          </a:blip>
          <a:stretch>
            <a:fillRect/>
          </a:stretch>
        </p:blipFill>
        <p:spPr>
          <a:xfrm>
            <a:off x="11039825" y="6054475"/>
            <a:ext cx="693700" cy="693700"/>
          </a:xfrm>
          <a:prstGeom prst="rect">
            <a:avLst/>
          </a:prstGeom>
          <a:noFill/>
          <a:ln>
            <a:noFill/>
          </a:ln>
        </p:spPr>
      </p:pic>
      <p:pic>
        <p:nvPicPr>
          <p:cNvPr id="96" name="Google Shape;96;p1"/>
          <p:cNvPicPr preferRelativeResize="0"/>
          <p:nvPr/>
        </p:nvPicPr>
        <p:blipFill>
          <a:blip r:embed="rId5">
            <a:alphaModFix/>
          </a:blip>
          <a:stretch>
            <a:fillRect/>
          </a:stretch>
        </p:blipFill>
        <p:spPr>
          <a:xfrm>
            <a:off x="9229225" y="6057601"/>
            <a:ext cx="693689" cy="686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c6639d9d78_0_0"/>
          <p:cNvSpPr txBox="1">
            <a:spLocks noGrp="1"/>
          </p:cNvSpPr>
          <p:nvPr>
            <p:ph type="body" idx="1"/>
          </p:nvPr>
        </p:nvSpPr>
        <p:spPr>
          <a:xfrm>
            <a:off x="2121501" y="2170600"/>
            <a:ext cx="7724100" cy="21588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5800"/>
              <a:t>Thank you!</a:t>
            </a:r>
            <a:endParaRPr sz="5800"/>
          </a:p>
        </p:txBody>
      </p:sp>
      <p:sp>
        <p:nvSpPr>
          <p:cNvPr id="181" name="Google Shape;181;gc6639d9d78_0_0"/>
          <p:cNvSpPr txBox="1">
            <a:spLocks noGrp="1"/>
          </p:cNvSpPr>
          <p:nvPr>
            <p:ph type="sldNum" idx="12"/>
          </p:nvPr>
        </p:nvSpPr>
        <p:spPr>
          <a:xfrm>
            <a:off x="4700292" y="6266476"/>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10</a:t>
            </a:fld>
            <a:endParaRPr/>
          </a:p>
        </p:txBody>
      </p:sp>
      <p:pic>
        <p:nvPicPr>
          <p:cNvPr id="182" name="Google Shape;182;gc6639d9d78_0_0"/>
          <p:cNvPicPr preferRelativeResize="0"/>
          <p:nvPr/>
        </p:nvPicPr>
        <p:blipFill>
          <a:blip r:embed="rId3">
            <a:alphaModFix/>
          </a:blip>
          <a:stretch>
            <a:fillRect/>
          </a:stretch>
        </p:blipFill>
        <p:spPr>
          <a:xfrm>
            <a:off x="7672325" y="6031038"/>
            <a:ext cx="4519679" cy="83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c6639d9d78_0_7"/>
          <p:cNvSpPr txBox="1">
            <a:spLocks noGrp="1"/>
          </p:cNvSpPr>
          <p:nvPr>
            <p:ph type="title"/>
          </p:nvPr>
        </p:nvSpPr>
        <p:spPr>
          <a:xfrm>
            <a:off x="838200" y="259414"/>
            <a:ext cx="10515600" cy="5406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Reference Slide</a:t>
            </a:r>
            <a:endParaRPr/>
          </a:p>
        </p:txBody>
      </p:sp>
      <p:sp>
        <p:nvSpPr>
          <p:cNvPr id="189" name="Google Shape;189;gc6639d9d78_0_7"/>
          <p:cNvSpPr txBox="1">
            <a:spLocks noGrp="1"/>
          </p:cNvSpPr>
          <p:nvPr>
            <p:ph type="sldNum" idx="12"/>
          </p:nvPr>
        </p:nvSpPr>
        <p:spPr>
          <a:xfrm>
            <a:off x="4700292" y="6266476"/>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11</a:t>
            </a:fld>
            <a:endParaRPr/>
          </a:p>
        </p:txBody>
      </p:sp>
      <p:sp>
        <p:nvSpPr>
          <p:cNvPr id="190" name="Google Shape;190;gc6639d9d78_0_7"/>
          <p:cNvSpPr/>
          <p:nvPr/>
        </p:nvSpPr>
        <p:spPr>
          <a:xfrm>
            <a:off x="152398" y="863449"/>
            <a:ext cx="11887200" cy="689400"/>
          </a:xfrm>
          <a:prstGeom prst="rightArrow">
            <a:avLst>
              <a:gd name="adj1" fmla="val 50000"/>
              <a:gd name="adj2" fmla="val 50000"/>
            </a:avLst>
          </a:prstGeom>
          <a:solidFill>
            <a:srgbClr val="0070C0"/>
          </a:solidFill>
          <a:ln w="12700" cap="flat" cmpd="sng">
            <a:solidFill>
              <a:srgbClr val="0546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Calibri"/>
                <a:ea typeface="Calibri"/>
                <a:cs typeface="Calibri"/>
                <a:sym typeface="Calibri"/>
              </a:rPr>
              <a:t>2019                                </a:t>
            </a:r>
            <a:r>
              <a:rPr lang="en-US" sz="2800" b="1" i="0" u="none" strike="noStrike" cap="none">
                <a:solidFill>
                  <a:srgbClr val="FFFFFF"/>
                </a:solidFill>
                <a:latin typeface="Calibri"/>
                <a:ea typeface="Calibri"/>
                <a:cs typeface="Calibri"/>
                <a:sym typeface="Calibri"/>
              </a:rPr>
              <a:t>Raster Chart Sunset Timeline                               </a:t>
            </a:r>
            <a:r>
              <a:rPr lang="en-US" sz="3200" b="1" i="0" u="none" strike="noStrike" cap="none">
                <a:solidFill>
                  <a:srgbClr val="FFFFFF"/>
                </a:solidFill>
                <a:latin typeface="Calibri"/>
                <a:ea typeface="Calibri"/>
                <a:cs typeface="Calibri"/>
                <a:sym typeface="Calibri"/>
              </a:rPr>
              <a:t>2025</a:t>
            </a:r>
            <a:endParaRPr sz="3200" b="1" i="0" u="none" strike="noStrike" cap="none">
              <a:solidFill>
                <a:srgbClr val="FFFFFF"/>
              </a:solidFill>
              <a:latin typeface="Calibri"/>
              <a:ea typeface="Calibri"/>
              <a:cs typeface="Calibri"/>
              <a:sym typeface="Calibri"/>
            </a:endParaRPr>
          </a:p>
        </p:txBody>
      </p:sp>
      <p:cxnSp>
        <p:nvCxnSpPr>
          <p:cNvPr id="191" name="Google Shape;191;gc6639d9d78_0_7"/>
          <p:cNvCxnSpPr/>
          <p:nvPr/>
        </p:nvCxnSpPr>
        <p:spPr>
          <a:xfrm>
            <a:off x="170872" y="2052746"/>
            <a:ext cx="11887200" cy="0"/>
          </a:xfrm>
          <a:prstGeom prst="straightConnector1">
            <a:avLst/>
          </a:prstGeom>
          <a:noFill/>
          <a:ln w="19050" cap="flat" cmpd="sng">
            <a:solidFill>
              <a:srgbClr val="054698"/>
            </a:solidFill>
            <a:prstDash val="solid"/>
            <a:miter lim="800000"/>
            <a:headEnd type="none" w="sm" len="sm"/>
            <a:tailEnd type="none" w="sm" len="sm"/>
          </a:ln>
        </p:spPr>
      </p:cxnSp>
      <p:cxnSp>
        <p:nvCxnSpPr>
          <p:cNvPr id="192" name="Google Shape;192;gc6639d9d78_0_7"/>
          <p:cNvCxnSpPr/>
          <p:nvPr/>
        </p:nvCxnSpPr>
        <p:spPr>
          <a:xfrm>
            <a:off x="170872" y="3152642"/>
            <a:ext cx="11887200" cy="0"/>
          </a:xfrm>
          <a:prstGeom prst="straightConnector1">
            <a:avLst/>
          </a:prstGeom>
          <a:noFill/>
          <a:ln w="19050" cap="flat" cmpd="sng">
            <a:solidFill>
              <a:srgbClr val="054698"/>
            </a:solidFill>
            <a:prstDash val="solid"/>
            <a:miter lim="800000"/>
            <a:headEnd type="none" w="sm" len="sm"/>
            <a:tailEnd type="none" w="sm" len="sm"/>
          </a:ln>
        </p:spPr>
      </p:cxnSp>
      <p:cxnSp>
        <p:nvCxnSpPr>
          <p:cNvPr id="193" name="Google Shape;193;gc6639d9d78_0_7"/>
          <p:cNvCxnSpPr/>
          <p:nvPr/>
        </p:nvCxnSpPr>
        <p:spPr>
          <a:xfrm>
            <a:off x="170872" y="3992506"/>
            <a:ext cx="11887200" cy="0"/>
          </a:xfrm>
          <a:prstGeom prst="straightConnector1">
            <a:avLst/>
          </a:prstGeom>
          <a:noFill/>
          <a:ln w="19050" cap="flat" cmpd="sng">
            <a:solidFill>
              <a:srgbClr val="054698"/>
            </a:solidFill>
            <a:prstDash val="solid"/>
            <a:miter lim="800000"/>
            <a:headEnd type="none" w="sm" len="sm"/>
            <a:tailEnd type="none" w="sm" len="sm"/>
          </a:ln>
        </p:spPr>
      </p:cxnSp>
      <p:cxnSp>
        <p:nvCxnSpPr>
          <p:cNvPr id="194" name="Google Shape;194;gc6639d9d78_0_7"/>
          <p:cNvCxnSpPr/>
          <p:nvPr/>
        </p:nvCxnSpPr>
        <p:spPr>
          <a:xfrm>
            <a:off x="170872" y="5052909"/>
            <a:ext cx="11887200" cy="0"/>
          </a:xfrm>
          <a:prstGeom prst="straightConnector1">
            <a:avLst/>
          </a:prstGeom>
          <a:noFill/>
          <a:ln w="19050" cap="flat" cmpd="sng">
            <a:solidFill>
              <a:srgbClr val="054698"/>
            </a:solidFill>
            <a:prstDash val="solid"/>
            <a:miter lim="800000"/>
            <a:headEnd type="none" w="sm" len="sm"/>
            <a:tailEnd type="none" w="sm" len="sm"/>
          </a:ln>
        </p:spPr>
      </p:cxnSp>
      <p:cxnSp>
        <p:nvCxnSpPr>
          <p:cNvPr id="195" name="Google Shape;195;gc6639d9d78_0_7"/>
          <p:cNvCxnSpPr/>
          <p:nvPr/>
        </p:nvCxnSpPr>
        <p:spPr>
          <a:xfrm>
            <a:off x="170872" y="5770818"/>
            <a:ext cx="11887200" cy="0"/>
          </a:xfrm>
          <a:prstGeom prst="straightConnector1">
            <a:avLst/>
          </a:prstGeom>
          <a:noFill/>
          <a:ln w="19050" cap="flat" cmpd="sng">
            <a:solidFill>
              <a:srgbClr val="054698"/>
            </a:solidFill>
            <a:prstDash val="solid"/>
            <a:miter lim="800000"/>
            <a:headEnd type="none" w="sm" len="sm"/>
            <a:tailEnd type="none" w="sm" len="sm"/>
          </a:ln>
        </p:spPr>
      </p:cxnSp>
      <p:grpSp>
        <p:nvGrpSpPr>
          <p:cNvPr id="196" name="Google Shape;196;gc6639d9d78_0_7"/>
          <p:cNvGrpSpPr/>
          <p:nvPr/>
        </p:nvGrpSpPr>
        <p:grpSpPr>
          <a:xfrm>
            <a:off x="0" y="1406237"/>
            <a:ext cx="6353100" cy="640200"/>
            <a:chOff x="0" y="1272123"/>
            <a:chExt cx="6353100" cy="640200"/>
          </a:xfrm>
        </p:grpSpPr>
        <p:sp>
          <p:nvSpPr>
            <p:cNvPr id="197" name="Google Shape;197;gc6639d9d78_0_7"/>
            <p:cNvSpPr/>
            <p:nvPr/>
          </p:nvSpPr>
          <p:spPr>
            <a:xfrm>
              <a:off x="0" y="1272123"/>
              <a:ext cx="6353100" cy="640200"/>
            </a:xfrm>
            <a:prstGeom prst="stripedRightArrow">
              <a:avLst>
                <a:gd name="adj1" fmla="val 50000"/>
                <a:gd name="adj2" fmla="val 50000"/>
              </a:avLst>
            </a:prstGeom>
            <a:solidFill>
              <a:srgbClr val="0070C0"/>
            </a:solidFill>
            <a:ln w="12700" cap="flat" cmpd="sng">
              <a:solidFill>
                <a:srgbClr val="0546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Calibri"/>
                <a:ea typeface="Calibri"/>
                <a:cs typeface="Calibri"/>
                <a:sym typeface="Calibri"/>
              </a:endParaRPr>
            </a:p>
          </p:txBody>
        </p:sp>
        <p:sp>
          <p:nvSpPr>
            <p:cNvPr id="198" name="Google Shape;198;gc6639d9d78_0_7"/>
            <p:cNvSpPr txBox="1"/>
            <p:nvPr/>
          </p:nvSpPr>
          <p:spPr>
            <a:xfrm>
              <a:off x="1" y="1400734"/>
              <a:ext cx="61953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NOAA Custom Chart Prototyping</a:t>
              </a:r>
              <a:endParaRPr sz="2000" b="1" i="0" u="none" strike="noStrike" cap="none">
                <a:solidFill>
                  <a:srgbClr val="FFFFFF"/>
                </a:solidFill>
                <a:latin typeface="Calibri"/>
                <a:ea typeface="Calibri"/>
                <a:cs typeface="Calibri"/>
                <a:sym typeface="Calibri"/>
              </a:endParaRPr>
            </a:p>
          </p:txBody>
        </p:sp>
      </p:grpSp>
      <p:grpSp>
        <p:nvGrpSpPr>
          <p:cNvPr id="199" name="Google Shape;199;gc6639d9d78_0_7"/>
          <p:cNvGrpSpPr/>
          <p:nvPr/>
        </p:nvGrpSpPr>
        <p:grpSpPr>
          <a:xfrm>
            <a:off x="3260903" y="3235282"/>
            <a:ext cx="3116136" cy="640200"/>
            <a:chOff x="3209026" y="3152797"/>
            <a:chExt cx="3141900" cy="640200"/>
          </a:xfrm>
        </p:grpSpPr>
        <p:sp>
          <p:nvSpPr>
            <p:cNvPr id="200" name="Google Shape;200;gc6639d9d78_0_7"/>
            <p:cNvSpPr/>
            <p:nvPr/>
          </p:nvSpPr>
          <p:spPr>
            <a:xfrm>
              <a:off x="3209026" y="3152797"/>
              <a:ext cx="3141900" cy="640200"/>
            </a:xfrm>
            <a:prstGeom prst="rightArrow">
              <a:avLst>
                <a:gd name="adj1" fmla="val 50000"/>
                <a:gd name="adj2" fmla="val 50000"/>
              </a:avLst>
            </a:prstGeom>
            <a:solidFill>
              <a:srgbClr val="0070C0"/>
            </a:solidFill>
            <a:ln w="12700" cap="flat" cmpd="sng">
              <a:solidFill>
                <a:srgbClr val="0546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1" name="Google Shape;201;gc6639d9d78_0_7"/>
            <p:cNvSpPr txBox="1"/>
            <p:nvPr/>
          </p:nvSpPr>
          <p:spPr>
            <a:xfrm>
              <a:off x="3209026" y="3272782"/>
              <a:ext cx="29589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Gather User Feedback</a:t>
              </a:r>
              <a:endParaRPr sz="2000" b="1" i="0" u="none" strike="noStrike" cap="none">
                <a:solidFill>
                  <a:srgbClr val="FFFFFF"/>
                </a:solidFill>
                <a:latin typeface="Calibri"/>
                <a:ea typeface="Calibri"/>
                <a:cs typeface="Calibri"/>
                <a:sym typeface="Calibri"/>
              </a:endParaRPr>
            </a:p>
          </p:txBody>
        </p:sp>
      </p:grpSp>
      <p:grpSp>
        <p:nvGrpSpPr>
          <p:cNvPr id="202" name="Google Shape;202;gc6639d9d78_0_7"/>
          <p:cNvGrpSpPr/>
          <p:nvPr/>
        </p:nvGrpSpPr>
        <p:grpSpPr>
          <a:xfrm>
            <a:off x="1244351" y="4092398"/>
            <a:ext cx="5252233" cy="369300"/>
            <a:chOff x="1218473" y="3996127"/>
            <a:chExt cx="5252233" cy="369300"/>
          </a:xfrm>
        </p:grpSpPr>
        <p:sp>
          <p:nvSpPr>
            <p:cNvPr id="203" name="Google Shape;203;gc6639d9d78_0_7"/>
            <p:cNvSpPr txBox="1"/>
            <p:nvPr/>
          </p:nvSpPr>
          <p:spPr>
            <a:xfrm>
              <a:off x="1218473" y="3996127"/>
              <a:ext cx="50256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054698"/>
                  </a:solidFill>
                  <a:latin typeface="Calibri"/>
                  <a:ea typeface="Calibri"/>
                  <a:cs typeface="Calibri"/>
                  <a:sym typeface="Calibri"/>
                </a:rPr>
                <a:t>Complete NOAA Custom Chart (NCC) Development</a:t>
              </a:r>
              <a:endParaRPr sz="1800" b="1" i="0" u="none" strike="noStrike" cap="none">
                <a:solidFill>
                  <a:srgbClr val="054698"/>
                </a:solidFill>
                <a:latin typeface="Calibri"/>
                <a:ea typeface="Calibri"/>
                <a:cs typeface="Calibri"/>
                <a:sym typeface="Calibri"/>
              </a:endParaRPr>
            </a:p>
          </p:txBody>
        </p:sp>
        <p:sp>
          <p:nvSpPr>
            <p:cNvPr id="204" name="Google Shape;204;gc6639d9d78_0_7"/>
            <p:cNvSpPr/>
            <p:nvPr/>
          </p:nvSpPr>
          <p:spPr>
            <a:xfrm>
              <a:off x="6236585" y="4069307"/>
              <a:ext cx="234121" cy="222972"/>
            </a:xfrm>
            <a:prstGeom prst="flowChartDecision">
              <a:avLst/>
            </a:prstGeom>
            <a:solidFill>
              <a:srgbClr val="000000"/>
            </a:solid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5" name="Google Shape;205;gc6639d9d78_0_7"/>
          <p:cNvGrpSpPr/>
          <p:nvPr/>
        </p:nvGrpSpPr>
        <p:grpSpPr>
          <a:xfrm>
            <a:off x="6680412" y="5459598"/>
            <a:ext cx="5345907" cy="646453"/>
            <a:chOff x="6698649" y="5586707"/>
            <a:chExt cx="5345907" cy="646453"/>
          </a:xfrm>
        </p:grpSpPr>
        <p:sp>
          <p:nvSpPr>
            <p:cNvPr id="206" name="Google Shape;206;gc6639d9d78_0_7"/>
            <p:cNvSpPr/>
            <p:nvPr/>
          </p:nvSpPr>
          <p:spPr>
            <a:xfrm>
              <a:off x="11810435" y="6010188"/>
              <a:ext cx="234121" cy="222972"/>
            </a:xfrm>
            <a:prstGeom prst="flowChartDecision">
              <a:avLst/>
            </a:prstGeom>
            <a:solidFill>
              <a:srgbClr val="000000"/>
            </a:solid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gc6639d9d78_0_7"/>
            <p:cNvSpPr txBox="1"/>
            <p:nvPr/>
          </p:nvSpPr>
          <p:spPr>
            <a:xfrm>
              <a:off x="6698649" y="5586707"/>
              <a:ext cx="4899300" cy="400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054698"/>
                  </a:solidFill>
                  <a:latin typeface="Calibri"/>
                  <a:ea typeface="Calibri"/>
                  <a:cs typeface="Calibri"/>
                  <a:sym typeface="Calibri"/>
                </a:rPr>
                <a:t>Complete Raster Sunset Program - 2025</a:t>
              </a:r>
              <a:endParaRPr sz="2000" b="1" i="0" u="none" strike="noStrike" cap="none">
                <a:solidFill>
                  <a:srgbClr val="054698"/>
                </a:solidFill>
                <a:latin typeface="Calibri"/>
                <a:ea typeface="Calibri"/>
                <a:cs typeface="Calibri"/>
                <a:sym typeface="Calibri"/>
              </a:endParaRPr>
            </a:p>
          </p:txBody>
        </p:sp>
      </p:grpSp>
      <p:grpSp>
        <p:nvGrpSpPr>
          <p:cNvPr id="208" name="Google Shape;208;gc6639d9d78_0_7"/>
          <p:cNvGrpSpPr/>
          <p:nvPr/>
        </p:nvGrpSpPr>
        <p:grpSpPr>
          <a:xfrm>
            <a:off x="-55823" y="2652640"/>
            <a:ext cx="5207102" cy="400200"/>
            <a:chOff x="-903133" y="2569444"/>
            <a:chExt cx="5207102" cy="400200"/>
          </a:xfrm>
        </p:grpSpPr>
        <p:sp>
          <p:nvSpPr>
            <p:cNvPr id="209" name="Google Shape;209;gc6639d9d78_0_7"/>
            <p:cNvSpPr txBox="1"/>
            <p:nvPr/>
          </p:nvSpPr>
          <p:spPr>
            <a:xfrm>
              <a:off x="-903133" y="2584833"/>
              <a:ext cx="37944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054698"/>
                  </a:solidFill>
                  <a:latin typeface="Calibri"/>
                  <a:ea typeface="Calibri"/>
                  <a:cs typeface="Calibri"/>
                  <a:sym typeface="Calibri"/>
                </a:rPr>
                <a:t>Raster Sunset Federal  Register Notice</a:t>
              </a:r>
              <a:endParaRPr sz="1800" b="1" i="0" u="none" strike="noStrike" cap="none">
                <a:solidFill>
                  <a:srgbClr val="054698"/>
                </a:solidFill>
                <a:latin typeface="Calibri"/>
                <a:ea typeface="Calibri"/>
                <a:cs typeface="Calibri"/>
                <a:sym typeface="Calibri"/>
              </a:endParaRPr>
            </a:p>
          </p:txBody>
        </p:sp>
        <p:sp>
          <p:nvSpPr>
            <p:cNvPr id="210" name="Google Shape;210;gc6639d9d78_0_7"/>
            <p:cNvSpPr/>
            <p:nvPr/>
          </p:nvSpPr>
          <p:spPr>
            <a:xfrm>
              <a:off x="2890334" y="2658013"/>
              <a:ext cx="234121" cy="222972"/>
            </a:xfrm>
            <a:prstGeom prst="flowChartDecision">
              <a:avLst/>
            </a:prstGeom>
            <a:solidFill>
              <a:srgbClr val="000000"/>
            </a:solid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gc6639d9d78_0_7"/>
            <p:cNvSpPr txBox="1"/>
            <p:nvPr/>
          </p:nvSpPr>
          <p:spPr>
            <a:xfrm>
              <a:off x="3115069" y="2569444"/>
              <a:ext cx="1188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54698"/>
                  </a:solidFill>
                  <a:latin typeface="Calibri"/>
                  <a:ea typeface="Calibri"/>
                  <a:cs typeface="Calibri"/>
                  <a:sym typeface="Calibri"/>
                </a:rPr>
                <a:t>Nov 2019</a:t>
              </a:r>
              <a:endParaRPr sz="2000" b="1" i="0" u="none" strike="noStrike" cap="none">
                <a:solidFill>
                  <a:srgbClr val="054698"/>
                </a:solidFill>
                <a:latin typeface="Calibri"/>
                <a:ea typeface="Calibri"/>
                <a:cs typeface="Calibri"/>
                <a:sym typeface="Calibri"/>
              </a:endParaRPr>
            </a:p>
          </p:txBody>
        </p:sp>
      </p:grpSp>
      <p:sp>
        <p:nvSpPr>
          <p:cNvPr id="212" name="Google Shape;212;gc6639d9d78_0_7"/>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11</a:t>
            </a:fld>
            <a:endParaRPr sz="1200">
              <a:solidFill>
                <a:srgbClr val="000000"/>
              </a:solidFill>
              <a:latin typeface="Calibri"/>
              <a:ea typeface="Calibri"/>
              <a:cs typeface="Calibri"/>
              <a:sym typeface="Calibri"/>
            </a:endParaRPr>
          </a:p>
        </p:txBody>
      </p:sp>
      <p:sp>
        <p:nvSpPr>
          <p:cNvPr id="213" name="Google Shape;213;gc6639d9d78_0_7"/>
          <p:cNvSpPr/>
          <p:nvPr/>
        </p:nvSpPr>
        <p:spPr>
          <a:xfrm rot="10800000">
            <a:off x="6091967" y="5883270"/>
            <a:ext cx="517800" cy="689700"/>
          </a:xfrm>
          <a:prstGeom prst="downArrow">
            <a:avLst>
              <a:gd name="adj1" fmla="val 50000"/>
              <a:gd name="adj2" fmla="val 50000"/>
            </a:avLst>
          </a:prstGeom>
          <a:solidFill>
            <a:srgbClr val="C00000">
              <a:alpha val="70590"/>
            </a:srgbClr>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4" name="Google Shape;214;gc6639d9d78_0_7"/>
          <p:cNvSpPr/>
          <p:nvPr/>
        </p:nvSpPr>
        <p:spPr>
          <a:xfrm rot="10800000">
            <a:off x="5396766" y="5883270"/>
            <a:ext cx="517800" cy="689700"/>
          </a:xfrm>
          <a:prstGeom prst="downArrow">
            <a:avLst>
              <a:gd name="adj1" fmla="val 50000"/>
              <a:gd name="adj2" fmla="val 50000"/>
            </a:avLst>
          </a:prstGeom>
          <a:solidFill>
            <a:srgbClr val="C00000">
              <a:alpha val="70590"/>
            </a:srgbClr>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5" name="Google Shape;215;gc6639d9d78_0_7"/>
          <p:cNvSpPr txBox="1"/>
          <p:nvPr/>
        </p:nvSpPr>
        <p:spPr>
          <a:xfrm>
            <a:off x="5345790" y="6501710"/>
            <a:ext cx="619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C00000"/>
                </a:solidFill>
                <a:latin typeface="Calibri"/>
                <a:ea typeface="Calibri"/>
                <a:cs typeface="Calibri"/>
                <a:sym typeface="Calibri"/>
              </a:rPr>
              <a:t>Now</a:t>
            </a:r>
            <a:endParaRPr sz="1800" b="0" i="0" u="none" strike="noStrike" cap="none">
              <a:solidFill>
                <a:srgbClr val="C00000"/>
              </a:solidFill>
              <a:latin typeface="Calibri"/>
              <a:ea typeface="Calibri"/>
              <a:cs typeface="Calibri"/>
              <a:sym typeface="Calibri"/>
            </a:endParaRPr>
          </a:p>
        </p:txBody>
      </p:sp>
      <p:sp>
        <p:nvSpPr>
          <p:cNvPr id="216" name="Google Shape;216;gc6639d9d78_0_7"/>
          <p:cNvSpPr txBox="1"/>
          <p:nvPr/>
        </p:nvSpPr>
        <p:spPr>
          <a:xfrm>
            <a:off x="6030392" y="6501710"/>
            <a:ext cx="17550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C00000"/>
                </a:solidFill>
                <a:latin typeface="Calibri"/>
                <a:ea typeface="Calibri"/>
                <a:cs typeface="Calibri"/>
                <a:sym typeface="Calibri"/>
              </a:rPr>
              <a:t>Mid 2021</a:t>
            </a:r>
            <a:endParaRPr sz="1800" b="0" i="0" u="none" strike="noStrike" cap="none">
              <a:solidFill>
                <a:srgbClr val="C00000"/>
              </a:solidFill>
              <a:latin typeface="Calibri"/>
              <a:ea typeface="Calibri"/>
              <a:cs typeface="Calibri"/>
              <a:sym typeface="Calibri"/>
            </a:endParaRPr>
          </a:p>
        </p:txBody>
      </p:sp>
      <p:grpSp>
        <p:nvGrpSpPr>
          <p:cNvPr id="217" name="Google Shape;217;gc6639d9d78_0_7"/>
          <p:cNvGrpSpPr/>
          <p:nvPr/>
        </p:nvGrpSpPr>
        <p:grpSpPr>
          <a:xfrm>
            <a:off x="-101024" y="2152638"/>
            <a:ext cx="4617655" cy="400200"/>
            <a:chOff x="-351186" y="2100445"/>
            <a:chExt cx="4617655" cy="400200"/>
          </a:xfrm>
        </p:grpSpPr>
        <p:sp>
          <p:nvSpPr>
            <p:cNvPr id="218" name="Google Shape;218;gc6639d9d78_0_7"/>
            <p:cNvSpPr txBox="1"/>
            <p:nvPr/>
          </p:nvSpPr>
          <p:spPr>
            <a:xfrm>
              <a:off x="-351186" y="2115834"/>
              <a:ext cx="32424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054698"/>
                  </a:solidFill>
                  <a:latin typeface="Calibri"/>
                  <a:ea typeface="Calibri"/>
                  <a:cs typeface="Calibri"/>
                  <a:sym typeface="Calibri"/>
                </a:rPr>
                <a:t>1</a:t>
              </a:r>
              <a:r>
                <a:rPr lang="en-US" sz="1800" b="1" i="0" u="none" strike="noStrike" cap="none" baseline="30000">
                  <a:solidFill>
                    <a:srgbClr val="054698"/>
                  </a:solidFill>
                  <a:latin typeface="Calibri"/>
                  <a:ea typeface="Calibri"/>
                  <a:cs typeface="Calibri"/>
                  <a:sym typeface="Calibri"/>
                </a:rPr>
                <a:t>st</a:t>
              </a:r>
              <a:r>
                <a:rPr lang="en-US" sz="1800" b="1" i="0" u="none" strike="noStrike" cap="none">
                  <a:solidFill>
                    <a:srgbClr val="054698"/>
                  </a:solidFill>
                  <a:latin typeface="Calibri"/>
                  <a:ea typeface="Calibri"/>
                  <a:cs typeface="Calibri"/>
                  <a:sym typeface="Calibri"/>
                </a:rPr>
                <a:t> Interagency Sunset Meeting</a:t>
              </a:r>
              <a:endParaRPr sz="1800" b="1" i="0" u="none" strike="noStrike" cap="none">
                <a:solidFill>
                  <a:srgbClr val="054698"/>
                </a:solidFill>
                <a:latin typeface="Calibri"/>
                <a:ea typeface="Calibri"/>
                <a:cs typeface="Calibri"/>
                <a:sym typeface="Calibri"/>
              </a:endParaRPr>
            </a:p>
          </p:txBody>
        </p:sp>
        <p:sp>
          <p:nvSpPr>
            <p:cNvPr id="219" name="Google Shape;219;gc6639d9d78_0_7"/>
            <p:cNvSpPr/>
            <p:nvPr/>
          </p:nvSpPr>
          <p:spPr>
            <a:xfrm>
              <a:off x="2890334" y="2189014"/>
              <a:ext cx="234121" cy="222972"/>
            </a:xfrm>
            <a:prstGeom prst="flowChartDecision">
              <a:avLst/>
            </a:prstGeom>
            <a:solidFill>
              <a:srgbClr val="000000"/>
            </a:solid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 name="Google Shape;220;gc6639d9d78_0_7"/>
            <p:cNvSpPr txBox="1"/>
            <p:nvPr/>
          </p:nvSpPr>
          <p:spPr>
            <a:xfrm>
              <a:off x="3115069" y="2100445"/>
              <a:ext cx="11514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54698"/>
                  </a:solidFill>
                  <a:latin typeface="Calibri"/>
                  <a:ea typeface="Calibri"/>
                  <a:cs typeface="Calibri"/>
                  <a:sym typeface="Calibri"/>
                </a:rPr>
                <a:t>Sep 2019</a:t>
              </a:r>
              <a:endParaRPr sz="2000" b="1" i="0" u="none" strike="noStrike" cap="none">
                <a:solidFill>
                  <a:srgbClr val="054698"/>
                </a:solidFill>
                <a:latin typeface="Calibri"/>
                <a:ea typeface="Calibri"/>
                <a:cs typeface="Calibri"/>
                <a:sym typeface="Calibri"/>
              </a:endParaRPr>
            </a:p>
          </p:txBody>
        </p:sp>
      </p:grpSp>
      <p:grpSp>
        <p:nvGrpSpPr>
          <p:cNvPr id="221" name="Google Shape;221;gc6639d9d78_0_7"/>
          <p:cNvGrpSpPr/>
          <p:nvPr/>
        </p:nvGrpSpPr>
        <p:grpSpPr>
          <a:xfrm>
            <a:off x="1585149" y="4561622"/>
            <a:ext cx="4911435" cy="369300"/>
            <a:chOff x="1559271" y="4346062"/>
            <a:chExt cx="4911435" cy="369300"/>
          </a:xfrm>
        </p:grpSpPr>
        <p:sp>
          <p:nvSpPr>
            <p:cNvPr id="222" name="Google Shape;222;gc6639d9d78_0_7"/>
            <p:cNvSpPr txBox="1"/>
            <p:nvPr/>
          </p:nvSpPr>
          <p:spPr>
            <a:xfrm>
              <a:off x="1559271" y="4346062"/>
              <a:ext cx="46848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054698"/>
                  </a:solidFill>
                  <a:latin typeface="Calibri"/>
                  <a:ea typeface="Calibri"/>
                  <a:cs typeface="Calibri"/>
                  <a:sym typeface="Calibri"/>
                </a:rPr>
                <a:t>Complete NTM and LNM Process Modifications</a:t>
              </a:r>
              <a:endParaRPr sz="1800" b="1" i="0" u="none" strike="noStrike" cap="none">
                <a:solidFill>
                  <a:srgbClr val="054698"/>
                </a:solidFill>
                <a:latin typeface="Calibri"/>
                <a:ea typeface="Calibri"/>
                <a:cs typeface="Calibri"/>
                <a:sym typeface="Calibri"/>
              </a:endParaRPr>
            </a:p>
          </p:txBody>
        </p:sp>
        <p:sp>
          <p:nvSpPr>
            <p:cNvPr id="223" name="Google Shape;223;gc6639d9d78_0_7"/>
            <p:cNvSpPr/>
            <p:nvPr/>
          </p:nvSpPr>
          <p:spPr>
            <a:xfrm>
              <a:off x="6236585" y="4419242"/>
              <a:ext cx="234121" cy="222972"/>
            </a:xfrm>
            <a:prstGeom prst="flowChartDecision">
              <a:avLst/>
            </a:prstGeom>
            <a:solidFill>
              <a:srgbClr val="000000"/>
            </a:solid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4" name="Google Shape;224;gc6639d9d78_0_7"/>
          <p:cNvGrpSpPr/>
          <p:nvPr/>
        </p:nvGrpSpPr>
        <p:grpSpPr>
          <a:xfrm>
            <a:off x="726524" y="5030846"/>
            <a:ext cx="11218539" cy="640200"/>
            <a:chOff x="726524" y="4634457"/>
            <a:chExt cx="11218539" cy="640200"/>
          </a:xfrm>
        </p:grpSpPr>
        <p:grpSp>
          <p:nvGrpSpPr>
            <p:cNvPr id="225" name="Google Shape;225;gc6639d9d78_0_7"/>
            <p:cNvGrpSpPr/>
            <p:nvPr/>
          </p:nvGrpSpPr>
          <p:grpSpPr>
            <a:xfrm>
              <a:off x="6376763" y="4634457"/>
              <a:ext cx="5568300" cy="640200"/>
              <a:chOff x="6350885" y="4972077"/>
              <a:chExt cx="5568300" cy="640200"/>
            </a:xfrm>
          </p:grpSpPr>
          <p:sp>
            <p:nvSpPr>
              <p:cNvPr id="226" name="Google Shape;226;gc6639d9d78_0_7"/>
              <p:cNvSpPr/>
              <p:nvPr/>
            </p:nvSpPr>
            <p:spPr>
              <a:xfrm>
                <a:off x="6350885" y="4972077"/>
                <a:ext cx="5568300" cy="640200"/>
              </a:xfrm>
              <a:prstGeom prst="rightArrow">
                <a:avLst>
                  <a:gd name="adj1" fmla="val 50000"/>
                  <a:gd name="adj2" fmla="val 50000"/>
                </a:avLst>
              </a:prstGeom>
              <a:solidFill>
                <a:srgbClr val="0070C0"/>
              </a:solidFill>
              <a:ln w="12700" cap="flat" cmpd="sng">
                <a:solidFill>
                  <a:srgbClr val="0546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7" name="Google Shape;227;gc6639d9d78_0_7"/>
              <p:cNvSpPr txBox="1"/>
              <p:nvPr/>
            </p:nvSpPr>
            <p:spPr>
              <a:xfrm>
                <a:off x="6350885" y="5092062"/>
                <a:ext cx="54153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Systematically Cancel Traditional Paper Charts</a:t>
                </a:r>
                <a:endParaRPr sz="2000" b="1" i="0" u="none" strike="noStrike" cap="none">
                  <a:solidFill>
                    <a:srgbClr val="FFFFFF"/>
                  </a:solidFill>
                  <a:latin typeface="Calibri"/>
                  <a:ea typeface="Calibri"/>
                  <a:cs typeface="Calibri"/>
                  <a:sym typeface="Calibri"/>
                </a:endParaRPr>
              </a:p>
            </p:txBody>
          </p:sp>
        </p:grpSp>
        <p:grpSp>
          <p:nvGrpSpPr>
            <p:cNvPr id="228" name="Google Shape;228;gc6639d9d78_0_7"/>
            <p:cNvGrpSpPr/>
            <p:nvPr/>
          </p:nvGrpSpPr>
          <p:grpSpPr>
            <a:xfrm>
              <a:off x="726524" y="4769831"/>
              <a:ext cx="5769747" cy="369300"/>
              <a:chOff x="700959" y="4346062"/>
              <a:chExt cx="5769747" cy="369300"/>
            </a:xfrm>
          </p:grpSpPr>
          <p:sp>
            <p:nvSpPr>
              <p:cNvPr id="229" name="Google Shape;229;gc6639d9d78_0_7"/>
              <p:cNvSpPr txBox="1"/>
              <p:nvPr/>
            </p:nvSpPr>
            <p:spPr>
              <a:xfrm>
                <a:off x="700959" y="4346062"/>
                <a:ext cx="55431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054698"/>
                    </a:solidFill>
                    <a:latin typeface="Calibri"/>
                    <a:ea typeface="Calibri"/>
                    <a:cs typeface="Calibri"/>
                    <a:sym typeface="Calibri"/>
                  </a:rPr>
                  <a:t>Complete Chart Cancellation Prioritization Methodology</a:t>
                </a:r>
                <a:endParaRPr sz="1800" b="1" i="0" u="none" strike="noStrike" cap="none">
                  <a:solidFill>
                    <a:srgbClr val="054698"/>
                  </a:solidFill>
                  <a:latin typeface="Calibri"/>
                  <a:ea typeface="Calibri"/>
                  <a:cs typeface="Calibri"/>
                  <a:sym typeface="Calibri"/>
                </a:endParaRPr>
              </a:p>
            </p:txBody>
          </p:sp>
          <p:sp>
            <p:nvSpPr>
              <p:cNvPr id="230" name="Google Shape;230;gc6639d9d78_0_7"/>
              <p:cNvSpPr/>
              <p:nvPr/>
            </p:nvSpPr>
            <p:spPr>
              <a:xfrm>
                <a:off x="6236585" y="4419242"/>
                <a:ext cx="234121" cy="222972"/>
              </a:xfrm>
              <a:prstGeom prst="flowChartDecision">
                <a:avLst/>
              </a:prstGeom>
              <a:solidFill>
                <a:srgbClr val="000000"/>
              </a:solid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231" name="Google Shape;231;gc6639d9d78_0_7"/>
          <p:cNvSpPr/>
          <p:nvPr/>
        </p:nvSpPr>
        <p:spPr>
          <a:xfrm>
            <a:off x="7998675" y="6162150"/>
            <a:ext cx="4041000" cy="689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E57C4"/>
              </a:buClr>
              <a:buSzPct val="100000"/>
              <a:buFont typeface="Calibri"/>
              <a:buNone/>
            </a:pPr>
            <a:r>
              <a:rPr lang="en-US" sz="3959"/>
              <a:t>Main Achievements during the Past Year</a:t>
            </a:r>
            <a:endParaRPr/>
          </a:p>
        </p:txBody>
      </p:sp>
      <p:sp>
        <p:nvSpPr>
          <p:cNvPr id="102" name="Google Shape;102;p2"/>
          <p:cNvSpPr txBox="1">
            <a:spLocks noGrp="1"/>
          </p:cNvSpPr>
          <p:nvPr>
            <p:ph type="body" idx="1"/>
          </p:nvPr>
        </p:nvSpPr>
        <p:spPr>
          <a:xfrm>
            <a:off x="573875" y="1213550"/>
            <a:ext cx="11111100" cy="46479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NOAA went into quarantine on March 11, 2020.  Despite this there has been an encouraging ability for staff to innovate, show dedication and high degree of professionalization,  and adjust to the major shock to operations by COVID through telework, video conferencing, and continued provision of navigation services.</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Similarly, NGA went into quarantine on March 12, 2020 and soon after began leveraging UNCLASSIFED telework technologies to ensure mission continuity. Employees returned to the office as needed in an agency-directed phased approach over several months, but are largely still in a telework posture.</a:t>
            </a:r>
            <a:endParaRPr/>
          </a:p>
        </p:txBody>
      </p:sp>
      <p:sp>
        <p:nvSpPr>
          <p:cNvPr id="103" name="Google Shape;103;p2"/>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pic>
        <p:nvPicPr>
          <p:cNvPr id="104" name="Google Shape;104;p2"/>
          <p:cNvPicPr preferRelativeResize="0"/>
          <p:nvPr/>
        </p:nvPicPr>
        <p:blipFill>
          <a:blip r:embed="rId3">
            <a:alphaModFix/>
          </a:blip>
          <a:stretch>
            <a:fillRect/>
          </a:stretch>
        </p:blipFill>
        <p:spPr>
          <a:xfrm>
            <a:off x="7672325" y="6031038"/>
            <a:ext cx="4519679" cy="83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E57C4"/>
              </a:buClr>
              <a:buSzPct val="100000"/>
              <a:buFont typeface="Calibri"/>
              <a:buNone/>
            </a:pPr>
            <a:r>
              <a:rPr lang="en-US" sz="3959"/>
              <a:t>Main Challenges and/or Obstructions</a:t>
            </a:r>
            <a:endParaRPr/>
          </a:p>
        </p:txBody>
      </p:sp>
      <p:sp>
        <p:nvSpPr>
          <p:cNvPr id="110" name="Google Shape;110;p3"/>
          <p:cNvSpPr txBox="1">
            <a:spLocks noGrp="1"/>
          </p:cNvSpPr>
          <p:nvPr>
            <p:ph type="body" idx="1"/>
          </p:nvPr>
        </p:nvSpPr>
        <p:spPr>
          <a:xfrm>
            <a:off x="225500" y="1271950"/>
            <a:ext cx="11610600" cy="4522500"/>
          </a:xfrm>
          <a:prstGeom prst="rect">
            <a:avLst/>
          </a:prstGeom>
          <a:noFill/>
          <a:ln>
            <a:noFill/>
          </a:ln>
        </p:spPr>
        <p:txBody>
          <a:bodyPr spcFirstLastPara="1" wrap="square" lIns="91425" tIns="45700" rIns="91425" bIns="45700" anchor="t" anchorCtr="0">
            <a:normAutofit fontScale="85000" lnSpcReduction="10000"/>
          </a:bodyPr>
          <a:lstStyle/>
          <a:p>
            <a:pPr marL="457200" lvl="0" indent="-379730" algn="l" rtl="0">
              <a:lnSpc>
                <a:spcPct val="100000"/>
              </a:lnSpc>
              <a:spcBef>
                <a:spcPts val="0"/>
              </a:spcBef>
              <a:spcAft>
                <a:spcPts val="0"/>
              </a:spcAft>
              <a:buSzPct val="100000"/>
              <a:buChar char="•"/>
            </a:pPr>
            <a:r>
              <a:rPr lang="en-US"/>
              <a:t>While “desktop” work could proceed effectively, field operations (surveys) and NOAA ship operations were seriously impacted due to quarantine and other physical/biological distancing requirements </a:t>
            </a:r>
            <a:endParaRPr/>
          </a:p>
          <a:p>
            <a:pPr marL="457200" lvl="0" indent="0" algn="l" rtl="0">
              <a:lnSpc>
                <a:spcPct val="100000"/>
              </a:lnSpc>
              <a:spcBef>
                <a:spcPts val="400"/>
              </a:spcBef>
              <a:spcAft>
                <a:spcPts val="0"/>
              </a:spcAft>
              <a:buNone/>
            </a:pPr>
            <a:endParaRPr/>
          </a:p>
          <a:p>
            <a:pPr marL="457200" lvl="0" indent="-379730" algn="l" rtl="0">
              <a:lnSpc>
                <a:spcPct val="100000"/>
              </a:lnSpc>
              <a:spcBef>
                <a:spcPts val="400"/>
              </a:spcBef>
              <a:spcAft>
                <a:spcPts val="0"/>
              </a:spcAft>
              <a:buSzPct val="100000"/>
              <a:buChar char="•"/>
            </a:pPr>
            <a:r>
              <a:rPr lang="en-US"/>
              <a:t>Organizational transition at NOAA OCS (new Administration, new incoming Director, new front office organization including some core staff turnover)</a:t>
            </a:r>
            <a:endParaRPr/>
          </a:p>
          <a:p>
            <a:pPr marL="457200" lvl="0" indent="0" algn="l" rtl="0">
              <a:lnSpc>
                <a:spcPct val="100000"/>
              </a:lnSpc>
              <a:spcBef>
                <a:spcPts val="400"/>
              </a:spcBef>
              <a:spcAft>
                <a:spcPts val="0"/>
              </a:spcAft>
              <a:buNone/>
            </a:pPr>
            <a:endParaRPr/>
          </a:p>
          <a:p>
            <a:pPr marL="457200" lvl="0" indent="-379730" algn="l" rtl="0">
              <a:lnSpc>
                <a:spcPct val="100000"/>
              </a:lnSpc>
              <a:spcBef>
                <a:spcPts val="400"/>
              </a:spcBef>
              <a:spcAft>
                <a:spcPts val="0"/>
              </a:spcAft>
              <a:buSzPct val="100000"/>
              <a:buChar char="•"/>
            </a:pPr>
            <a:r>
              <a:rPr lang="en-US"/>
              <a:t>Revisiting and re-framing hydrography within the national ocean governance framework at the start of a  new decade (who is doing what in terms of hydrography, various agency and stakeholder roles related navigation services, coastal and ocean governance, resiliency, relationships among key intergovernmental organizations, etc…)</a:t>
            </a:r>
            <a:endParaRPr/>
          </a:p>
          <a:p>
            <a:pPr marL="0" lvl="0" indent="0" algn="l" rtl="0">
              <a:lnSpc>
                <a:spcPct val="90000"/>
              </a:lnSpc>
              <a:spcBef>
                <a:spcPts val="400"/>
              </a:spcBef>
              <a:spcAft>
                <a:spcPts val="0"/>
              </a:spcAft>
              <a:buNone/>
            </a:pPr>
            <a:endParaRPr/>
          </a:p>
          <a:p>
            <a:pPr marL="0" lvl="0" indent="0" algn="l" rtl="0">
              <a:lnSpc>
                <a:spcPct val="90000"/>
              </a:lnSpc>
              <a:spcBef>
                <a:spcPts val="0"/>
              </a:spcBef>
              <a:spcAft>
                <a:spcPts val="0"/>
              </a:spcAft>
              <a:buNone/>
            </a:pPr>
            <a:endParaRPr/>
          </a:p>
        </p:txBody>
      </p:sp>
      <p:sp>
        <p:nvSpPr>
          <p:cNvPr id="111" name="Google Shape;111;p3"/>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a:t>
            </a:fld>
            <a:endParaRPr/>
          </a:p>
        </p:txBody>
      </p:sp>
      <p:pic>
        <p:nvPicPr>
          <p:cNvPr id="112" name="Google Shape;112;p3"/>
          <p:cNvPicPr preferRelativeResize="0"/>
          <p:nvPr/>
        </p:nvPicPr>
        <p:blipFill>
          <a:blip r:embed="rId3">
            <a:alphaModFix/>
          </a:blip>
          <a:stretch>
            <a:fillRect/>
          </a:stretch>
        </p:blipFill>
        <p:spPr>
          <a:xfrm>
            <a:off x="7672325" y="6031038"/>
            <a:ext cx="4519679" cy="83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E57C4"/>
              </a:buClr>
              <a:buSzPct val="100000"/>
              <a:buFont typeface="Calibri"/>
              <a:buNone/>
            </a:pPr>
            <a:r>
              <a:rPr lang="en-US" sz="3959"/>
              <a:t>Progress on Surveys and Charting</a:t>
            </a:r>
            <a:endParaRPr/>
          </a:p>
        </p:txBody>
      </p:sp>
      <p:sp>
        <p:nvSpPr>
          <p:cNvPr id="118" name="Google Shape;118;p4"/>
          <p:cNvSpPr txBox="1">
            <a:spLocks noGrp="1"/>
          </p:cNvSpPr>
          <p:nvPr>
            <p:ph type="body" idx="1"/>
          </p:nvPr>
        </p:nvSpPr>
        <p:spPr>
          <a:xfrm>
            <a:off x="405625" y="1175950"/>
            <a:ext cx="7619400" cy="4866900"/>
          </a:xfrm>
          <a:prstGeom prst="rect">
            <a:avLst/>
          </a:prstGeom>
          <a:noFill/>
          <a:ln>
            <a:noFill/>
          </a:ln>
        </p:spPr>
        <p:txBody>
          <a:bodyPr spcFirstLastPara="1" wrap="square" lIns="91425" tIns="45700" rIns="91425" bIns="45700" anchor="t" anchorCtr="0">
            <a:normAutofit fontScale="25000" lnSpcReduction="20000"/>
          </a:bodyPr>
          <a:lstStyle/>
          <a:p>
            <a:pPr marL="228600" lvl="0" indent="-174625" algn="l" rtl="0">
              <a:lnSpc>
                <a:spcPct val="100000"/>
              </a:lnSpc>
              <a:spcBef>
                <a:spcPts val="0"/>
              </a:spcBef>
              <a:spcAft>
                <a:spcPts val="0"/>
              </a:spcAft>
              <a:buClr>
                <a:schemeClr val="dk1"/>
              </a:buClr>
              <a:buSzPct val="100000"/>
              <a:buChar char="•"/>
            </a:pPr>
            <a:r>
              <a:rPr lang="en-US" sz="7800"/>
              <a:t>Surveys:</a:t>
            </a:r>
            <a:endParaRPr sz="7800"/>
          </a:p>
          <a:p>
            <a:pPr marL="914400" lvl="1" indent="-352425" algn="l" rtl="0">
              <a:lnSpc>
                <a:spcPct val="100000"/>
              </a:lnSpc>
              <a:spcBef>
                <a:spcPts val="400"/>
              </a:spcBef>
              <a:spcAft>
                <a:spcPts val="0"/>
              </a:spcAft>
              <a:buSzPct val="100000"/>
              <a:buChar char="•"/>
            </a:pPr>
            <a:r>
              <a:rPr lang="en-US" sz="7800"/>
              <a:t>NBS/Data Licensing &amp; St. Lawrence CHS data sharing</a:t>
            </a:r>
            <a:endParaRPr sz="7800"/>
          </a:p>
          <a:p>
            <a:pPr marL="914400" lvl="1" indent="-352425" algn="l" rtl="0">
              <a:lnSpc>
                <a:spcPct val="100000"/>
              </a:lnSpc>
              <a:spcBef>
                <a:spcPts val="400"/>
              </a:spcBef>
              <a:spcAft>
                <a:spcPts val="0"/>
              </a:spcAft>
              <a:buSzPct val="100000"/>
              <a:buChar char="•"/>
            </a:pPr>
            <a:r>
              <a:rPr lang="en-US" sz="7800"/>
              <a:t>Thomas Jefferson survey in Lakes Erie and Ontario postponed to 2022</a:t>
            </a:r>
            <a:endParaRPr sz="7800"/>
          </a:p>
          <a:p>
            <a:pPr marL="914400" lvl="1" indent="-352425" algn="l" rtl="0">
              <a:lnSpc>
                <a:spcPct val="100000"/>
              </a:lnSpc>
              <a:spcBef>
                <a:spcPts val="400"/>
              </a:spcBef>
              <a:spcAft>
                <a:spcPts val="0"/>
              </a:spcAft>
              <a:buSzPct val="100000"/>
              <a:buChar char="•"/>
            </a:pPr>
            <a:r>
              <a:rPr lang="en-US" sz="7800"/>
              <a:t>KR survey in Whitefish Bay (near Soo Locks) continuing to move forward</a:t>
            </a:r>
            <a:endParaRPr sz="7800"/>
          </a:p>
          <a:p>
            <a:pPr marL="0" lvl="0" indent="0" algn="l" rtl="0">
              <a:lnSpc>
                <a:spcPct val="100000"/>
              </a:lnSpc>
              <a:spcBef>
                <a:spcPts val="400"/>
              </a:spcBef>
              <a:spcAft>
                <a:spcPts val="0"/>
              </a:spcAft>
              <a:buClr>
                <a:schemeClr val="dk1"/>
              </a:buClr>
              <a:buSzPct val="35897"/>
              <a:buNone/>
            </a:pPr>
            <a:endParaRPr sz="7800"/>
          </a:p>
          <a:p>
            <a:pPr marL="228600" lvl="0" indent="-174625" algn="l" rtl="0">
              <a:lnSpc>
                <a:spcPct val="100000"/>
              </a:lnSpc>
              <a:spcBef>
                <a:spcPts val="400"/>
              </a:spcBef>
              <a:spcAft>
                <a:spcPts val="0"/>
              </a:spcAft>
              <a:buClr>
                <a:schemeClr val="dk1"/>
              </a:buClr>
              <a:buSzPct val="100000"/>
              <a:buChar char="•"/>
            </a:pPr>
            <a:r>
              <a:rPr lang="en-US" sz="7800"/>
              <a:t>Charting:</a:t>
            </a:r>
            <a:endParaRPr sz="7800"/>
          </a:p>
          <a:p>
            <a:pPr marL="914400" lvl="1" indent="-352425" algn="l" rtl="0">
              <a:lnSpc>
                <a:spcPct val="100000"/>
              </a:lnSpc>
              <a:spcBef>
                <a:spcPts val="400"/>
              </a:spcBef>
              <a:spcAft>
                <a:spcPts val="0"/>
              </a:spcAft>
              <a:buSzPct val="100000"/>
              <a:buChar char="•"/>
            </a:pPr>
            <a:r>
              <a:rPr lang="en-US" sz="7800"/>
              <a:t>NGA creating Worldwide ENC grid for use in building future ENC portfolio.</a:t>
            </a:r>
            <a:endParaRPr sz="7800"/>
          </a:p>
          <a:p>
            <a:pPr marL="914400" lvl="1" indent="-352425" algn="l" rtl="0">
              <a:lnSpc>
                <a:spcPct val="100000"/>
              </a:lnSpc>
              <a:spcBef>
                <a:spcPts val="400"/>
              </a:spcBef>
              <a:spcAft>
                <a:spcPts val="0"/>
              </a:spcAft>
              <a:buSzPct val="100000"/>
              <a:buChar char="•"/>
            </a:pPr>
            <a:r>
              <a:rPr lang="en-US" sz="7800"/>
              <a:t>NOAA has begun raster sunset process; will complete by Jan 2025</a:t>
            </a:r>
            <a:endParaRPr sz="7800"/>
          </a:p>
          <a:p>
            <a:pPr marL="914400" lvl="1" indent="-352425" algn="l" rtl="0">
              <a:lnSpc>
                <a:spcPct val="100000"/>
              </a:lnSpc>
              <a:spcBef>
                <a:spcPts val="400"/>
              </a:spcBef>
              <a:spcAft>
                <a:spcPts val="0"/>
              </a:spcAft>
              <a:buSzPct val="100000"/>
              <a:buChar char="•"/>
            </a:pPr>
            <a:r>
              <a:rPr lang="en-US" sz="7800"/>
              <a:t>NOAA ENC rescheming ~10% complete, work continues in Great Lakes</a:t>
            </a:r>
            <a:endParaRPr sz="7800"/>
          </a:p>
          <a:p>
            <a:pPr marL="914400" lvl="1" indent="-352425" algn="l" rtl="0">
              <a:lnSpc>
                <a:spcPct val="100000"/>
              </a:lnSpc>
              <a:spcBef>
                <a:spcPts val="400"/>
              </a:spcBef>
              <a:spcAft>
                <a:spcPts val="0"/>
              </a:spcAft>
              <a:buSzPct val="100000"/>
              <a:buChar char="•"/>
            </a:pPr>
            <a:r>
              <a:rPr lang="en-US" sz="7800"/>
              <a:t>NOAA Custom Chart v. 1.0 release date 25 March</a:t>
            </a:r>
            <a:endParaRPr sz="7800"/>
          </a:p>
          <a:p>
            <a:pPr marL="914400" lvl="1" indent="-352425" algn="l" rtl="0">
              <a:lnSpc>
                <a:spcPct val="100000"/>
              </a:lnSpc>
              <a:spcBef>
                <a:spcPts val="400"/>
              </a:spcBef>
              <a:spcAft>
                <a:spcPts val="0"/>
              </a:spcAft>
              <a:buSzPct val="100000"/>
              <a:buChar char="•"/>
            </a:pPr>
            <a:r>
              <a:rPr lang="en-US" sz="7800"/>
              <a:t>NOAA crafting high level S-101 transition plan</a:t>
            </a:r>
            <a:endParaRPr sz="7800"/>
          </a:p>
          <a:p>
            <a:pPr marL="0" lvl="0" indent="0" algn="l" rtl="0">
              <a:lnSpc>
                <a:spcPct val="100000"/>
              </a:lnSpc>
              <a:spcBef>
                <a:spcPts val="400"/>
              </a:spcBef>
              <a:spcAft>
                <a:spcPts val="0"/>
              </a:spcAft>
              <a:buNone/>
            </a:pPr>
            <a:endParaRPr sz="4150"/>
          </a:p>
          <a:p>
            <a:pPr marL="0" lvl="0" indent="0" algn="l" rtl="0">
              <a:lnSpc>
                <a:spcPct val="90000"/>
              </a:lnSpc>
              <a:spcBef>
                <a:spcPts val="1000"/>
              </a:spcBef>
              <a:spcAft>
                <a:spcPts val="0"/>
              </a:spcAft>
              <a:buNone/>
            </a:pPr>
            <a:endParaRPr/>
          </a:p>
        </p:txBody>
      </p:sp>
      <p:sp>
        <p:nvSpPr>
          <p:cNvPr id="119" name="Google Shape;119;p4"/>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pic>
        <p:nvPicPr>
          <p:cNvPr id="120" name="Google Shape;120;p4"/>
          <p:cNvPicPr preferRelativeResize="0"/>
          <p:nvPr/>
        </p:nvPicPr>
        <p:blipFill>
          <a:blip r:embed="rId3">
            <a:alphaModFix/>
          </a:blip>
          <a:stretch>
            <a:fillRect/>
          </a:stretch>
        </p:blipFill>
        <p:spPr>
          <a:xfrm>
            <a:off x="7672325" y="6031038"/>
            <a:ext cx="4519679" cy="836000"/>
          </a:xfrm>
          <a:prstGeom prst="rect">
            <a:avLst/>
          </a:prstGeom>
          <a:noFill/>
          <a:ln>
            <a:noFill/>
          </a:ln>
        </p:spPr>
      </p:pic>
      <p:pic>
        <p:nvPicPr>
          <p:cNvPr id="121" name="Google Shape;121;p4"/>
          <p:cNvPicPr preferRelativeResize="0"/>
          <p:nvPr/>
        </p:nvPicPr>
        <p:blipFill rotWithShape="1">
          <a:blip r:embed="rId4">
            <a:alphaModFix/>
          </a:blip>
          <a:srcRect l="1840" t="19245" r="16733" b="17655"/>
          <a:stretch/>
        </p:blipFill>
        <p:spPr>
          <a:xfrm>
            <a:off x="8025025" y="3941050"/>
            <a:ext cx="4018280" cy="1805249"/>
          </a:xfrm>
          <a:prstGeom prst="rect">
            <a:avLst/>
          </a:prstGeom>
          <a:noFill/>
          <a:ln>
            <a:noFill/>
          </a:ln>
        </p:spPr>
      </p:pic>
      <p:pic>
        <p:nvPicPr>
          <p:cNvPr id="122" name="Google Shape;122;p4" descr="contsrvsm"/>
          <p:cNvPicPr preferRelativeResize="0"/>
          <p:nvPr/>
        </p:nvPicPr>
        <p:blipFill rotWithShape="1">
          <a:blip r:embed="rId5">
            <a:alphaModFix/>
          </a:blip>
          <a:srcRect r="29750" b="3660"/>
          <a:stretch/>
        </p:blipFill>
        <p:spPr>
          <a:xfrm>
            <a:off x="9411425" y="1081475"/>
            <a:ext cx="2304652" cy="2590038"/>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57C4"/>
              </a:buClr>
              <a:buSzPts val="3959"/>
              <a:buFont typeface="Calibri"/>
              <a:buNone/>
            </a:pPr>
            <a:r>
              <a:rPr lang="en-US" sz="3959"/>
              <a:t>Contributions to the IHO DCDB and GEBCO</a:t>
            </a:r>
            <a:endParaRPr/>
          </a:p>
        </p:txBody>
      </p:sp>
      <p:sp>
        <p:nvSpPr>
          <p:cNvPr id="128" name="Google Shape;128;p5"/>
          <p:cNvSpPr txBox="1">
            <a:spLocks noGrp="1"/>
          </p:cNvSpPr>
          <p:nvPr>
            <p:ph type="body" idx="1"/>
          </p:nvPr>
        </p:nvSpPr>
        <p:spPr>
          <a:xfrm>
            <a:off x="445150" y="1075500"/>
            <a:ext cx="7887300" cy="486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500"/>
              <a:t>Crowdsourced bathymetry</a:t>
            </a:r>
            <a:endParaRPr sz="2500"/>
          </a:p>
          <a:p>
            <a:pPr marL="457200" lvl="0" indent="-387350" algn="l" rtl="0">
              <a:lnSpc>
                <a:spcPct val="100000"/>
              </a:lnSpc>
              <a:spcBef>
                <a:spcPts val="400"/>
              </a:spcBef>
              <a:spcAft>
                <a:spcPts val="0"/>
              </a:spcAft>
              <a:buSzPts val="2500"/>
              <a:buChar char="•"/>
            </a:pPr>
            <a:r>
              <a:rPr lang="en-US" sz="2500"/>
              <a:t>Within US waters, all CSB data is being made available via the IHO DCDB</a:t>
            </a:r>
            <a:endParaRPr sz="2500"/>
          </a:p>
          <a:p>
            <a:pPr marL="457200" lvl="0" indent="-387350" algn="l" rtl="0">
              <a:lnSpc>
                <a:spcPct val="100000"/>
              </a:lnSpc>
              <a:spcBef>
                <a:spcPts val="400"/>
              </a:spcBef>
              <a:spcAft>
                <a:spcPts val="0"/>
              </a:spcAft>
              <a:buSzPts val="2500"/>
              <a:buChar char="•"/>
            </a:pPr>
            <a:r>
              <a:rPr lang="en-US" sz="2500"/>
              <a:t>US supporting CSB globally via support to the IHO DCDB</a:t>
            </a:r>
            <a:endParaRPr sz="2500"/>
          </a:p>
          <a:p>
            <a:pPr marL="0" lvl="0" indent="0" algn="l" rtl="0">
              <a:lnSpc>
                <a:spcPct val="100000"/>
              </a:lnSpc>
              <a:spcBef>
                <a:spcPts val="400"/>
              </a:spcBef>
              <a:spcAft>
                <a:spcPts val="0"/>
              </a:spcAft>
              <a:buNone/>
            </a:pPr>
            <a:endParaRPr sz="2500"/>
          </a:p>
          <a:p>
            <a:pPr marL="0" lvl="0" indent="0" algn="l" rtl="0">
              <a:lnSpc>
                <a:spcPct val="100000"/>
              </a:lnSpc>
              <a:spcBef>
                <a:spcPts val="400"/>
              </a:spcBef>
              <a:spcAft>
                <a:spcPts val="0"/>
              </a:spcAft>
              <a:buNone/>
            </a:pPr>
            <a:r>
              <a:rPr lang="en-US" sz="2500"/>
              <a:t>Seabed 2030</a:t>
            </a:r>
            <a:endParaRPr sz="2500"/>
          </a:p>
          <a:p>
            <a:pPr marL="457200" lvl="0" indent="-387350" algn="l" rtl="0">
              <a:lnSpc>
                <a:spcPct val="100000"/>
              </a:lnSpc>
              <a:spcBef>
                <a:spcPts val="400"/>
              </a:spcBef>
              <a:spcAft>
                <a:spcPts val="0"/>
              </a:spcAft>
              <a:buSzPts val="2500"/>
              <a:buChar char="•"/>
            </a:pPr>
            <a:r>
              <a:rPr lang="en-US" sz="2500"/>
              <a:t>US supports the IHO DCDB use within the Seabed 2030 project.  Many enhancements underway for data discovery and accessibility</a:t>
            </a:r>
            <a:endParaRPr sz="2500"/>
          </a:p>
          <a:p>
            <a:pPr marL="457200" lvl="0" indent="-387350" algn="l" rtl="0">
              <a:lnSpc>
                <a:spcPct val="100000"/>
              </a:lnSpc>
              <a:spcBef>
                <a:spcPts val="400"/>
              </a:spcBef>
              <a:spcAft>
                <a:spcPts val="400"/>
              </a:spcAft>
              <a:buSzPts val="2500"/>
              <a:buChar char="•"/>
            </a:pPr>
            <a:r>
              <a:rPr lang="en-US" sz="2500"/>
              <a:t>To be discussed further at the meeting today (agenda item 14)</a:t>
            </a:r>
            <a:endParaRPr sz="2500"/>
          </a:p>
        </p:txBody>
      </p:sp>
      <p:sp>
        <p:nvSpPr>
          <p:cNvPr id="129" name="Google Shape;129;p5"/>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pic>
        <p:nvPicPr>
          <p:cNvPr id="130" name="Google Shape;130;p5"/>
          <p:cNvPicPr preferRelativeResize="0"/>
          <p:nvPr/>
        </p:nvPicPr>
        <p:blipFill>
          <a:blip r:embed="rId3">
            <a:alphaModFix/>
          </a:blip>
          <a:stretch>
            <a:fillRect/>
          </a:stretch>
        </p:blipFill>
        <p:spPr>
          <a:xfrm>
            <a:off x="7672325" y="6031038"/>
            <a:ext cx="4519679" cy="836000"/>
          </a:xfrm>
          <a:prstGeom prst="rect">
            <a:avLst/>
          </a:prstGeom>
          <a:noFill/>
          <a:ln>
            <a:noFill/>
          </a:ln>
        </p:spPr>
      </p:pic>
      <p:pic>
        <p:nvPicPr>
          <p:cNvPr id="131" name="Google Shape;131;p5"/>
          <p:cNvPicPr preferRelativeResize="0"/>
          <p:nvPr/>
        </p:nvPicPr>
        <p:blipFill>
          <a:blip r:embed="rId4">
            <a:alphaModFix/>
          </a:blip>
          <a:stretch>
            <a:fillRect/>
          </a:stretch>
        </p:blipFill>
        <p:spPr>
          <a:xfrm>
            <a:off x="8410575" y="1316175"/>
            <a:ext cx="3535900" cy="2112825"/>
          </a:xfrm>
          <a:prstGeom prst="rect">
            <a:avLst/>
          </a:prstGeom>
          <a:noFill/>
          <a:ln>
            <a:noFill/>
          </a:ln>
          <a:effectLst>
            <a:outerShdw blurRad="57150" dist="19050" dir="5400000" algn="bl" rotWithShape="0">
              <a:srgbClr val="000000">
                <a:alpha val="50000"/>
              </a:srgbClr>
            </a:outerShdw>
          </a:effectLst>
        </p:spPr>
      </p:pic>
      <p:pic>
        <p:nvPicPr>
          <p:cNvPr id="132" name="Google Shape;132;p5"/>
          <p:cNvPicPr preferRelativeResize="0"/>
          <p:nvPr/>
        </p:nvPicPr>
        <p:blipFill>
          <a:blip r:embed="rId5">
            <a:alphaModFix/>
          </a:blip>
          <a:stretch>
            <a:fillRect/>
          </a:stretch>
        </p:blipFill>
        <p:spPr>
          <a:xfrm>
            <a:off x="8401213" y="3688962"/>
            <a:ext cx="3554626" cy="17773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6"/>
          <p:cNvPicPr preferRelativeResize="0"/>
          <p:nvPr/>
        </p:nvPicPr>
        <p:blipFill>
          <a:blip r:embed="rId3">
            <a:alphaModFix/>
          </a:blip>
          <a:stretch>
            <a:fillRect/>
          </a:stretch>
        </p:blipFill>
        <p:spPr>
          <a:xfrm>
            <a:off x="7138450" y="3124750"/>
            <a:ext cx="3219850" cy="2676150"/>
          </a:xfrm>
          <a:prstGeom prst="rect">
            <a:avLst/>
          </a:prstGeom>
          <a:noFill/>
          <a:ln>
            <a:noFill/>
          </a:ln>
        </p:spPr>
      </p:pic>
      <p:sp>
        <p:nvSpPr>
          <p:cNvPr id="138" name="Google Shape;138;p6"/>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57C4"/>
              </a:buClr>
              <a:buSzPts val="3959"/>
              <a:buFont typeface="Calibri"/>
              <a:buNone/>
            </a:pPr>
            <a:r>
              <a:rPr lang="en-US" sz="3959"/>
              <a:t>Progress on MSDI</a:t>
            </a:r>
            <a:endParaRPr/>
          </a:p>
        </p:txBody>
      </p:sp>
      <p:sp>
        <p:nvSpPr>
          <p:cNvPr id="139" name="Google Shape;139;p6"/>
          <p:cNvSpPr txBox="1">
            <a:spLocks noGrp="1"/>
          </p:cNvSpPr>
          <p:nvPr>
            <p:ph type="body" idx="1"/>
          </p:nvPr>
        </p:nvSpPr>
        <p:spPr>
          <a:xfrm>
            <a:off x="334875" y="1239150"/>
            <a:ext cx="8406300" cy="43527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100000"/>
              </a:lnSpc>
              <a:spcBef>
                <a:spcPts val="0"/>
              </a:spcBef>
              <a:spcAft>
                <a:spcPts val="0"/>
              </a:spcAft>
              <a:buClr>
                <a:schemeClr val="dk1"/>
              </a:buClr>
              <a:buSzPts val="2800"/>
              <a:buChar char="•"/>
            </a:pPr>
            <a:r>
              <a:rPr lang="en-US"/>
              <a:t>Policies and Governance</a:t>
            </a:r>
            <a:endParaRPr/>
          </a:p>
          <a:p>
            <a:pPr marL="914400" lvl="1" indent="-342900" algn="l" rtl="0">
              <a:lnSpc>
                <a:spcPct val="100000"/>
              </a:lnSpc>
              <a:spcBef>
                <a:spcPts val="400"/>
              </a:spcBef>
              <a:spcAft>
                <a:spcPts val="0"/>
              </a:spcAft>
              <a:buSzPts val="1800"/>
              <a:buChar char="•"/>
            </a:pPr>
            <a:r>
              <a:rPr lang="en-US"/>
              <a:t>IHO MSDIWG + regionally-focused MSDIWGs, UN-GGIM WG-MGI, OGC Marine DWG</a:t>
            </a:r>
            <a:endParaRPr/>
          </a:p>
          <a:p>
            <a:pPr marL="228600" lvl="0" indent="-228600" algn="l" rtl="0">
              <a:lnSpc>
                <a:spcPct val="100000"/>
              </a:lnSpc>
              <a:spcBef>
                <a:spcPts val="400"/>
              </a:spcBef>
              <a:spcAft>
                <a:spcPts val="0"/>
              </a:spcAft>
              <a:buClr>
                <a:schemeClr val="dk1"/>
              </a:buClr>
              <a:buSzPts val="2800"/>
              <a:buChar char="•"/>
            </a:pPr>
            <a:r>
              <a:rPr lang="en-US"/>
              <a:t>Standards</a:t>
            </a:r>
            <a:endParaRPr/>
          </a:p>
          <a:p>
            <a:pPr marL="914400" lvl="1" indent="-342900" algn="l" rtl="0">
              <a:lnSpc>
                <a:spcPct val="100000"/>
              </a:lnSpc>
              <a:spcBef>
                <a:spcPts val="400"/>
              </a:spcBef>
              <a:spcAft>
                <a:spcPts val="0"/>
              </a:spcAft>
              <a:buSzPts val="1800"/>
              <a:buChar char="•"/>
            </a:pPr>
            <a:r>
              <a:rPr lang="en-US"/>
              <a:t>IHO S-100, Open Geospatial Consortium, Federal Geospatial Data Committee</a:t>
            </a:r>
            <a:endParaRPr/>
          </a:p>
          <a:p>
            <a:pPr marL="228600" lvl="0" indent="-228600" algn="l" rtl="0">
              <a:lnSpc>
                <a:spcPct val="100000"/>
              </a:lnSpc>
              <a:spcBef>
                <a:spcPts val="400"/>
              </a:spcBef>
              <a:spcAft>
                <a:spcPts val="0"/>
              </a:spcAft>
              <a:buClr>
                <a:schemeClr val="dk1"/>
              </a:buClr>
              <a:buSzPts val="2800"/>
              <a:buChar char="•"/>
            </a:pPr>
            <a:r>
              <a:rPr lang="en-US"/>
              <a:t>Information Systems</a:t>
            </a:r>
            <a:endParaRPr/>
          </a:p>
          <a:p>
            <a:pPr marL="914400" lvl="1" indent="-342900" algn="l" rtl="0">
              <a:lnSpc>
                <a:spcPct val="100000"/>
              </a:lnSpc>
              <a:spcBef>
                <a:spcPts val="400"/>
              </a:spcBef>
              <a:spcAft>
                <a:spcPts val="0"/>
              </a:spcAft>
              <a:buSzPts val="1800"/>
              <a:buChar char="•"/>
            </a:pPr>
            <a:r>
              <a:rPr lang="en-US"/>
              <a:t>Product-centric to data-centric approach</a:t>
            </a:r>
            <a:endParaRPr/>
          </a:p>
          <a:p>
            <a:pPr marL="228600" lvl="0" indent="-228600" algn="l" rtl="0">
              <a:lnSpc>
                <a:spcPct val="100000"/>
              </a:lnSpc>
              <a:spcBef>
                <a:spcPts val="400"/>
              </a:spcBef>
              <a:spcAft>
                <a:spcPts val="0"/>
              </a:spcAft>
              <a:buClr>
                <a:schemeClr val="dk1"/>
              </a:buClr>
              <a:buSzPts val="2800"/>
              <a:buChar char="•"/>
            </a:pPr>
            <a:r>
              <a:rPr lang="en-US"/>
              <a:t>Data</a:t>
            </a:r>
            <a:endParaRPr/>
          </a:p>
          <a:p>
            <a:pPr marL="914400" lvl="1" indent="-342900" algn="l" rtl="0">
              <a:lnSpc>
                <a:spcPct val="100000"/>
              </a:lnSpc>
              <a:spcBef>
                <a:spcPts val="400"/>
              </a:spcBef>
              <a:spcAft>
                <a:spcPts val="0"/>
              </a:spcAft>
              <a:buSzPts val="1800"/>
              <a:buChar char="•"/>
            </a:pPr>
            <a:r>
              <a:rPr lang="en-US"/>
              <a:t>MarineCadastre.gov</a:t>
            </a:r>
            <a:endParaRPr/>
          </a:p>
          <a:p>
            <a:pPr marL="914400" lvl="1" indent="-342900" algn="l" rtl="0">
              <a:lnSpc>
                <a:spcPct val="100000"/>
              </a:lnSpc>
              <a:spcBef>
                <a:spcPts val="400"/>
              </a:spcBef>
              <a:spcAft>
                <a:spcPts val="0"/>
              </a:spcAft>
              <a:buSzPts val="1800"/>
              <a:buChar char="•"/>
            </a:pPr>
            <a:r>
              <a:rPr lang="en-US"/>
              <a:t>NGA Arctic Digital Elevation Model (DEM)</a:t>
            </a:r>
            <a:endParaRPr/>
          </a:p>
          <a:p>
            <a:pPr marL="914400" lvl="1" indent="-342900" algn="l" rtl="0">
              <a:lnSpc>
                <a:spcPct val="100000"/>
              </a:lnSpc>
              <a:spcBef>
                <a:spcPts val="400"/>
              </a:spcBef>
              <a:spcAft>
                <a:spcPts val="400"/>
              </a:spcAft>
              <a:buSzPts val="1800"/>
              <a:buChar char="•"/>
            </a:pPr>
            <a:r>
              <a:rPr lang="en-US"/>
              <a:t>Data.gov</a:t>
            </a:r>
            <a:endParaRPr/>
          </a:p>
        </p:txBody>
      </p:sp>
      <p:sp>
        <p:nvSpPr>
          <p:cNvPr id="140" name="Google Shape;140;p6"/>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pic>
        <p:nvPicPr>
          <p:cNvPr id="141" name="Google Shape;141;p6"/>
          <p:cNvPicPr preferRelativeResize="0"/>
          <p:nvPr/>
        </p:nvPicPr>
        <p:blipFill>
          <a:blip r:embed="rId4">
            <a:alphaModFix/>
          </a:blip>
          <a:stretch>
            <a:fillRect/>
          </a:stretch>
        </p:blipFill>
        <p:spPr>
          <a:xfrm>
            <a:off x="7672325" y="6031038"/>
            <a:ext cx="4519679" cy="836000"/>
          </a:xfrm>
          <a:prstGeom prst="rect">
            <a:avLst/>
          </a:prstGeom>
          <a:noFill/>
          <a:ln>
            <a:noFill/>
          </a:ln>
        </p:spPr>
      </p:pic>
      <p:pic>
        <p:nvPicPr>
          <p:cNvPr id="142" name="Google Shape;142;p6"/>
          <p:cNvPicPr preferRelativeResize="0"/>
          <p:nvPr/>
        </p:nvPicPr>
        <p:blipFill>
          <a:blip r:embed="rId5">
            <a:alphaModFix/>
          </a:blip>
          <a:stretch>
            <a:fillRect/>
          </a:stretch>
        </p:blipFill>
        <p:spPr>
          <a:xfrm>
            <a:off x="8989650" y="1156125"/>
            <a:ext cx="3035200" cy="2764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E57C4"/>
              </a:buClr>
              <a:buSzPct val="100000"/>
              <a:buFont typeface="Calibri"/>
              <a:buNone/>
            </a:pPr>
            <a:r>
              <a:rPr lang="en-US" sz="3959"/>
              <a:t>Plans that Affect the Region</a:t>
            </a:r>
            <a:endParaRPr/>
          </a:p>
        </p:txBody>
      </p:sp>
      <p:sp>
        <p:nvSpPr>
          <p:cNvPr id="148" name="Google Shape;148;p7"/>
          <p:cNvSpPr txBox="1">
            <a:spLocks noGrp="1"/>
          </p:cNvSpPr>
          <p:nvPr>
            <p:ph type="body" idx="1"/>
          </p:nvPr>
        </p:nvSpPr>
        <p:spPr>
          <a:xfrm>
            <a:off x="397775" y="1102075"/>
            <a:ext cx="6727500" cy="4308900"/>
          </a:xfrm>
          <a:prstGeom prst="rect">
            <a:avLst/>
          </a:prstGeom>
          <a:noFill/>
          <a:ln>
            <a:noFill/>
          </a:ln>
        </p:spPr>
        <p:txBody>
          <a:bodyPr spcFirstLastPara="1" wrap="square" lIns="91425" tIns="45700" rIns="91425" bIns="45700" anchor="t" anchorCtr="0">
            <a:normAutofit/>
          </a:bodyPr>
          <a:lstStyle/>
          <a:p>
            <a:pPr marL="457200" lvl="0" indent="-400050" algn="l" rtl="0">
              <a:lnSpc>
                <a:spcPct val="100000"/>
              </a:lnSpc>
              <a:spcBef>
                <a:spcPts val="0"/>
              </a:spcBef>
              <a:spcAft>
                <a:spcPts val="0"/>
              </a:spcAft>
              <a:buSzPts val="2700"/>
              <a:buChar char="•"/>
            </a:pPr>
            <a:r>
              <a:rPr lang="en-US" sz="2700"/>
              <a:t>ENC rescheming in the Great Lakes and Maine</a:t>
            </a:r>
            <a:endParaRPr sz="2700"/>
          </a:p>
          <a:p>
            <a:pPr marL="457200" lvl="0" indent="-400050" algn="l" rtl="0">
              <a:lnSpc>
                <a:spcPct val="100000"/>
              </a:lnSpc>
              <a:spcBef>
                <a:spcPts val="400"/>
              </a:spcBef>
              <a:spcAft>
                <a:spcPts val="400"/>
              </a:spcAft>
              <a:buSzPts val="2700"/>
              <a:buChar char="•"/>
            </a:pPr>
            <a:r>
              <a:rPr lang="en-US" sz="2700"/>
              <a:t>Raster chart cancellations - Lake Superior later this year</a:t>
            </a:r>
            <a:endParaRPr sz="2700"/>
          </a:p>
        </p:txBody>
      </p:sp>
      <p:sp>
        <p:nvSpPr>
          <p:cNvPr id="149" name="Google Shape;149;p7"/>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pic>
        <p:nvPicPr>
          <p:cNvPr id="150" name="Google Shape;150;p7"/>
          <p:cNvPicPr preferRelativeResize="0"/>
          <p:nvPr/>
        </p:nvPicPr>
        <p:blipFill>
          <a:blip r:embed="rId3">
            <a:alphaModFix/>
          </a:blip>
          <a:stretch>
            <a:fillRect/>
          </a:stretch>
        </p:blipFill>
        <p:spPr>
          <a:xfrm>
            <a:off x="7672325" y="6031038"/>
            <a:ext cx="4519679" cy="836000"/>
          </a:xfrm>
          <a:prstGeom prst="rect">
            <a:avLst/>
          </a:prstGeom>
          <a:noFill/>
          <a:ln>
            <a:noFill/>
          </a:ln>
        </p:spPr>
      </p:pic>
      <p:pic>
        <p:nvPicPr>
          <p:cNvPr id="151" name="Google Shape;151;p7"/>
          <p:cNvPicPr preferRelativeResize="0"/>
          <p:nvPr/>
        </p:nvPicPr>
        <p:blipFill>
          <a:blip r:embed="rId4">
            <a:alphaModFix/>
          </a:blip>
          <a:stretch>
            <a:fillRect/>
          </a:stretch>
        </p:blipFill>
        <p:spPr>
          <a:xfrm>
            <a:off x="7291100" y="1716375"/>
            <a:ext cx="4519671" cy="2927901"/>
          </a:xfrm>
          <a:prstGeom prst="rect">
            <a:avLst/>
          </a:prstGeom>
          <a:noFill/>
          <a:ln>
            <a:noFill/>
          </a:ln>
        </p:spPr>
      </p:pic>
      <p:sp>
        <p:nvSpPr>
          <p:cNvPr id="152" name="Google Shape;152;p7"/>
          <p:cNvSpPr txBox="1"/>
          <p:nvPr/>
        </p:nvSpPr>
        <p:spPr>
          <a:xfrm>
            <a:off x="7390350" y="4611150"/>
            <a:ext cx="451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NOAA Ship Fairweather in front of Hubbard Glacier, AK</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E57C4"/>
              </a:buClr>
              <a:buSzPct val="100000"/>
              <a:buFont typeface="Calibri"/>
              <a:buNone/>
            </a:pPr>
            <a:r>
              <a:rPr lang="en-US" sz="3959"/>
              <a:t>Lessons Learned to Share</a:t>
            </a:r>
            <a:endParaRPr/>
          </a:p>
        </p:txBody>
      </p:sp>
      <p:sp>
        <p:nvSpPr>
          <p:cNvPr id="158" name="Google Shape;158;p8"/>
          <p:cNvSpPr txBox="1">
            <a:spLocks noGrp="1"/>
          </p:cNvSpPr>
          <p:nvPr>
            <p:ph type="body" idx="1"/>
          </p:nvPr>
        </p:nvSpPr>
        <p:spPr>
          <a:xfrm>
            <a:off x="303400" y="1270200"/>
            <a:ext cx="7890000" cy="45378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400"/>
              </a:spcAft>
              <a:buSzPts val="2600"/>
              <a:buChar char="•"/>
            </a:pPr>
            <a:r>
              <a:rPr lang="en-US" sz="2600"/>
              <a:t>Social distancing and quarantine has provided a planning opportunity for considering future services and innovative approaches to work.  This is also reflected in the USCHC agenda and discussions we will be having </a:t>
            </a:r>
            <a:endParaRPr sz="2600"/>
          </a:p>
        </p:txBody>
      </p:sp>
      <p:sp>
        <p:nvSpPr>
          <p:cNvPr id="159" name="Google Shape;159;p8"/>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pic>
        <p:nvPicPr>
          <p:cNvPr id="160" name="Google Shape;160;p8"/>
          <p:cNvPicPr preferRelativeResize="0"/>
          <p:nvPr/>
        </p:nvPicPr>
        <p:blipFill>
          <a:blip r:embed="rId3">
            <a:alphaModFix/>
          </a:blip>
          <a:stretch>
            <a:fillRect/>
          </a:stretch>
        </p:blipFill>
        <p:spPr>
          <a:xfrm>
            <a:off x="7672325" y="6031038"/>
            <a:ext cx="4519679" cy="836000"/>
          </a:xfrm>
          <a:prstGeom prst="rect">
            <a:avLst/>
          </a:prstGeom>
          <a:noFill/>
          <a:ln>
            <a:noFill/>
          </a:ln>
        </p:spPr>
      </p:pic>
      <p:pic>
        <p:nvPicPr>
          <p:cNvPr id="161" name="Google Shape;161;p8"/>
          <p:cNvPicPr preferRelativeResize="0"/>
          <p:nvPr/>
        </p:nvPicPr>
        <p:blipFill>
          <a:blip r:embed="rId4">
            <a:alphaModFix/>
          </a:blip>
          <a:stretch>
            <a:fillRect/>
          </a:stretch>
        </p:blipFill>
        <p:spPr>
          <a:xfrm>
            <a:off x="8705425" y="1085025"/>
            <a:ext cx="3025196" cy="4537795"/>
          </a:xfrm>
          <a:prstGeom prst="rect">
            <a:avLst/>
          </a:prstGeom>
          <a:noFill/>
          <a:ln>
            <a:noFill/>
          </a:ln>
        </p:spPr>
      </p:pic>
      <p:sp>
        <p:nvSpPr>
          <p:cNvPr id="162" name="Google Shape;162;p8"/>
          <p:cNvSpPr txBox="1"/>
          <p:nvPr/>
        </p:nvSpPr>
        <p:spPr>
          <a:xfrm>
            <a:off x="8520625" y="5622825"/>
            <a:ext cx="37476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a:solidFill>
                  <a:schemeClr val="dk1"/>
                </a:solidFill>
                <a:highlight>
                  <a:srgbClr val="FFFFFF"/>
                </a:highlight>
              </a:rPr>
              <a:t>A sunset highlights a fishing boat in Puget Sound, WA</a:t>
            </a:r>
            <a:endParaRPr sz="13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E57C4"/>
              </a:buClr>
              <a:buSzPct val="100000"/>
              <a:buFont typeface="Calibri"/>
              <a:buNone/>
            </a:pPr>
            <a:r>
              <a:rPr lang="en-US" sz="3959"/>
              <a:t>Success Stories to Share</a:t>
            </a:r>
            <a:endParaRPr/>
          </a:p>
        </p:txBody>
      </p:sp>
      <p:sp>
        <p:nvSpPr>
          <p:cNvPr id="168" name="Google Shape;168;p9"/>
          <p:cNvSpPr txBox="1">
            <a:spLocks noGrp="1"/>
          </p:cNvSpPr>
          <p:nvPr>
            <p:ph type="body" idx="1"/>
          </p:nvPr>
        </p:nvSpPr>
        <p:spPr>
          <a:xfrm>
            <a:off x="240500" y="1270163"/>
            <a:ext cx="6538800" cy="41736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sz="2600"/>
              <a:t>Successful Saildrone project from California to the US-CA arctic boundary area </a:t>
            </a:r>
            <a:endParaRPr sz="2600"/>
          </a:p>
          <a:p>
            <a:pPr marL="457200" lvl="0" indent="-393700" algn="l" rtl="0">
              <a:lnSpc>
                <a:spcPct val="100000"/>
              </a:lnSpc>
              <a:spcBef>
                <a:spcPts val="400"/>
              </a:spcBef>
              <a:spcAft>
                <a:spcPts val="0"/>
              </a:spcAft>
              <a:buSzPts val="2600"/>
              <a:buChar char="•"/>
            </a:pPr>
            <a:r>
              <a:rPr lang="en-US" sz="2600"/>
              <a:t>National planning and coordination:  NOMEC established</a:t>
            </a:r>
            <a:endParaRPr sz="2600"/>
          </a:p>
          <a:p>
            <a:pPr marL="457200" lvl="0" indent="-393700" algn="l" rtl="0">
              <a:lnSpc>
                <a:spcPct val="100000"/>
              </a:lnSpc>
              <a:spcBef>
                <a:spcPts val="400"/>
              </a:spcBef>
              <a:spcAft>
                <a:spcPts val="0"/>
              </a:spcAft>
              <a:buSzPts val="2600"/>
              <a:buChar char="•"/>
            </a:pPr>
            <a:r>
              <a:rPr lang="en-US" sz="2600"/>
              <a:t>New global ESTOFS coastal model released </a:t>
            </a:r>
            <a:endParaRPr sz="2600"/>
          </a:p>
          <a:p>
            <a:pPr marL="457200" lvl="0" indent="-393700" algn="l" rtl="0">
              <a:lnSpc>
                <a:spcPct val="100000"/>
              </a:lnSpc>
              <a:spcBef>
                <a:spcPts val="400"/>
              </a:spcBef>
              <a:spcAft>
                <a:spcPts val="0"/>
              </a:spcAft>
              <a:buSzPts val="2600"/>
              <a:buChar char="•"/>
            </a:pPr>
            <a:r>
              <a:rPr lang="en-US" sz="2600"/>
              <a:t>Broad use of VTC for improved frequency of contact</a:t>
            </a:r>
            <a:endParaRPr sz="2600"/>
          </a:p>
          <a:p>
            <a:pPr marL="457200" lvl="0" indent="-393700" algn="l" rtl="0">
              <a:lnSpc>
                <a:spcPct val="100000"/>
              </a:lnSpc>
              <a:spcBef>
                <a:spcPts val="400"/>
              </a:spcBef>
              <a:spcAft>
                <a:spcPts val="400"/>
              </a:spcAft>
              <a:buSzPts val="2600"/>
              <a:buChar char="•"/>
            </a:pPr>
            <a:r>
              <a:rPr lang="en-US" sz="2600"/>
              <a:t>IHO success using VTC for broad access to technical and regional meetings</a:t>
            </a:r>
            <a:endParaRPr sz="2600"/>
          </a:p>
        </p:txBody>
      </p:sp>
      <p:sp>
        <p:nvSpPr>
          <p:cNvPr id="169" name="Google Shape;169;p9"/>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pic>
        <p:nvPicPr>
          <p:cNvPr id="170" name="Google Shape;170;p9"/>
          <p:cNvPicPr preferRelativeResize="0"/>
          <p:nvPr/>
        </p:nvPicPr>
        <p:blipFill>
          <a:blip r:embed="rId3">
            <a:alphaModFix/>
          </a:blip>
          <a:stretch>
            <a:fillRect/>
          </a:stretch>
        </p:blipFill>
        <p:spPr>
          <a:xfrm>
            <a:off x="7672325" y="6031038"/>
            <a:ext cx="4519679" cy="836000"/>
          </a:xfrm>
          <a:prstGeom prst="rect">
            <a:avLst/>
          </a:prstGeom>
          <a:noFill/>
          <a:ln>
            <a:noFill/>
          </a:ln>
        </p:spPr>
      </p:pic>
      <p:sp>
        <p:nvSpPr>
          <p:cNvPr id="171" name="Google Shape;171;p9"/>
          <p:cNvSpPr txBox="1"/>
          <p:nvPr/>
        </p:nvSpPr>
        <p:spPr>
          <a:xfrm>
            <a:off x="173025" y="5567950"/>
            <a:ext cx="5458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latin typeface="Calibri"/>
                <a:ea typeface="Calibri"/>
                <a:cs typeface="Calibri"/>
                <a:sym typeface="Calibri"/>
              </a:rPr>
              <a:t>NOMEC = National Ocean Mapping,  Exploration and Characterization Council</a:t>
            </a:r>
            <a:endParaRPr sz="1300">
              <a:latin typeface="Calibri"/>
              <a:ea typeface="Calibri"/>
              <a:cs typeface="Calibri"/>
              <a:sym typeface="Calibri"/>
            </a:endParaRPr>
          </a:p>
        </p:txBody>
      </p:sp>
      <p:pic>
        <p:nvPicPr>
          <p:cNvPr id="172" name="Google Shape;172;p9"/>
          <p:cNvPicPr preferRelativeResize="0"/>
          <p:nvPr/>
        </p:nvPicPr>
        <p:blipFill>
          <a:blip r:embed="rId4">
            <a:alphaModFix/>
          </a:blip>
          <a:stretch>
            <a:fillRect/>
          </a:stretch>
        </p:blipFill>
        <p:spPr>
          <a:xfrm>
            <a:off x="7231825" y="1062026"/>
            <a:ext cx="4072499" cy="2290774"/>
          </a:xfrm>
          <a:prstGeom prst="rect">
            <a:avLst/>
          </a:prstGeom>
          <a:noFill/>
          <a:ln>
            <a:noFill/>
          </a:ln>
        </p:spPr>
      </p:pic>
      <p:pic>
        <p:nvPicPr>
          <p:cNvPr id="173" name="Google Shape;173;p9"/>
          <p:cNvPicPr preferRelativeResize="0"/>
          <p:nvPr/>
        </p:nvPicPr>
        <p:blipFill rotWithShape="1">
          <a:blip r:embed="rId5">
            <a:alphaModFix/>
          </a:blip>
          <a:srcRect/>
          <a:stretch/>
        </p:blipFill>
        <p:spPr>
          <a:xfrm rot="907051">
            <a:off x="9829584" y="3628924"/>
            <a:ext cx="1636783" cy="2126002"/>
          </a:xfrm>
          <a:prstGeom prst="rect">
            <a:avLst/>
          </a:prstGeom>
          <a:noFill/>
          <a:ln>
            <a:noFill/>
          </a:ln>
        </p:spPr>
      </p:pic>
      <p:pic>
        <p:nvPicPr>
          <p:cNvPr id="174" name="Google Shape;174;p9"/>
          <p:cNvPicPr preferRelativeResize="0"/>
          <p:nvPr/>
        </p:nvPicPr>
        <p:blipFill rotWithShape="1">
          <a:blip r:embed="rId6">
            <a:alphaModFix/>
          </a:blip>
          <a:srcRect/>
          <a:stretch/>
        </p:blipFill>
        <p:spPr>
          <a:xfrm>
            <a:off x="7443499" y="3576653"/>
            <a:ext cx="1858788" cy="2230536"/>
          </a:xfrm>
          <a:prstGeom prst="rect">
            <a:avLst/>
          </a:prstGeom>
          <a:noFill/>
          <a:ln>
            <a:noFill/>
          </a:ln>
        </p:spPr>
      </p:pic>
    </p:spTree>
  </p:cSld>
  <p:clrMapOvr>
    <a:masterClrMapping/>
  </p:clrMapOvr>
</p:sld>
</file>

<file path=ppt/theme/theme1.xml><?xml version="1.0" encoding="utf-8"?>
<a:theme xmlns:a="http://schemas.openxmlformats.org/drawingml/2006/main" name="IHO_Presentations_template-Blank">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819</Words>
  <Application>Microsoft Office PowerPoint</Application>
  <PresentationFormat>Widescreen</PresentationFormat>
  <Paragraphs>90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IHO_Presentations_template-Blank</vt:lpstr>
      <vt:lpstr>44th Meeting of the  US - Canada Hydrographic Commission  National Report by</vt:lpstr>
      <vt:lpstr>Main Achievements during the Past Year</vt:lpstr>
      <vt:lpstr>Main Challenges and/or Obstructions</vt:lpstr>
      <vt:lpstr>Progress on Surveys and Charting</vt:lpstr>
      <vt:lpstr>Contributions to the IHO DCDB and GEBCO</vt:lpstr>
      <vt:lpstr>Progress on MSDI</vt:lpstr>
      <vt:lpstr>Plans that Affect the Region</vt:lpstr>
      <vt:lpstr>Lessons Learned to Share</vt:lpstr>
      <vt:lpstr>Success Stories to Share</vt:lpstr>
      <vt:lpstr>PowerPoint Presentation</vt:lpstr>
      <vt:lpstr>Reference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44th Meeting of the  US - Canada Hydrographic Commission  National Report by</dc:title>
  <dc:creator>alberto.neves@iho.int</dc:creator>
  <cp:lastModifiedBy>Alexis Maxwell</cp:lastModifiedBy>
  <cp:revision>1</cp:revision>
  <dcterms:created xsi:type="dcterms:W3CDTF">2017-10-26T13:07:26Z</dcterms:created>
  <dcterms:modified xsi:type="dcterms:W3CDTF">2021-03-18T11:52:37Z</dcterms:modified>
</cp:coreProperties>
</file>