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Lst>
  <p:notesMasterIdLst>
    <p:notesMasterId r:id="rId14"/>
  </p:notesMasterIdLst>
  <p:handoutMasterIdLst>
    <p:handoutMasterId r:id="rId15"/>
  </p:handoutMasterIdLst>
  <p:sldIdLst>
    <p:sldId id="256" r:id="rId3"/>
    <p:sldId id="290" r:id="rId4"/>
    <p:sldId id="291" r:id="rId5"/>
    <p:sldId id="295" r:id="rId6"/>
    <p:sldId id="292" r:id="rId7"/>
    <p:sldId id="293" r:id="rId8"/>
    <p:sldId id="294" r:id="rId9"/>
    <p:sldId id="296" r:id="rId10"/>
    <p:sldId id="298" r:id="rId11"/>
    <p:sldId id="297" r:id="rId12"/>
    <p:sldId id="299" r:id="rId13"/>
  </p:sldIdLst>
  <p:sldSz cx="9144000" cy="6858000" type="screen4x3"/>
  <p:notesSz cx="6670675" cy="9777413"/>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200" algn="l" rtl="0" fontAlgn="base">
      <a:spcBef>
        <a:spcPct val="0"/>
      </a:spcBef>
      <a:spcAft>
        <a:spcPct val="0"/>
      </a:spcAft>
      <a:defRPr sz="2200" kern="1200">
        <a:solidFill>
          <a:schemeClr val="tx1"/>
        </a:solidFill>
        <a:latin typeface="Verdana" pitchFamily="34" charset="0"/>
        <a:ea typeface="+mn-ea"/>
        <a:cs typeface="+mn-cs"/>
      </a:defRPr>
    </a:lvl2pPr>
    <a:lvl3pPr marL="914400" algn="l" rtl="0" fontAlgn="base">
      <a:spcBef>
        <a:spcPct val="0"/>
      </a:spcBef>
      <a:spcAft>
        <a:spcPct val="0"/>
      </a:spcAft>
      <a:defRPr sz="2200" kern="1200">
        <a:solidFill>
          <a:schemeClr val="tx1"/>
        </a:solidFill>
        <a:latin typeface="Verdana" pitchFamily="34" charset="0"/>
        <a:ea typeface="+mn-ea"/>
        <a:cs typeface="+mn-cs"/>
      </a:defRPr>
    </a:lvl3pPr>
    <a:lvl4pPr marL="1371600" algn="l" rtl="0" fontAlgn="base">
      <a:spcBef>
        <a:spcPct val="0"/>
      </a:spcBef>
      <a:spcAft>
        <a:spcPct val="0"/>
      </a:spcAft>
      <a:defRPr sz="2200" kern="1200">
        <a:solidFill>
          <a:schemeClr val="tx1"/>
        </a:solidFill>
        <a:latin typeface="Verdana" pitchFamily="34" charset="0"/>
        <a:ea typeface="+mn-ea"/>
        <a:cs typeface="+mn-cs"/>
      </a:defRPr>
    </a:lvl4pPr>
    <a:lvl5pPr marL="1828800" algn="l"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7"/>
    <a:srgbClr val="000000"/>
    <a:srgbClr val="55286E"/>
    <a:srgbClr val="FFFFFF"/>
    <a:srgbClr val="0E3B6E"/>
    <a:srgbClr val="00423C"/>
    <a:srgbClr val="CC33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3" autoAdjust="0"/>
    <p:restoredTop sz="94580" autoAdjust="0"/>
  </p:normalViewPr>
  <p:slideViewPr>
    <p:cSldViewPr>
      <p:cViewPr varScale="1">
        <p:scale>
          <a:sx n="115" d="100"/>
          <a:sy n="115" d="100"/>
        </p:scale>
        <p:origin x="157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13970" y="463409"/>
            <a:ext cx="5655233" cy="42902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nl-NL"/>
          </a:p>
        </p:txBody>
      </p:sp>
      <p:sp>
        <p:nvSpPr>
          <p:cNvPr id="32771" name="Rectangle 3"/>
          <p:cNvSpPr>
            <a:spLocks noGrp="1" noChangeArrowheads="1"/>
          </p:cNvSpPr>
          <p:nvPr>
            <p:ph type="dt" sz="quarter" idx="1"/>
          </p:nvPr>
        </p:nvSpPr>
        <p:spPr bwMode="auto">
          <a:xfrm>
            <a:off x="513971" y="117899"/>
            <a:ext cx="2890105" cy="15228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r>
              <a:rPr lang="nl-NL"/>
              <a:t>26 October 2010</a:t>
            </a:r>
          </a:p>
        </p:txBody>
      </p:sp>
      <p:sp>
        <p:nvSpPr>
          <p:cNvPr id="32772" name="Rectangle 4"/>
          <p:cNvSpPr>
            <a:spLocks noGrp="1" noChangeArrowheads="1"/>
          </p:cNvSpPr>
          <p:nvPr>
            <p:ph type="ftr" sz="quarter" idx="2"/>
          </p:nvPr>
        </p:nvSpPr>
        <p:spPr bwMode="auto">
          <a:xfrm>
            <a:off x="513971" y="9287806"/>
            <a:ext cx="5802081" cy="48960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nl-NL"/>
              <a:t>Eventuele voettekst</a:t>
            </a:r>
          </a:p>
        </p:txBody>
      </p:sp>
      <p:sp>
        <p:nvSpPr>
          <p:cNvPr id="32773" name="Rectangle 5"/>
          <p:cNvSpPr>
            <a:spLocks noGrp="1" noChangeArrowheads="1"/>
          </p:cNvSpPr>
          <p:nvPr>
            <p:ph type="sldNum" sz="quarter" idx="3"/>
          </p:nvPr>
        </p:nvSpPr>
        <p:spPr bwMode="auto">
          <a:xfrm>
            <a:off x="6373854" y="9287806"/>
            <a:ext cx="220273" cy="48960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65AE3B29-77D3-42CF-9438-DABAEE580D2C}" type="slidenum">
              <a:rPr lang="nl-NL"/>
              <a:pPr>
                <a:defRPr/>
              </a:pPr>
              <a:t>‹#›</a:t>
            </a:fld>
            <a:endParaRPr lang="nl-NL"/>
          </a:p>
        </p:txBody>
      </p:sp>
      <p:pic>
        <p:nvPicPr>
          <p:cNvPr id="16390" name="Picture 19" descr="Def_p_p"/>
          <p:cNvPicPr>
            <a:picLocks noChangeAspect="1" noChangeArrowheads="1"/>
          </p:cNvPicPr>
          <p:nvPr/>
        </p:nvPicPr>
        <p:blipFill>
          <a:blip r:embed="rId2"/>
          <a:srcRect/>
          <a:stretch>
            <a:fillRect/>
          </a:stretch>
        </p:blipFill>
        <p:spPr bwMode="auto">
          <a:xfrm>
            <a:off x="5802081" y="1"/>
            <a:ext cx="868594" cy="581307"/>
          </a:xfrm>
          <a:prstGeom prst="rect">
            <a:avLst/>
          </a:prstGeom>
          <a:noFill/>
          <a:ln w="9525">
            <a:noFill/>
            <a:miter lim="800000"/>
            <a:headEnd/>
            <a:tailEnd/>
          </a:ln>
        </p:spPr>
      </p:pic>
      <p:sp>
        <p:nvSpPr>
          <p:cNvPr id="32788" name="RubriceringEnMerking2"/>
          <p:cNvSpPr txBox="1">
            <a:spLocks noChangeArrowheads="1"/>
          </p:cNvSpPr>
          <p:nvPr/>
        </p:nvSpPr>
        <p:spPr bwMode="auto">
          <a:xfrm rot="-5400000">
            <a:off x="6426340" y="2895474"/>
            <a:ext cx="123111" cy="118729"/>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32789" name="RubriceringEnMerking"/>
          <p:cNvSpPr txBox="1">
            <a:spLocks noChangeArrowheads="1"/>
          </p:cNvSpPr>
          <p:nvPr/>
        </p:nvSpPr>
        <p:spPr bwMode="auto">
          <a:xfrm rot="-5400000">
            <a:off x="6424778" y="6777129"/>
            <a:ext cx="123111" cy="118729"/>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13970" y="465045"/>
            <a:ext cx="5655233" cy="42738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en-US"/>
          </a:p>
        </p:txBody>
      </p:sp>
      <p:sp>
        <p:nvSpPr>
          <p:cNvPr id="5123" name="Rectangle 3"/>
          <p:cNvSpPr>
            <a:spLocks noGrp="1" noChangeArrowheads="1"/>
          </p:cNvSpPr>
          <p:nvPr>
            <p:ph type="dt" idx="1"/>
          </p:nvPr>
        </p:nvSpPr>
        <p:spPr bwMode="auto">
          <a:xfrm>
            <a:off x="512408" y="117900"/>
            <a:ext cx="2890105" cy="15392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r>
              <a:rPr lang="en-US"/>
              <a:t>26 October 2010</a:t>
            </a:r>
          </a:p>
        </p:txBody>
      </p:sp>
      <p:sp>
        <p:nvSpPr>
          <p:cNvPr id="15364" name="Rectangle 4"/>
          <p:cNvSpPr>
            <a:spLocks noGrp="1" noRot="1" noChangeAspect="1" noChangeArrowheads="1" noTextEdit="1"/>
          </p:cNvSpPr>
          <p:nvPr>
            <p:ph type="sldImg" idx="2"/>
          </p:nvPr>
        </p:nvSpPr>
        <p:spPr bwMode="auto">
          <a:xfrm>
            <a:off x="339725" y="968375"/>
            <a:ext cx="4889500" cy="36671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513970" y="4822389"/>
            <a:ext cx="4553868" cy="399054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Klik om het opmaakprofiel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5126" name="Rectangle 6"/>
          <p:cNvSpPr>
            <a:spLocks noGrp="1" noChangeArrowheads="1"/>
          </p:cNvSpPr>
          <p:nvPr>
            <p:ph type="ftr" sz="quarter" idx="4"/>
          </p:nvPr>
        </p:nvSpPr>
        <p:spPr bwMode="auto">
          <a:xfrm>
            <a:off x="512408" y="9287806"/>
            <a:ext cx="5877068" cy="48960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en-US"/>
              <a:t>Eventuele voettekst</a:t>
            </a:r>
          </a:p>
        </p:txBody>
      </p:sp>
      <p:sp>
        <p:nvSpPr>
          <p:cNvPr id="5127" name="Rectangle 7"/>
          <p:cNvSpPr>
            <a:spLocks noGrp="1" noChangeArrowheads="1"/>
          </p:cNvSpPr>
          <p:nvPr>
            <p:ph type="sldNum" sz="quarter" idx="5"/>
          </p:nvPr>
        </p:nvSpPr>
        <p:spPr bwMode="auto">
          <a:xfrm>
            <a:off x="6375417" y="9287806"/>
            <a:ext cx="221835" cy="48960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B0143F86-EBF8-4789-8FED-7362A843022A}" type="slidenum">
              <a:rPr lang="en-US"/>
              <a:pPr>
                <a:defRPr/>
              </a:pPr>
              <a:t>‹#›</a:t>
            </a:fld>
            <a:endParaRPr lang="en-US"/>
          </a:p>
        </p:txBody>
      </p:sp>
      <p:pic>
        <p:nvPicPr>
          <p:cNvPr id="15368" name="Picture 18" descr="Def_p_p"/>
          <p:cNvPicPr>
            <a:picLocks noChangeAspect="1" noChangeArrowheads="1"/>
          </p:cNvPicPr>
          <p:nvPr/>
        </p:nvPicPr>
        <p:blipFill>
          <a:blip r:embed="rId2"/>
          <a:srcRect/>
          <a:stretch>
            <a:fillRect/>
          </a:stretch>
        </p:blipFill>
        <p:spPr bwMode="auto">
          <a:xfrm>
            <a:off x="5802081" y="1"/>
            <a:ext cx="868594" cy="581307"/>
          </a:xfrm>
          <a:prstGeom prst="rect">
            <a:avLst/>
          </a:prstGeom>
          <a:noFill/>
          <a:ln w="9525">
            <a:noFill/>
            <a:miter lim="800000"/>
            <a:headEnd/>
            <a:tailEnd/>
          </a:ln>
        </p:spPr>
      </p:pic>
      <p:sp>
        <p:nvSpPr>
          <p:cNvPr id="5139" name="RubriceringEnMerking2"/>
          <p:cNvSpPr txBox="1">
            <a:spLocks noChangeArrowheads="1"/>
          </p:cNvSpPr>
          <p:nvPr/>
        </p:nvSpPr>
        <p:spPr bwMode="auto">
          <a:xfrm rot="-5400000">
            <a:off x="6426340" y="2895474"/>
            <a:ext cx="123111" cy="118729"/>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5140" name="RubriceringEnMerking"/>
          <p:cNvSpPr txBox="1">
            <a:spLocks noChangeArrowheads="1"/>
          </p:cNvSpPr>
          <p:nvPr/>
        </p:nvSpPr>
        <p:spPr bwMode="auto">
          <a:xfrm rot="-5400000">
            <a:off x="6424778" y="6777129"/>
            <a:ext cx="123111" cy="118729"/>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cSld>
  <p:clrMap bg1="lt1" tx1="dk1" bg2="lt2" tx2="dk2" accent1="accent1" accent2="accent2" accent3="accent3" accent4="accent4" accent5="accent5" accent6="accent6" hlink="hlink" folHlink="folHlink"/>
  <p:hf hdr="0" dt="0"/>
  <p:notesStyle>
    <a:lvl1pPr algn="l" rtl="0" eaLnBrk="0" fontAlgn="base" hangingPunct="0">
      <a:lnSpc>
        <a:spcPct val="110000"/>
      </a:lnSpc>
      <a:spcBef>
        <a:spcPct val="0"/>
      </a:spcBef>
      <a:spcAft>
        <a:spcPct val="0"/>
      </a:spcAft>
      <a:defRPr sz="1000" kern="1200">
        <a:solidFill>
          <a:schemeClr val="tx1"/>
        </a:solidFill>
        <a:latin typeface="Arial" charset="0"/>
        <a:ea typeface="+mn-ea"/>
        <a:cs typeface="+mn-cs"/>
      </a:defRPr>
    </a:lvl1pPr>
    <a:lvl2pPr marL="190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2pPr>
    <a:lvl3pPr marL="381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3pPr>
    <a:lvl4pPr marL="571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4pPr>
    <a:lvl5pPr marL="762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89"/>
          <p:cNvSpPr>
            <a:spLocks noChangeArrowheads="1"/>
          </p:cNvSpPr>
          <p:nvPr/>
        </p:nvSpPr>
        <p:spPr bwMode="auto">
          <a:xfrm>
            <a:off x="4572000" y="0"/>
            <a:ext cx="4572000" cy="6858000"/>
          </a:xfrm>
          <a:prstGeom prst="rect">
            <a:avLst/>
          </a:prstGeom>
          <a:solidFill>
            <a:srgbClr val="0E61AA"/>
          </a:solidFill>
          <a:ln w="9525">
            <a:noFill/>
            <a:miter lim="800000"/>
            <a:headEnd/>
            <a:tailEnd/>
          </a:ln>
          <a:effectLst/>
        </p:spPr>
        <p:txBody>
          <a:bodyPr wrap="none" lIns="0" tIns="0" rIns="0" bIns="0" anchor="ctr"/>
          <a:lstStyle/>
          <a:p>
            <a:pPr algn="ctr" eaLnBrk="0" hangingPunct="0">
              <a:spcBef>
                <a:spcPct val="50000"/>
              </a:spcBef>
              <a:defRPr/>
            </a:pPr>
            <a:endParaRPr lang="nl-NL" sz="2600">
              <a:solidFill>
                <a:schemeClr val="bg1"/>
              </a:solidFill>
            </a:endParaRPr>
          </a:p>
        </p:txBody>
      </p:sp>
      <p:pic>
        <p:nvPicPr>
          <p:cNvPr id="5" name="Picture 202" descr="Ke_Marine_Logo_Engels"/>
          <p:cNvPicPr>
            <a:picLocks noChangeAspect="1" noChangeArrowheads="1"/>
          </p:cNvPicPr>
          <p:nvPr userDrawn="1"/>
        </p:nvPicPr>
        <p:blipFill>
          <a:blip r:embed="rId2"/>
          <a:srcRect/>
          <a:stretch>
            <a:fillRect/>
          </a:stretch>
        </p:blipFill>
        <p:spPr bwMode="auto">
          <a:xfrm>
            <a:off x="0" y="-171450"/>
            <a:ext cx="9144000" cy="2001838"/>
          </a:xfrm>
          <a:prstGeom prst="rect">
            <a:avLst/>
          </a:prstGeom>
          <a:noFill/>
          <a:ln w="9525">
            <a:noFill/>
            <a:miter lim="800000"/>
            <a:headEnd/>
            <a:tailEnd/>
          </a:ln>
        </p:spPr>
      </p:pic>
      <p:sp>
        <p:nvSpPr>
          <p:cNvPr id="6" name="Rectangle 157"/>
          <p:cNvSpPr>
            <a:spLocks noChangeArrowheads="1"/>
          </p:cNvSpPr>
          <p:nvPr/>
        </p:nvSpPr>
        <p:spPr bwMode="auto">
          <a:xfrm>
            <a:off x="4933950" y="2474913"/>
            <a:ext cx="3598863" cy="942975"/>
          </a:xfrm>
          <a:prstGeom prst="rect">
            <a:avLst/>
          </a:prstGeom>
          <a:noFill/>
          <a:ln w="9525">
            <a:noFill/>
            <a:miter lim="800000"/>
            <a:headEnd/>
            <a:tailEnd/>
          </a:ln>
          <a:effectLst/>
        </p:spPr>
        <p:txBody>
          <a:bodyPr anchor="ctr"/>
          <a:lstStyle/>
          <a:p>
            <a:pPr eaLnBrk="0" hangingPunct="0">
              <a:defRPr/>
            </a:pPr>
            <a:endParaRPr lang="nl-NL" sz="2600">
              <a:solidFill>
                <a:schemeClr val="bg1"/>
              </a:solidFill>
            </a:endParaRPr>
          </a:p>
        </p:txBody>
      </p:sp>
      <p:sp>
        <p:nvSpPr>
          <p:cNvPr id="7"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8" name="ZwarteB" hidden="1"/>
          <p:cNvSpPr>
            <a:spLocks noChangeArrowheads="1"/>
          </p:cNvSpPr>
          <p:nvPr/>
        </p:nvSpPr>
        <p:spPr bwMode="auto">
          <a:xfrm>
            <a:off x="8893175" y="0"/>
            <a:ext cx="250825" cy="6858000"/>
          </a:xfrm>
          <a:prstGeom prst="rect">
            <a:avLst/>
          </a:prstGeom>
          <a:solidFill>
            <a:srgbClr val="000000"/>
          </a:solidFill>
          <a:ln w="9525" algn="ctr">
            <a:noFill/>
            <a:miter lim="800000"/>
            <a:headEnd/>
            <a:tailEnd/>
          </a:ln>
          <a:effectLst/>
        </p:spPr>
        <p:txBody>
          <a:bodyPr wrap="none" lIns="0" tIns="0" rIns="0" bIns="0" anchor="ctr"/>
          <a:lstStyle/>
          <a:p>
            <a:pPr eaLnBrk="0" hangingPunct="0">
              <a:spcBef>
                <a:spcPct val="50000"/>
              </a:spcBef>
              <a:defRPr/>
            </a:pPr>
            <a:endParaRPr lang="en-US"/>
          </a:p>
        </p:txBody>
      </p:sp>
      <p:sp>
        <p:nvSpPr>
          <p:cNvPr id="9" name="RubriceringEnMerking"/>
          <p:cNvSpPr txBox="1">
            <a:spLocks noChangeArrowheads="1"/>
          </p:cNvSpPr>
          <p:nvPr/>
        </p:nvSpPr>
        <p:spPr bwMode="auto">
          <a:xfrm rot="16200000">
            <a:off x="5897563" y="3182938"/>
            <a:ext cx="6302375" cy="168275"/>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sp>
        <p:nvSpPr>
          <p:cNvPr id="10" name="RveBenaming"/>
          <p:cNvSpPr txBox="1">
            <a:spLocks noChangeArrowheads="1"/>
          </p:cNvSpPr>
          <p:nvPr userDrawn="1"/>
        </p:nvSpPr>
        <p:spPr bwMode="auto">
          <a:xfrm>
            <a:off x="4932363" y="908050"/>
            <a:ext cx="3887787" cy="287338"/>
          </a:xfrm>
          <a:prstGeom prst="rect">
            <a:avLst/>
          </a:prstGeom>
          <a:noFill/>
          <a:ln w="9525">
            <a:noFill/>
            <a:miter lim="800000"/>
            <a:headEnd/>
            <a:tailEnd/>
          </a:ln>
          <a:effectLst/>
        </p:spPr>
        <p:txBody>
          <a:bodyPr lIns="90000" tIns="0" rIns="0" bIns="0" anchor="b"/>
          <a:lstStyle/>
          <a:p>
            <a:pPr eaLnBrk="0" hangingPunct="0">
              <a:spcBef>
                <a:spcPct val="50000"/>
              </a:spcBef>
              <a:defRPr/>
            </a:pPr>
            <a:r>
              <a:rPr lang="nl-NL" sz="1200" b="1">
                <a:solidFill>
                  <a:schemeClr val="folHlink"/>
                </a:solidFill>
              </a:rPr>
              <a:t>Hydrographic Service</a:t>
            </a:r>
          </a:p>
        </p:txBody>
      </p:sp>
      <p:sp>
        <p:nvSpPr>
          <p:cNvPr id="11" name="Afdeling"/>
          <p:cNvSpPr txBox="1">
            <a:spLocks noChangeArrowheads="1"/>
          </p:cNvSpPr>
          <p:nvPr userDrawn="1"/>
        </p:nvSpPr>
        <p:spPr bwMode="auto">
          <a:xfrm>
            <a:off x="4932363" y="5746750"/>
            <a:ext cx="3886200" cy="201613"/>
          </a:xfrm>
          <a:prstGeom prst="rect">
            <a:avLst/>
          </a:prstGeom>
          <a:noFill/>
          <a:ln w="9525">
            <a:noFill/>
            <a:miter lim="800000"/>
            <a:headEnd/>
            <a:tailEnd/>
          </a:ln>
          <a:effectLst/>
        </p:spPr>
        <p:txBody>
          <a:bodyPr lIns="90000" tIns="0" rIns="0" bIns="0"/>
          <a:lstStyle/>
          <a:p>
            <a:pPr eaLnBrk="0" hangingPunct="0">
              <a:spcBef>
                <a:spcPct val="50000"/>
              </a:spcBef>
              <a:defRPr/>
            </a:pPr>
            <a:endParaRPr lang="nl-NL" sz="1100">
              <a:solidFill>
                <a:schemeClr val="bg1"/>
              </a:solidFill>
            </a:endParaRPr>
          </a:p>
        </p:txBody>
      </p:sp>
      <p:sp>
        <p:nvSpPr>
          <p:cNvPr id="7368" name="Rectangle 200"/>
          <p:cNvSpPr>
            <a:spLocks noGrp="1" noChangeArrowheads="1"/>
          </p:cNvSpPr>
          <p:nvPr>
            <p:ph type="ctrTitle"/>
          </p:nvPr>
        </p:nvSpPr>
        <p:spPr>
          <a:xfrm>
            <a:off x="4933950" y="1700213"/>
            <a:ext cx="3598863" cy="889000"/>
          </a:xfrm>
        </p:spPr>
        <p:txBody>
          <a:bodyPr lIns="90000" tIns="45720" rIns="90000" bIns="45720" anchor="b"/>
          <a:lstStyle>
            <a:lvl1pPr>
              <a:defRPr>
                <a:solidFill>
                  <a:schemeClr val="bg1"/>
                </a:solidFill>
              </a:defRPr>
            </a:lvl1pPr>
          </a:lstStyle>
          <a:p>
            <a:r>
              <a:rPr lang="nl-NL"/>
              <a:t>Click to edit Master title style</a:t>
            </a:r>
          </a:p>
        </p:txBody>
      </p:sp>
      <p:sp>
        <p:nvSpPr>
          <p:cNvPr id="7379" name="Rectangle 211"/>
          <p:cNvSpPr>
            <a:spLocks noGrp="1" noChangeArrowheads="1"/>
          </p:cNvSpPr>
          <p:nvPr>
            <p:ph type="subTitle" idx="1"/>
          </p:nvPr>
        </p:nvSpPr>
        <p:spPr>
          <a:xfrm>
            <a:off x="4933950" y="2781300"/>
            <a:ext cx="3598863" cy="2447925"/>
          </a:xfrm>
        </p:spPr>
        <p:txBody>
          <a:bodyPr lIns="91440" tIns="45720" rIns="91440" bIns="45720"/>
          <a:lstStyle>
            <a:lvl1pPr>
              <a:defRPr sz="2400">
                <a:solidFill>
                  <a:schemeClr val="bg1"/>
                </a:solidFill>
              </a:defRPr>
            </a:lvl1pPr>
          </a:lstStyle>
          <a:p>
            <a:r>
              <a:rPr lang="nl-NL"/>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265238"/>
            <a:ext cx="1943100" cy="4754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265238"/>
            <a:ext cx="5678488" cy="475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illustratie en tekst">
    <p:spTree>
      <p:nvGrpSpPr>
        <p:cNvPr id="1" name=""/>
        <p:cNvGrpSpPr/>
        <p:nvPr/>
      </p:nvGrpSpPr>
      <p:grpSpPr>
        <a:xfrm>
          <a:off x="0" y="0"/>
          <a:ext cx="0" cy="0"/>
          <a:chOff x="0" y="0"/>
          <a:chExt cx="0" cy="0"/>
        </a:xfrm>
      </p:grpSpPr>
      <p:sp>
        <p:nvSpPr>
          <p:cNvPr id="2" name="Titel 1"/>
          <p:cNvSpPr>
            <a:spLocks noGrp="1"/>
          </p:cNvSpPr>
          <p:nvPr>
            <p:ph type="title"/>
          </p:nvPr>
        </p:nvSpPr>
        <p:spPr>
          <a:xfrm>
            <a:off x="611188" y="1265238"/>
            <a:ext cx="7772400" cy="396875"/>
          </a:xfrm>
        </p:spPr>
        <p:txBody>
          <a:bodyPr/>
          <a:lstStyle/>
          <a:p>
            <a:r>
              <a:rPr lang="en-US"/>
              <a:t>Klik om de stijl te bewerken</a:t>
            </a:r>
            <a:endParaRPr lang="nl-NL"/>
          </a:p>
        </p:txBody>
      </p:sp>
      <p:sp>
        <p:nvSpPr>
          <p:cNvPr id="3" name="Tijdelijke aanduiding voor illustratie 2"/>
          <p:cNvSpPr>
            <a:spLocks noGrp="1"/>
          </p:cNvSpPr>
          <p:nvPr>
            <p:ph type="clipArt" sz="half" idx="1"/>
          </p:nvPr>
        </p:nvSpPr>
        <p:spPr>
          <a:xfrm>
            <a:off x="609600" y="1773238"/>
            <a:ext cx="3810000" cy="4246562"/>
          </a:xfrm>
        </p:spPr>
        <p:txBody>
          <a:bodyPr/>
          <a:lstStyle/>
          <a:p>
            <a:pPr lvl="0"/>
            <a:endParaRPr lang="nl-NL" noProof="0"/>
          </a:p>
        </p:txBody>
      </p:sp>
      <p:sp>
        <p:nvSpPr>
          <p:cNvPr id="4" name="Tijdelijke aanduiding voor tekst 3"/>
          <p:cNvSpPr>
            <a:spLocks noGrp="1"/>
          </p:cNvSpPr>
          <p:nvPr>
            <p:ph type="body" sz="half" idx="2"/>
          </p:nvPr>
        </p:nvSpPr>
        <p:spPr>
          <a:xfrm>
            <a:off x="4572000" y="1773238"/>
            <a:ext cx="3810000" cy="4246562"/>
          </a:xfrm>
        </p:spPr>
        <p:txBody>
          <a:bodyPr/>
          <a:lstStyle/>
          <a:p>
            <a:pPr lvl="0"/>
            <a:r>
              <a:rPr lang="en-US"/>
              <a:t>Klik om de modelstijlen te bewerken</a:t>
            </a:r>
          </a:p>
          <a:p>
            <a:pPr lvl="1"/>
            <a:r>
              <a:rPr lang="en-US"/>
              <a:t>Tweede niveau</a:t>
            </a:r>
          </a:p>
          <a:p>
            <a:pPr lvl="2"/>
            <a:r>
              <a:rPr lang="en-US"/>
              <a:t>Derde niveau</a:t>
            </a:r>
          </a:p>
          <a:p>
            <a:pPr lvl="3"/>
            <a:r>
              <a:rPr lang="en-US"/>
              <a:t>Vierde niveau</a:t>
            </a:r>
          </a:p>
          <a:p>
            <a:pPr lvl="4"/>
            <a:r>
              <a:rPr lang="en-US"/>
              <a:t>Vijfde niveau</a:t>
            </a:r>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1188" y="1265238"/>
            <a:ext cx="7772400" cy="396875"/>
          </a:xfrm>
        </p:spPr>
        <p:txBody>
          <a:bodyPr/>
          <a:lstStyle/>
          <a:p>
            <a:r>
              <a:rPr lang="en-US"/>
              <a:t>Klik om de stijl te bewerken</a:t>
            </a:r>
            <a:endParaRPr lang="nl-NL"/>
          </a:p>
        </p:txBody>
      </p:sp>
      <p:sp>
        <p:nvSpPr>
          <p:cNvPr id="3" name="Tijdelijke aanduiding voor inhoud 2"/>
          <p:cNvSpPr>
            <a:spLocks noGrp="1"/>
          </p:cNvSpPr>
          <p:nvPr>
            <p:ph idx="1"/>
          </p:nvPr>
        </p:nvSpPr>
        <p:spPr>
          <a:xfrm>
            <a:off x="609600" y="1773238"/>
            <a:ext cx="7772400" cy="4246562"/>
          </a:xfrm>
        </p:spPr>
        <p:txBody>
          <a:bodyPr/>
          <a:lstStyle/>
          <a:p>
            <a:pPr lvl="0"/>
            <a:r>
              <a:rPr lang="en-US"/>
              <a:t>Klik om de modelstijlen te bewerken</a:t>
            </a:r>
          </a:p>
          <a:p>
            <a:pPr lvl="1"/>
            <a:r>
              <a:rPr lang="en-US"/>
              <a:t>Tweede niveau</a:t>
            </a:r>
          </a:p>
          <a:p>
            <a:pPr lvl="2"/>
            <a:r>
              <a:rPr lang="en-US"/>
              <a:t>Derde niveau</a:t>
            </a:r>
          </a:p>
          <a:p>
            <a:pPr lvl="3"/>
            <a:r>
              <a:rPr lang="en-US"/>
              <a:t>Vierde niveau</a:t>
            </a:r>
          </a:p>
          <a:p>
            <a:pPr lvl="4"/>
            <a:r>
              <a:rPr lang="en-US"/>
              <a:t>Vijfde niveau</a:t>
            </a:r>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D38B5-FA36-4423-9FDE-2CA408CB5D3B}"/>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9B0120E3-6281-41C4-9567-013794B6B07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FFA8D3B-1AED-456B-87DA-E40238F94141}"/>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3CA32F31-6191-4105-AE21-CB78260BF2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C925BB-61DD-4462-8469-36A772D8C43A}"/>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367569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65983E-B6EF-43CF-9991-559AC85FB6A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F49A97E-7F69-47E1-B7BE-8B3DE50E45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5E0C2A5-E693-491E-BEFA-686785526998}"/>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CE410C9C-8170-49B4-A222-333287B6B8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8D120B2-75AF-40AA-AF4F-DBA29184BA14}"/>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1617897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9CA929-56F0-4BEA-825D-82387F80833B}"/>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3336C9AE-8ED2-4EC8-87E9-0F4426A59B7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4A5038E-937A-4E0B-9C56-BA158F51A479}"/>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1BB89CB6-102E-4B45-BC99-1FCDF306F5E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E5A0376-1E30-47E4-A5AE-9F9E2ED56538}"/>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283145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693651-0731-4DAF-A95A-2390D2FAA74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C0ACFDF-92CC-41C4-8C1D-43D2AC0D9956}"/>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8FE7C9F-FFDD-4556-AB3D-7DB6D2780CDC}"/>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7787109-AAC7-407E-B4D2-D81D1222689E}"/>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6" name="Tijdelijke aanduiding voor voettekst 5">
            <a:extLst>
              <a:ext uri="{FF2B5EF4-FFF2-40B4-BE49-F238E27FC236}">
                <a16:creationId xmlns:a16="http://schemas.microsoft.com/office/drawing/2014/main" id="{FDA6029E-8DA5-4888-AA1A-BD65D377AB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043A7A7-D595-4FFC-8D19-AF9C6718E088}"/>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4277331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1219DC-3DB6-4EF9-95C6-BAB54866F02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5CF395D-47EC-417C-A2C7-E5F62FBDEB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7BCF379-37FE-425F-8208-E4E0EFCE09AD}"/>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D1901FA-EB71-4EE5-8B7D-44A24480DA0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88A9FCC-AD74-4A20-A385-A748528DDACE}"/>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0E11BDF-8220-4A3E-9698-E0F5A5220D6B}"/>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8" name="Tijdelijke aanduiding voor voettekst 7">
            <a:extLst>
              <a:ext uri="{FF2B5EF4-FFF2-40B4-BE49-F238E27FC236}">
                <a16:creationId xmlns:a16="http://schemas.microsoft.com/office/drawing/2014/main" id="{0C2540DE-E80E-48C5-BD87-42816CA5A19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8524B7A-B9C4-45F4-89AA-FFAD0B63E0D7}"/>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858617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FB1A4-8A85-4B8E-AEEA-777570C460C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E22D1D1-5E3D-4BED-8E63-3522CB00FD6E}"/>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4" name="Tijdelijke aanduiding voor voettekst 3">
            <a:extLst>
              <a:ext uri="{FF2B5EF4-FFF2-40B4-BE49-F238E27FC236}">
                <a16:creationId xmlns:a16="http://schemas.microsoft.com/office/drawing/2014/main" id="{D2121BA1-0404-4837-8DA0-5A97F529FD1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D055C6F-D7F1-41FB-8ADD-3311A274B710}"/>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77530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D789E49-800A-415C-8793-7D96931E8F22}"/>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3" name="Tijdelijke aanduiding voor voettekst 2">
            <a:extLst>
              <a:ext uri="{FF2B5EF4-FFF2-40B4-BE49-F238E27FC236}">
                <a16:creationId xmlns:a16="http://schemas.microsoft.com/office/drawing/2014/main" id="{1FC4A40A-A356-4FD6-BEE9-5B0E3407B0E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AFF8725-8C5A-4230-9F19-D6A370D6C640}"/>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3634259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2C3CF6-1498-4F63-8B7B-4F9965376466}"/>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73ACF203-3FE6-48CA-BF0E-009D1750DEB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0EB0453-D056-492C-860C-90F68CE8A3A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5E4DB0C-EDE3-457D-9EDC-B666791C7019}"/>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6" name="Tijdelijke aanduiding voor voettekst 5">
            <a:extLst>
              <a:ext uri="{FF2B5EF4-FFF2-40B4-BE49-F238E27FC236}">
                <a16:creationId xmlns:a16="http://schemas.microsoft.com/office/drawing/2014/main" id="{D4F42452-75D3-4811-81C6-09AF11EC0EB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99D8E2-2F36-4370-826B-A99C32DCF06A}"/>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1743919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80FACB-0D34-453B-B63B-AA524783D4C2}"/>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5D7EA29D-6561-4CFD-9C8D-393C8BD9938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4C6D2E57-ADC1-48AF-9A28-F197CABDFFB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45946CD-605E-408C-9A9B-0AEF04F35A60}"/>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6" name="Tijdelijke aanduiding voor voettekst 5">
            <a:extLst>
              <a:ext uri="{FF2B5EF4-FFF2-40B4-BE49-F238E27FC236}">
                <a16:creationId xmlns:a16="http://schemas.microsoft.com/office/drawing/2014/main" id="{9395B327-BD32-4C98-AAB1-951462B5DBF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E3AC29-24AF-45D7-BCBD-7CDC4EF7D535}"/>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2531306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24EB7E-242B-43F2-8350-0484187A3A9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D52946A-97A0-44AD-B437-1AD55C92757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1159BF3-D358-4558-8C59-A7D668A2171D}"/>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D88B1F6C-5068-4541-9D28-53FDB15862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BF3DEE-5C6B-4DD9-A67C-5D13CA7C5187}"/>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40772204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4AB4186-1894-4099-B7F2-FF911EEBAADE}"/>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AED4E41-01A1-42A8-88C2-767BA848D61C}"/>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74F1C5-1287-45C1-8612-6F06666210BE}"/>
              </a:ext>
            </a:extLst>
          </p:cNvPr>
          <p:cNvSpPr>
            <a:spLocks noGrp="1"/>
          </p:cNvSpPr>
          <p:nvPr>
            <p:ph type="dt" sz="half" idx="10"/>
          </p:nvPr>
        </p:nvSpPr>
        <p:spPr/>
        <p:txBody>
          <a:body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A28C8B5D-0370-4D89-BD1A-2F3B85C4D0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2974C2-C5A9-4110-B614-9160ACC0AA1E}"/>
              </a:ext>
            </a:extLst>
          </p:cNvPr>
          <p:cNvSpPr>
            <a:spLocks noGrp="1"/>
          </p:cNvSpPr>
          <p:nvPr>
            <p:ph type="sldNum" sz="quarter" idx="12"/>
          </p:nvPr>
        </p:nvSpPr>
        <p:spPr/>
        <p:txBody>
          <a:bodyPr/>
          <a:lstStyle/>
          <a:p>
            <a:fld id="{317A57F3-BCE9-40D0-BDC4-438A8573BD74}" type="slidenum">
              <a:rPr lang="nl-NL" smtClean="0"/>
              <a:t>‹#›</a:t>
            </a:fld>
            <a:endParaRPr lang="nl-NL"/>
          </a:p>
        </p:txBody>
      </p:sp>
    </p:spTree>
    <p:extLst>
      <p:ext uri="{BB962C8B-B14F-4D97-AF65-F5344CB8AC3E}">
        <p14:creationId xmlns:p14="http://schemas.microsoft.com/office/powerpoint/2010/main" val="358712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7" name="shpKleurvlakOnder"/>
          <p:cNvSpPr>
            <a:spLocks noChangeArrowheads="1"/>
          </p:cNvSpPr>
          <p:nvPr/>
        </p:nvSpPr>
        <p:spPr bwMode="auto">
          <a:xfrm>
            <a:off x="0" y="6318250"/>
            <a:ext cx="9144000" cy="539750"/>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7" name="Rectangle 46"/>
          <p:cNvSpPr>
            <a:spLocks noGrp="1" noChangeAspect="1" noChangeArrowheads="1"/>
          </p:cNvSpPr>
          <p:nvPr>
            <p:ph type="body" idx="1"/>
          </p:nvPr>
        </p:nvSpPr>
        <p:spPr bwMode="auto">
          <a:xfrm>
            <a:off x="609600" y="1773238"/>
            <a:ext cx="7772400"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err="1" smtClean="0"/>
              <a:t>Klik</a:t>
            </a:r>
            <a:r>
              <a:rPr lang="en-US" dirty="0" smtClean="0"/>
              <a:t> om het </a:t>
            </a:r>
            <a:r>
              <a:rPr lang="en-US" dirty="0" err="1" smtClean="0"/>
              <a:t>opmaakprofiel</a:t>
            </a:r>
            <a:r>
              <a:rPr lang="en-US" dirty="0" smtClean="0"/>
              <a:t> van de </a:t>
            </a:r>
            <a:r>
              <a:rPr lang="en-US" dirty="0" err="1" smtClean="0"/>
              <a:t>modeltekst</a:t>
            </a:r>
            <a:r>
              <a:rPr lang="en-US" dirty="0" smtClean="0"/>
              <a:t> te </a:t>
            </a:r>
            <a:r>
              <a:rPr lang="en-US" dirty="0" err="1" smtClean="0"/>
              <a:t>bewerken</a:t>
            </a:r>
            <a:endParaRPr lang="en-US" dirty="0" smtClean="0"/>
          </a:p>
          <a:p>
            <a:pPr lvl="1"/>
            <a:r>
              <a:rPr lang="en-US" dirty="0" smtClean="0"/>
              <a:t> </a:t>
            </a:r>
          </a:p>
          <a:p>
            <a:pPr lvl="2"/>
            <a:r>
              <a:rPr lang="en-US" dirty="0" smtClean="0"/>
              <a:t> </a:t>
            </a:r>
          </a:p>
          <a:p>
            <a:pPr lvl="3"/>
            <a:r>
              <a:rPr lang="en-US" dirty="0" smtClean="0"/>
              <a:t> </a:t>
            </a:r>
          </a:p>
          <a:p>
            <a:pPr lvl="4"/>
            <a:r>
              <a:rPr lang="en-US" dirty="0" smtClean="0"/>
              <a:t> </a:t>
            </a:r>
          </a:p>
        </p:txBody>
      </p:sp>
      <p:sp>
        <p:nvSpPr>
          <p:cNvPr id="1095" name="shpTekst"/>
          <p:cNvSpPr>
            <a:spLocks noChangeArrowheads="1"/>
          </p:cNvSpPr>
          <p:nvPr/>
        </p:nvSpPr>
        <p:spPr bwMode="auto">
          <a:xfrm>
            <a:off x="0" y="0"/>
            <a:ext cx="9144000" cy="1071563"/>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9" name="Rectangle 45"/>
          <p:cNvSpPr>
            <a:spLocks noGrp="1" noChangeArrowheads="1"/>
          </p:cNvSpPr>
          <p:nvPr>
            <p:ph type="title"/>
          </p:nvPr>
        </p:nvSpPr>
        <p:spPr bwMode="auto">
          <a:xfrm>
            <a:off x="611188" y="1265238"/>
            <a:ext cx="7772400" cy="3968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nl-NL" smtClean="0"/>
          </a:p>
        </p:txBody>
      </p:sp>
      <p:sp>
        <p:nvSpPr>
          <p:cNvPr id="1100" name="shpBeeldmerk"/>
          <p:cNvSpPr>
            <a:spLocks noChangeArrowheads="1"/>
          </p:cNvSpPr>
          <p:nvPr/>
        </p:nvSpPr>
        <p:spPr bwMode="auto">
          <a:xfrm>
            <a:off x="19050" y="6330950"/>
            <a:ext cx="712788" cy="363538"/>
          </a:xfrm>
          <a:prstGeom prst="rect">
            <a:avLst/>
          </a:prstGeom>
          <a:noFill/>
          <a:ln w="9525">
            <a:noFill/>
            <a:miter lim="800000"/>
            <a:headEnd/>
            <a:tailEnd/>
          </a:ln>
        </p:spPr>
        <p:txBody>
          <a:bodyPr/>
          <a:lstStyle/>
          <a:p>
            <a:pPr eaLnBrk="0" hangingPunct="0">
              <a:defRPr/>
            </a:pPr>
            <a:fld id="{43B9A873-B1D8-4F1D-8E40-17D16DBE4EFB}" type="slidenum">
              <a:rPr lang="nl-NL" sz="1000">
                <a:solidFill>
                  <a:schemeClr val="bg1"/>
                </a:solidFill>
                <a:cs typeface="Arial" charset="0"/>
              </a:rPr>
              <a:pPr eaLnBrk="0" hangingPunct="0">
                <a:defRPr/>
              </a:pPr>
              <a:t>‹#›</a:t>
            </a:fld>
            <a:endParaRPr lang="nl-NL" sz="1000" dirty="0">
              <a:solidFill>
                <a:schemeClr val="bg1"/>
              </a:solidFill>
              <a:cs typeface="Arial" charset="0"/>
            </a:endParaRPr>
          </a:p>
        </p:txBody>
      </p:sp>
      <p:sp>
        <p:nvSpPr>
          <p:cNvPr id="1101" name="shpDatum"/>
          <p:cNvSpPr>
            <a:spLocks noChangeArrowheads="1"/>
          </p:cNvSpPr>
          <p:nvPr/>
        </p:nvSpPr>
        <p:spPr bwMode="auto">
          <a:xfrm>
            <a:off x="6012160" y="6540737"/>
            <a:ext cx="3336416" cy="217487"/>
          </a:xfrm>
          <a:prstGeom prst="rect">
            <a:avLst/>
          </a:prstGeom>
          <a:noFill/>
          <a:ln w="9525">
            <a:noFill/>
            <a:miter lim="800000"/>
            <a:headEnd/>
            <a:tailEnd/>
          </a:ln>
          <a:effectLst/>
        </p:spPr>
        <p:txBody>
          <a:bodyPr/>
          <a:lstStyle/>
          <a:p>
            <a:pPr eaLnBrk="0" hangingPunct="0">
              <a:defRPr/>
            </a:pPr>
            <a:r>
              <a:rPr lang="nl-NL" sz="1200" dirty="0" smtClean="0">
                <a:solidFill>
                  <a:schemeClr val="bg1"/>
                </a:solidFill>
              </a:rPr>
              <a:t>WENDWG20</a:t>
            </a:r>
            <a:r>
              <a:rPr lang="nl-NL" sz="1200" baseline="0" dirty="0" smtClean="0">
                <a:solidFill>
                  <a:schemeClr val="bg1"/>
                </a:solidFill>
              </a:rPr>
              <a:t> VTC02</a:t>
            </a:r>
            <a:r>
              <a:rPr lang="nl-NL" sz="1200" dirty="0" smtClean="0">
                <a:solidFill>
                  <a:schemeClr val="bg1"/>
                </a:solidFill>
              </a:rPr>
              <a:t>, 9 Sep</a:t>
            </a:r>
            <a:r>
              <a:rPr lang="nl-NL" sz="1200" baseline="0" dirty="0" smtClean="0">
                <a:solidFill>
                  <a:schemeClr val="bg1"/>
                </a:solidFill>
              </a:rPr>
              <a:t> 2020</a:t>
            </a:r>
            <a:endParaRPr lang="nl-NL" sz="1200" dirty="0">
              <a:solidFill>
                <a:schemeClr val="bg1"/>
              </a:solidFill>
            </a:endParaRPr>
          </a:p>
        </p:txBody>
      </p:sp>
      <p:sp>
        <p:nvSpPr>
          <p:cNvPr id="1109" name="TitelSlide2"/>
          <p:cNvSpPr txBox="1">
            <a:spLocks noChangeArrowheads="1"/>
          </p:cNvSpPr>
          <p:nvPr/>
        </p:nvSpPr>
        <p:spPr bwMode="auto">
          <a:xfrm>
            <a:off x="107504" y="6558757"/>
            <a:ext cx="4006850" cy="217487"/>
          </a:xfrm>
          <a:prstGeom prst="rect">
            <a:avLst/>
          </a:prstGeom>
          <a:noFill/>
          <a:ln w="9525">
            <a:noFill/>
            <a:miter lim="800000"/>
            <a:headEnd/>
            <a:tailEnd/>
          </a:ln>
          <a:effectLst/>
        </p:spPr>
        <p:txBody>
          <a:bodyPr lIns="90000" tIns="46800" rIns="90000" bIns="46800"/>
          <a:lstStyle/>
          <a:p>
            <a:pPr eaLnBrk="0" hangingPunct="0">
              <a:spcBef>
                <a:spcPct val="50000"/>
              </a:spcBef>
              <a:defRPr/>
            </a:pPr>
            <a:r>
              <a:rPr lang="en-US" sz="1200" dirty="0" smtClean="0">
                <a:solidFill>
                  <a:schemeClr val="bg1"/>
                </a:solidFill>
              </a:rPr>
              <a:t>Report Chair WEND-100</a:t>
            </a:r>
            <a:r>
              <a:rPr lang="en-US" sz="1200" baseline="0" dirty="0" smtClean="0">
                <a:solidFill>
                  <a:schemeClr val="bg1"/>
                </a:solidFill>
              </a:rPr>
              <a:t> drafting group</a:t>
            </a:r>
            <a:endParaRPr lang="nl-NL" sz="1200" dirty="0">
              <a:solidFill>
                <a:schemeClr val="bg1"/>
              </a:solidFill>
            </a:endParaRPr>
          </a:p>
        </p:txBody>
      </p:sp>
      <p:sp>
        <p:nvSpPr>
          <p:cNvPr id="1113"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8" name="ZwarteB" hidden="1"/>
          <p:cNvSpPr>
            <a:spLocks noChangeArrowheads="1"/>
          </p:cNvSpPr>
          <p:nvPr/>
        </p:nvSpPr>
        <p:spPr bwMode="auto">
          <a:xfrm>
            <a:off x="8893175" y="0"/>
            <a:ext cx="250825" cy="6858000"/>
          </a:xfrm>
          <a:prstGeom prst="rect">
            <a:avLst/>
          </a:prstGeom>
          <a:solidFill>
            <a:schemeClr val="tx1"/>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6" name="RubriceringEnMerking"/>
          <p:cNvSpPr txBox="1">
            <a:spLocks noChangeArrowheads="1"/>
          </p:cNvSpPr>
          <p:nvPr/>
        </p:nvSpPr>
        <p:spPr bwMode="auto">
          <a:xfrm rot="-5400000">
            <a:off x="5903119" y="3177382"/>
            <a:ext cx="6302375" cy="179387"/>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pic>
        <p:nvPicPr>
          <p:cNvPr id="1036" name="LogoMarine" descr="K_Marine_Logo_Powerpoint_pos"/>
          <p:cNvPicPr>
            <a:picLocks noChangeArrowheads="1"/>
          </p:cNvPicPr>
          <p:nvPr/>
        </p:nvPicPr>
        <p:blipFill>
          <a:blip r:embed="rId15"/>
          <a:srcRect/>
          <a:stretch>
            <a:fillRect/>
          </a:stretch>
        </p:blipFill>
        <p:spPr bwMode="auto">
          <a:xfrm>
            <a:off x="4335463" y="0"/>
            <a:ext cx="439737" cy="849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600">
          <a:solidFill>
            <a:srgbClr val="E17000"/>
          </a:solidFill>
          <a:latin typeface="+mj-lt"/>
          <a:ea typeface="+mj-ea"/>
          <a:cs typeface="+mj-cs"/>
        </a:defRPr>
      </a:lvl1pPr>
      <a:lvl2pPr algn="l" rtl="0" eaLnBrk="0" fontAlgn="base" hangingPunct="0">
        <a:spcBef>
          <a:spcPct val="0"/>
        </a:spcBef>
        <a:spcAft>
          <a:spcPct val="0"/>
        </a:spcAft>
        <a:defRPr sz="2600">
          <a:solidFill>
            <a:srgbClr val="E17000"/>
          </a:solidFill>
          <a:latin typeface="Verdana" pitchFamily="34" charset="0"/>
        </a:defRPr>
      </a:lvl2pPr>
      <a:lvl3pPr algn="l" rtl="0" eaLnBrk="0" fontAlgn="base" hangingPunct="0">
        <a:spcBef>
          <a:spcPct val="0"/>
        </a:spcBef>
        <a:spcAft>
          <a:spcPct val="0"/>
        </a:spcAft>
        <a:defRPr sz="2600">
          <a:solidFill>
            <a:srgbClr val="E17000"/>
          </a:solidFill>
          <a:latin typeface="Verdana" pitchFamily="34" charset="0"/>
        </a:defRPr>
      </a:lvl3pPr>
      <a:lvl4pPr algn="l" rtl="0" eaLnBrk="0" fontAlgn="base" hangingPunct="0">
        <a:spcBef>
          <a:spcPct val="0"/>
        </a:spcBef>
        <a:spcAft>
          <a:spcPct val="0"/>
        </a:spcAft>
        <a:defRPr sz="2600">
          <a:solidFill>
            <a:srgbClr val="E17000"/>
          </a:solidFill>
          <a:latin typeface="Verdana" pitchFamily="34" charset="0"/>
        </a:defRPr>
      </a:lvl4pPr>
      <a:lvl5pPr algn="l" rtl="0" eaLnBrk="0" fontAlgn="base" hangingPunct="0">
        <a:spcBef>
          <a:spcPct val="0"/>
        </a:spcBef>
        <a:spcAft>
          <a:spcPct val="0"/>
        </a:spcAft>
        <a:defRPr sz="2600">
          <a:solidFill>
            <a:srgbClr val="E17000"/>
          </a:solidFill>
          <a:latin typeface="Verdana" pitchFamily="34" charset="0"/>
        </a:defRPr>
      </a:lvl5pPr>
      <a:lvl6pPr marL="457200" algn="l" rtl="0" eaLnBrk="0" fontAlgn="base" hangingPunct="0">
        <a:spcBef>
          <a:spcPct val="0"/>
        </a:spcBef>
        <a:spcAft>
          <a:spcPct val="0"/>
        </a:spcAft>
        <a:defRPr sz="2600">
          <a:solidFill>
            <a:srgbClr val="E17000"/>
          </a:solidFill>
          <a:latin typeface="Verdana" pitchFamily="34" charset="0"/>
        </a:defRPr>
      </a:lvl6pPr>
      <a:lvl7pPr marL="914400" algn="l" rtl="0" eaLnBrk="0" fontAlgn="base" hangingPunct="0">
        <a:spcBef>
          <a:spcPct val="0"/>
        </a:spcBef>
        <a:spcAft>
          <a:spcPct val="0"/>
        </a:spcAft>
        <a:defRPr sz="2600">
          <a:solidFill>
            <a:srgbClr val="E17000"/>
          </a:solidFill>
          <a:latin typeface="Verdana" pitchFamily="34" charset="0"/>
        </a:defRPr>
      </a:lvl7pPr>
      <a:lvl8pPr marL="1371600" algn="l" rtl="0" eaLnBrk="0" fontAlgn="base" hangingPunct="0">
        <a:spcBef>
          <a:spcPct val="0"/>
        </a:spcBef>
        <a:spcAft>
          <a:spcPct val="0"/>
        </a:spcAft>
        <a:defRPr sz="2600">
          <a:solidFill>
            <a:srgbClr val="E17000"/>
          </a:solidFill>
          <a:latin typeface="Verdana" pitchFamily="34" charset="0"/>
        </a:defRPr>
      </a:lvl8pPr>
      <a:lvl9pPr marL="1828800" algn="l" rtl="0" eaLnBrk="0" fontAlgn="base" hangingPunct="0">
        <a:spcBef>
          <a:spcPct val="0"/>
        </a:spcBef>
        <a:spcAft>
          <a:spcPct val="0"/>
        </a:spcAft>
        <a:defRPr sz="2600">
          <a:solidFill>
            <a:srgbClr val="E17000"/>
          </a:solidFill>
          <a:latin typeface="Verdana" pitchFamily="34" charset="0"/>
        </a:defRPr>
      </a:lvl9pPr>
    </p:titleStyle>
    <p:bodyStyle>
      <a:lvl1pPr marL="342900" indent="-342900" algn="l" rtl="0" eaLnBrk="0" fontAlgn="base" hangingPunct="0">
        <a:spcBef>
          <a:spcPct val="5000"/>
        </a:spcBef>
        <a:spcAft>
          <a:spcPct val="0"/>
        </a:spcAft>
        <a:buChar char="•"/>
        <a:defRPr sz="2200">
          <a:solidFill>
            <a:srgbClr val="000000"/>
          </a:solidFill>
          <a:latin typeface="+mn-lt"/>
          <a:ea typeface="+mn-ea"/>
          <a:cs typeface="+mn-cs"/>
        </a:defRPr>
      </a:lvl1pPr>
      <a:lvl2pPr marL="374650" indent="-184150" algn="l" rtl="0" eaLnBrk="0" fontAlgn="base" hangingPunct="0">
        <a:spcBef>
          <a:spcPct val="5000"/>
        </a:spcBef>
        <a:spcAft>
          <a:spcPct val="0"/>
        </a:spcAft>
        <a:buChar char="•"/>
        <a:defRPr sz="2200">
          <a:solidFill>
            <a:srgbClr val="000000"/>
          </a:solidFill>
          <a:latin typeface="+mn-lt"/>
        </a:defRPr>
      </a:lvl2pPr>
      <a:lvl3pPr marL="660400" indent="254000" algn="l" rtl="0" eaLnBrk="0" fontAlgn="base" hangingPunct="0">
        <a:spcBef>
          <a:spcPct val="5000"/>
        </a:spcBef>
        <a:spcAft>
          <a:spcPct val="0"/>
        </a:spcAft>
        <a:buFont typeface="Verdana" pitchFamily="34" charset="0"/>
        <a:buChar char="–"/>
        <a:defRPr sz="2200">
          <a:solidFill>
            <a:srgbClr val="000000"/>
          </a:solidFill>
          <a:latin typeface="+mn-lt"/>
        </a:defRPr>
      </a:lvl3pPr>
      <a:lvl4pPr marL="1166813" indent="-177800" algn="l" rtl="0" eaLnBrk="0" fontAlgn="base" hangingPunct="0">
        <a:spcBef>
          <a:spcPct val="5000"/>
        </a:spcBef>
        <a:spcAft>
          <a:spcPct val="0"/>
        </a:spcAft>
        <a:buFont typeface="Verdana" pitchFamily="34" charset="0"/>
        <a:buChar char="›"/>
        <a:defRPr sz="2200">
          <a:solidFill>
            <a:srgbClr val="000000"/>
          </a:solidFill>
          <a:latin typeface="+mn-lt"/>
        </a:defRPr>
      </a:lvl4pPr>
      <a:lvl5pPr marL="1346200" indent="482600" algn="l" rtl="0" eaLnBrk="0" fontAlgn="base" hangingPunct="0">
        <a:spcBef>
          <a:spcPct val="5000"/>
        </a:spcBef>
        <a:spcAft>
          <a:spcPct val="0"/>
        </a:spcAft>
        <a:buFont typeface="Verdana" pitchFamily="34" charset="0"/>
        <a:buChar char="»"/>
        <a:defRPr sz="2200">
          <a:solidFill>
            <a:srgbClr val="000000"/>
          </a:solidFill>
          <a:latin typeface="+mn-lt"/>
        </a:defRPr>
      </a:lvl5pPr>
      <a:lvl6pPr marL="1803400" algn="l" rtl="0" eaLnBrk="0" fontAlgn="base" hangingPunct="0">
        <a:spcBef>
          <a:spcPct val="5000"/>
        </a:spcBef>
        <a:spcAft>
          <a:spcPct val="0"/>
        </a:spcAft>
        <a:buFont typeface="Verdana" pitchFamily="34" charset="0"/>
        <a:buChar char="»"/>
        <a:defRPr sz="2200">
          <a:solidFill>
            <a:srgbClr val="000000"/>
          </a:solidFill>
          <a:latin typeface="+mn-lt"/>
        </a:defRPr>
      </a:lvl6pPr>
      <a:lvl7pPr marL="2260600" algn="l" rtl="0" eaLnBrk="0" fontAlgn="base" hangingPunct="0">
        <a:spcBef>
          <a:spcPct val="5000"/>
        </a:spcBef>
        <a:spcAft>
          <a:spcPct val="0"/>
        </a:spcAft>
        <a:buFont typeface="Verdana" pitchFamily="34" charset="0"/>
        <a:buChar char="»"/>
        <a:defRPr sz="2200">
          <a:solidFill>
            <a:srgbClr val="000000"/>
          </a:solidFill>
          <a:latin typeface="+mn-lt"/>
        </a:defRPr>
      </a:lvl7pPr>
      <a:lvl8pPr marL="2717800" algn="l" rtl="0" eaLnBrk="0" fontAlgn="base" hangingPunct="0">
        <a:spcBef>
          <a:spcPct val="5000"/>
        </a:spcBef>
        <a:spcAft>
          <a:spcPct val="0"/>
        </a:spcAft>
        <a:buFont typeface="Verdana" pitchFamily="34" charset="0"/>
        <a:buChar char="»"/>
        <a:defRPr sz="2200">
          <a:solidFill>
            <a:srgbClr val="000000"/>
          </a:solidFill>
          <a:latin typeface="+mn-lt"/>
        </a:defRPr>
      </a:lvl8pPr>
      <a:lvl9pPr marL="3175000" algn="l" rtl="0" eaLnBrk="0" fontAlgn="base" hangingPunct="0">
        <a:spcBef>
          <a:spcPct val="5000"/>
        </a:spcBef>
        <a:spcAft>
          <a:spcPct val="0"/>
        </a:spcAft>
        <a:buFont typeface="Verdana" pitchFamily="34" charset="0"/>
        <a:buChar char="»"/>
        <a:defRPr sz="22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E10B0D4-A724-4884-9548-B1DD187BC4B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033E32A-225D-4858-9CBE-8D9FC32FA64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AE4273C-989F-4D16-9C66-1FB714CD378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2EBE4E8-08BE-4A66-A179-188E99145031}" type="datetimeFigureOut">
              <a:rPr lang="nl-NL" smtClean="0"/>
              <a:t>8-9-2020</a:t>
            </a:fld>
            <a:endParaRPr lang="nl-NL"/>
          </a:p>
        </p:txBody>
      </p:sp>
      <p:sp>
        <p:nvSpPr>
          <p:cNvPr id="5" name="Tijdelijke aanduiding voor voettekst 4">
            <a:extLst>
              <a:ext uri="{FF2B5EF4-FFF2-40B4-BE49-F238E27FC236}">
                <a16:creationId xmlns:a16="http://schemas.microsoft.com/office/drawing/2014/main" id="{BB96E434-D4B5-45E2-AF12-C84D9AC2BCA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A498B31-E23F-4E14-9BB9-D5F289CAAC3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7A57F3-BCE9-40D0-BDC4-438A8573BD74}" type="slidenum">
              <a:rPr lang="nl-NL" smtClean="0"/>
              <a:t>‹#›</a:t>
            </a:fld>
            <a:endParaRPr lang="nl-NL"/>
          </a:p>
        </p:txBody>
      </p:sp>
    </p:spTree>
    <p:extLst>
      <p:ext uri="{BB962C8B-B14F-4D97-AF65-F5344CB8AC3E}">
        <p14:creationId xmlns:p14="http://schemas.microsoft.com/office/powerpoint/2010/main" val="194513779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pTitel"/>
          <p:cNvSpPr>
            <a:spLocks noGrp="1" noChangeArrowheads="1"/>
          </p:cNvSpPr>
          <p:nvPr>
            <p:ph type="ctrTitle"/>
          </p:nvPr>
        </p:nvSpPr>
        <p:spPr>
          <a:xfrm>
            <a:off x="4679950" y="2490574"/>
            <a:ext cx="3960813" cy="2246769"/>
          </a:xfrm>
        </p:spPr>
        <p:txBody>
          <a:bodyPr/>
          <a:lstStyle/>
          <a:p>
            <a:pPr algn="ctr"/>
            <a:r>
              <a:rPr lang="en-US" sz="2800" dirty="0" smtClean="0"/>
              <a:t>WENDWG10-02A VTC02</a:t>
            </a:r>
            <a:r>
              <a:rPr lang="en-US" sz="2800" dirty="0" smtClean="0"/>
              <a:t/>
            </a:r>
            <a:br>
              <a:rPr lang="en-US" sz="2800" dirty="0" smtClean="0"/>
            </a:br>
            <a:r>
              <a:rPr lang="en-US" sz="2800" dirty="0" smtClean="0"/>
              <a:t/>
            </a:r>
            <a:br>
              <a:rPr lang="en-US" sz="2800" dirty="0" smtClean="0"/>
            </a:br>
            <a:r>
              <a:rPr lang="en-US" sz="2800" dirty="0" smtClean="0">
                <a:solidFill>
                  <a:srgbClr val="FFFF00"/>
                </a:solidFill>
              </a:rPr>
              <a:t>Result of WEND-100 Drafting team</a:t>
            </a:r>
            <a:endParaRPr lang="nl-NL" sz="2800" dirty="0" smtClean="0"/>
          </a:p>
        </p:txBody>
      </p:sp>
      <p:sp>
        <p:nvSpPr>
          <p:cNvPr id="17411" name="shpDatum"/>
          <p:cNvSpPr>
            <a:spLocks noChangeArrowheads="1"/>
          </p:cNvSpPr>
          <p:nvPr/>
        </p:nvSpPr>
        <p:spPr bwMode="auto">
          <a:xfrm>
            <a:off x="4679950" y="5013324"/>
            <a:ext cx="4464050" cy="575915"/>
          </a:xfrm>
          <a:prstGeom prst="rect">
            <a:avLst/>
          </a:prstGeom>
          <a:noFill/>
          <a:ln w="9525">
            <a:noFill/>
            <a:miter lim="800000"/>
            <a:headEnd/>
            <a:tailEnd/>
          </a:ln>
        </p:spPr>
        <p:txBody>
          <a:bodyPr/>
          <a:lstStyle/>
          <a:p>
            <a:pPr algn="ctr" eaLnBrk="0" hangingPunct="0"/>
            <a:r>
              <a:rPr lang="nl-NL" sz="1600" b="1" dirty="0" smtClean="0">
                <a:solidFill>
                  <a:schemeClr val="tx2"/>
                </a:solidFill>
              </a:rPr>
              <a:t>Captain (Navy)  Marc </a:t>
            </a:r>
            <a:r>
              <a:rPr lang="nl-NL" sz="1600" b="1" dirty="0">
                <a:solidFill>
                  <a:schemeClr val="tx2"/>
                </a:solidFill>
              </a:rPr>
              <a:t>van der Donck </a:t>
            </a:r>
            <a:endParaRPr lang="nl-NL" sz="1600" b="1" dirty="0" smtClean="0">
              <a:solidFill>
                <a:schemeClr val="tx2"/>
              </a:solidFill>
            </a:endParaRPr>
          </a:p>
          <a:p>
            <a:pPr algn="ctr" eaLnBrk="0" hangingPunct="0"/>
            <a:r>
              <a:rPr lang="nl-NL" sz="1600" b="1" dirty="0" smtClean="0">
                <a:solidFill>
                  <a:schemeClr val="tx2"/>
                </a:solidFill>
              </a:rPr>
              <a:t> </a:t>
            </a:r>
            <a:r>
              <a:rPr lang="nl-NL" sz="1600" b="1" dirty="0" smtClean="0">
                <a:solidFill>
                  <a:schemeClr val="tx2"/>
                </a:solidFill>
              </a:rPr>
              <a:t>Chair </a:t>
            </a:r>
            <a:r>
              <a:rPr lang="nl-NL" sz="1600" b="1" dirty="0" err="1" smtClean="0">
                <a:solidFill>
                  <a:schemeClr val="tx2"/>
                </a:solidFill>
              </a:rPr>
              <a:t>drafting</a:t>
            </a:r>
            <a:r>
              <a:rPr lang="nl-NL" sz="1600" b="1" dirty="0" smtClean="0">
                <a:solidFill>
                  <a:schemeClr val="tx2"/>
                </a:solidFill>
              </a:rPr>
              <a:t> </a:t>
            </a:r>
            <a:r>
              <a:rPr lang="nl-NL" sz="1600" b="1" dirty="0" err="1" smtClean="0">
                <a:solidFill>
                  <a:schemeClr val="tx2"/>
                </a:solidFill>
              </a:rPr>
              <a:t>group</a:t>
            </a:r>
            <a:endParaRPr lang="nl-NL" sz="1600" b="1" dirty="0">
              <a:solidFill>
                <a:schemeClr val="tx2"/>
              </a:solidFill>
            </a:endParaRPr>
          </a:p>
        </p:txBody>
      </p:sp>
      <p:pic>
        <p:nvPicPr>
          <p:cNvPr id="17413" name="Picture 6" descr="Wapen Hydro"/>
          <p:cNvPicPr>
            <a:picLocks noChangeAspect="1" noChangeArrowheads="1"/>
          </p:cNvPicPr>
          <p:nvPr/>
        </p:nvPicPr>
        <p:blipFill>
          <a:blip r:embed="rId2"/>
          <a:srcRect/>
          <a:stretch>
            <a:fillRect/>
          </a:stretch>
        </p:blipFill>
        <p:spPr bwMode="auto">
          <a:xfrm>
            <a:off x="755650" y="1773238"/>
            <a:ext cx="3048000" cy="3481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Definitions</a:t>
            </a:r>
          </a:p>
          <a:p>
            <a:pPr lvl="1">
              <a:buFont typeface="Arial" panose="020B0604020202020204" pitchFamily="34" charset="0"/>
              <a:buChar char="•"/>
            </a:pPr>
            <a:r>
              <a:rPr lang="en-US" sz="2000" dirty="0"/>
              <a:t>Product versus service</a:t>
            </a:r>
          </a:p>
          <a:p>
            <a:pPr lvl="2"/>
            <a:r>
              <a:rPr lang="en-US" sz="1800" dirty="0" smtClean="0"/>
              <a:t>“Nautical </a:t>
            </a:r>
            <a:r>
              <a:rPr lang="en-US" sz="1800" dirty="0"/>
              <a:t>and Hydrographic S-100 based </a:t>
            </a:r>
            <a:r>
              <a:rPr lang="en-US" sz="1800" dirty="0" smtClean="0"/>
              <a:t>product” </a:t>
            </a:r>
            <a:r>
              <a:rPr lang="en-US" sz="1800" dirty="0"/>
              <a:t>, abbreviated as </a:t>
            </a:r>
            <a:r>
              <a:rPr lang="en-US" sz="1800" dirty="0" smtClean="0"/>
              <a:t>“S-1XX products”</a:t>
            </a:r>
            <a:endParaRPr lang="en-US" sz="1800" dirty="0"/>
          </a:p>
          <a:p>
            <a:pPr lvl="2"/>
            <a:r>
              <a:rPr lang="en-US" sz="1800" dirty="0" smtClean="0"/>
              <a:t>“Dissemination service” </a:t>
            </a:r>
            <a:endParaRPr lang="en-US" sz="1800" dirty="0"/>
          </a:p>
          <a:p>
            <a:pPr lvl="1">
              <a:buFont typeface="Arial" panose="020B0604020202020204" pitchFamily="34" charset="0"/>
              <a:buChar char="•"/>
            </a:pPr>
            <a:r>
              <a:rPr lang="en-US" sz="2000" dirty="0"/>
              <a:t>Description of tier 1: </a:t>
            </a:r>
          </a:p>
          <a:p>
            <a:pPr lvl="2"/>
            <a:r>
              <a:rPr lang="en-US" sz="1800" dirty="0" smtClean="0"/>
              <a:t>“Integral </a:t>
            </a:r>
            <a:r>
              <a:rPr lang="en-US" sz="1800" dirty="0"/>
              <a:t>to safe </a:t>
            </a:r>
            <a:r>
              <a:rPr lang="en-US" sz="1800" dirty="0" smtClean="0"/>
              <a:t>navigation”</a:t>
            </a:r>
            <a:endParaRPr lang="en-US" sz="1800" dirty="0"/>
          </a:p>
          <a:p>
            <a:pPr lvl="2"/>
            <a:r>
              <a:rPr lang="en-US" sz="1800" dirty="0"/>
              <a:t>Many opinions, wording follows </a:t>
            </a:r>
            <a:r>
              <a:rPr lang="en-US" sz="1800" dirty="0" err="1"/>
              <a:t>reg</a:t>
            </a:r>
            <a:r>
              <a:rPr lang="en-US" sz="1800" dirty="0"/>
              <a:t> 9. </a:t>
            </a:r>
            <a:endParaRPr lang="en-US" sz="1800" dirty="0"/>
          </a:p>
          <a:p>
            <a:pPr lvl="1">
              <a:buFont typeface="Arial" panose="020B0604020202020204" pitchFamily="34" charset="0"/>
              <a:buChar char="•"/>
            </a:pPr>
            <a:r>
              <a:rPr lang="en-US" sz="2000" dirty="0"/>
              <a:t>Introduction of “other parties” </a:t>
            </a:r>
            <a:r>
              <a:rPr lang="en-US" sz="2000" dirty="0" err="1"/>
              <a:t>iso</a:t>
            </a:r>
            <a:r>
              <a:rPr lang="en-US" sz="2000" dirty="0"/>
              <a:t> “other </a:t>
            </a:r>
            <a:r>
              <a:rPr lang="en-US" sz="2000" dirty="0" smtClean="0"/>
              <a:t>States</a:t>
            </a:r>
            <a:r>
              <a:rPr lang="en-US" sz="2000" dirty="0"/>
              <a:t>”</a:t>
            </a:r>
          </a:p>
          <a:p>
            <a:endParaRPr lang="en-US" dirty="0" smtClean="0"/>
          </a:p>
          <a:p>
            <a:r>
              <a:rPr lang="en-US" dirty="0" smtClean="0"/>
              <a:t>Interrelations</a:t>
            </a:r>
          </a:p>
          <a:p>
            <a:pPr lvl="1">
              <a:buFont typeface="Arial" panose="020B0604020202020204" pitchFamily="34" charset="0"/>
              <a:buChar char="•"/>
            </a:pPr>
            <a:r>
              <a:rPr lang="en-US" sz="2000" dirty="0"/>
              <a:t>Link with WWNWWS</a:t>
            </a:r>
          </a:p>
          <a:p>
            <a:pPr lvl="1">
              <a:buFont typeface="Arial" panose="020B0604020202020204" pitchFamily="34" charset="0"/>
              <a:buChar char="•"/>
            </a:pPr>
            <a:r>
              <a:rPr lang="en-US" sz="2000" dirty="0"/>
              <a:t>Relation other S-100 product as </a:t>
            </a:r>
            <a:r>
              <a:rPr lang="en-US" sz="2000" dirty="0" smtClean="0"/>
              <a:t>those for </a:t>
            </a:r>
            <a:r>
              <a:rPr lang="en-US" sz="2000" dirty="0"/>
              <a:t>WMO</a:t>
            </a:r>
          </a:p>
          <a:p>
            <a:pPr lvl="1">
              <a:buFont typeface="Arial" panose="020B0604020202020204" pitchFamily="34" charset="0"/>
              <a:buChar char="•"/>
            </a:pPr>
            <a:r>
              <a:rPr lang="en-US" sz="2000" dirty="0"/>
              <a:t>Applicability of Data protection scheme (S-100 Par 15)</a:t>
            </a:r>
          </a:p>
          <a:p>
            <a:endParaRPr lang="en-US" dirty="0" smtClean="0"/>
          </a:p>
          <a:p>
            <a:endParaRPr lang="en-US" dirty="0"/>
          </a:p>
        </p:txBody>
      </p:sp>
      <p:sp>
        <p:nvSpPr>
          <p:cNvPr id="3" name="Title 2"/>
          <p:cNvSpPr>
            <a:spLocks noGrp="1"/>
          </p:cNvSpPr>
          <p:nvPr>
            <p:ph type="title"/>
          </p:nvPr>
        </p:nvSpPr>
        <p:spPr/>
        <p:txBody>
          <a:bodyPr/>
          <a:lstStyle/>
          <a:p>
            <a:r>
              <a:rPr lang="nl-NL" dirty="0" smtClean="0"/>
              <a:t>Issues</a:t>
            </a:r>
            <a:endParaRPr lang="nl-NL" dirty="0"/>
          </a:p>
        </p:txBody>
      </p:sp>
    </p:spTree>
    <p:extLst>
      <p:ext uri="{BB962C8B-B14F-4D97-AF65-F5344CB8AC3E}">
        <p14:creationId xmlns:p14="http://schemas.microsoft.com/office/powerpoint/2010/main" val="3226109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73238"/>
            <a:ext cx="7994848" cy="4246562"/>
          </a:xfrm>
        </p:spPr>
        <p:txBody>
          <a:bodyPr/>
          <a:lstStyle/>
          <a:p>
            <a:r>
              <a:rPr lang="en-US" dirty="0"/>
              <a:t>As Chair I attempted to </a:t>
            </a:r>
            <a:r>
              <a:rPr lang="en-US" dirty="0" smtClean="0"/>
              <a:t>take account </a:t>
            </a:r>
            <a:r>
              <a:rPr lang="en-US" dirty="0"/>
              <a:t>of </a:t>
            </a:r>
            <a:r>
              <a:rPr lang="en-US" dirty="0" smtClean="0"/>
              <a:t>all comments</a:t>
            </a:r>
          </a:p>
          <a:p>
            <a:endParaRPr lang="en-US" dirty="0" smtClean="0"/>
          </a:p>
          <a:p>
            <a:r>
              <a:rPr lang="en-US" dirty="0" smtClean="0"/>
              <a:t>It was hard to consolidate some of the comments made by FR with the original remit or with the consensus developing in the group (as some fundamental changes where introduces later in the process).</a:t>
            </a:r>
            <a:endParaRPr lang="en-US" dirty="0"/>
          </a:p>
          <a:p>
            <a:endParaRPr lang="en-US" dirty="0" smtClean="0"/>
          </a:p>
          <a:p>
            <a:r>
              <a:rPr lang="en-US" dirty="0" smtClean="0"/>
              <a:t>FR </a:t>
            </a:r>
            <a:r>
              <a:rPr lang="en-US" dirty="0"/>
              <a:t>concluded that they </a:t>
            </a:r>
            <a:r>
              <a:rPr lang="en-US" dirty="0" smtClean="0"/>
              <a:t>“would </a:t>
            </a:r>
            <a:r>
              <a:rPr lang="en-US" dirty="0"/>
              <a:t>not push their alternative proposal any further and supported version 2.0. with, however, some proposals for adjustments submitted for consideration by the </a:t>
            </a:r>
            <a:r>
              <a:rPr lang="en-US" dirty="0" smtClean="0"/>
              <a:t>group”.</a:t>
            </a:r>
          </a:p>
          <a:p>
            <a:endParaRPr lang="nl-NL" dirty="0"/>
          </a:p>
        </p:txBody>
      </p:sp>
      <p:sp>
        <p:nvSpPr>
          <p:cNvPr id="3" name="Title 2"/>
          <p:cNvSpPr>
            <a:spLocks noGrp="1"/>
          </p:cNvSpPr>
          <p:nvPr>
            <p:ph type="title"/>
          </p:nvPr>
        </p:nvSpPr>
        <p:spPr/>
        <p:txBody>
          <a:bodyPr/>
          <a:lstStyle/>
          <a:p>
            <a:r>
              <a:rPr lang="nl-NL" dirty="0" smtClean="0"/>
              <a:t>Reservations FR</a:t>
            </a:r>
            <a:endParaRPr lang="nl-NL" dirty="0"/>
          </a:p>
        </p:txBody>
      </p:sp>
    </p:spTree>
    <p:extLst>
      <p:ext uri="{BB962C8B-B14F-4D97-AF65-F5344CB8AC3E}">
        <p14:creationId xmlns:p14="http://schemas.microsoft.com/office/powerpoint/2010/main" val="149408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Remit drafting group</a:t>
            </a:r>
          </a:p>
          <a:p>
            <a:r>
              <a:rPr lang="en-US" dirty="0" smtClean="0"/>
              <a:t>Structure of WEND-100</a:t>
            </a:r>
          </a:p>
          <a:p>
            <a:r>
              <a:rPr lang="en-US" dirty="0" smtClean="0"/>
              <a:t>Example Guidelines to implementation of WEND-100</a:t>
            </a:r>
          </a:p>
          <a:p>
            <a:r>
              <a:rPr lang="en-US" dirty="0" smtClean="0"/>
              <a:t>Activities</a:t>
            </a:r>
          </a:p>
          <a:p>
            <a:r>
              <a:rPr lang="en-US" dirty="0" smtClean="0"/>
              <a:t>Envisioned sequencing of work </a:t>
            </a:r>
          </a:p>
          <a:p>
            <a:r>
              <a:rPr lang="en-US" dirty="0" smtClean="0"/>
              <a:t>Issues</a:t>
            </a:r>
          </a:p>
          <a:p>
            <a:r>
              <a:rPr lang="en-US" dirty="0" smtClean="0"/>
              <a:t>Reservations FR </a:t>
            </a:r>
          </a:p>
          <a:p>
            <a:endParaRPr lang="nl-NL" dirty="0" smtClean="0"/>
          </a:p>
          <a:p>
            <a:endParaRPr lang="nl-NL" dirty="0"/>
          </a:p>
        </p:txBody>
      </p:sp>
      <p:sp>
        <p:nvSpPr>
          <p:cNvPr id="3" name="Title 2"/>
          <p:cNvSpPr>
            <a:spLocks noGrp="1"/>
          </p:cNvSpPr>
          <p:nvPr>
            <p:ph type="title"/>
          </p:nvPr>
        </p:nvSpPr>
        <p:spPr/>
        <p:txBody>
          <a:bodyPr/>
          <a:lstStyle/>
          <a:p>
            <a:r>
              <a:rPr lang="nl-NL" dirty="0" smtClean="0"/>
              <a:t>Content </a:t>
            </a:r>
            <a:endParaRPr lang="nl-NL" dirty="0"/>
          </a:p>
        </p:txBody>
      </p:sp>
    </p:spTree>
    <p:extLst>
      <p:ext uri="{BB962C8B-B14F-4D97-AF65-F5344CB8AC3E}">
        <p14:creationId xmlns:p14="http://schemas.microsoft.com/office/powerpoint/2010/main" val="329709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Actions en decisions of WENDWG10 VTC01</a:t>
            </a:r>
          </a:p>
          <a:p>
            <a:pPr lvl="1">
              <a:buFont typeface="Arial" panose="020B0604020202020204" pitchFamily="34" charset="0"/>
              <a:buChar char="•"/>
            </a:pPr>
            <a:r>
              <a:rPr lang="en-GB" sz="2000" dirty="0" smtClean="0"/>
              <a:t>WENDWG10/10:”develop WENS principles by adopting a tiered approach that include the IGIF principles”.</a:t>
            </a:r>
          </a:p>
          <a:p>
            <a:pPr lvl="1">
              <a:buFont typeface="Arial" panose="020B0604020202020204" pitchFamily="34" charset="0"/>
              <a:buChar char="•"/>
            </a:pPr>
            <a:r>
              <a:rPr lang="en-GB" sz="2000" dirty="0" smtClean="0"/>
              <a:t>WENDWG10/15: “</a:t>
            </a:r>
            <a:r>
              <a:rPr lang="en-GB" sz="2000" dirty="0" err="1" smtClean="0"/>
              <a:t>adjucate</a:t>
            </a:r>
            <a:r>
              <a:rPr lang="en-GB" sz="2000" dirty="0" smtClean="0"/>
              <a:t> the various comments and prepare a consolidated version of the WENS principles and tired matrix. </a:t>
            </a:r>
          </a:p>
          <a:p>
            <a:pPr lvl="2"/>
            <a:r>
              <a:rPr lang="en-GB" sz="1800" dirty="0"/>
              <a:t>Deadline 30 </a:t>
            </a:r>
            <a:r>
              <a:rPr lang="en-GB" sz="1800" dirty="0" smtClean="0"/>
              <a:t>July 2020</a:t>
            </a:r>
            <a:endParaRPr lang="en-GB" sz="1800" dirty="0"/>
          </a:p>
          <a:p>
            <a:endParaRPr lang="en-GB" dirty="0" smtClean="0"/>
          </a:p>
          <a:p>
            <a:r>
              <a:rPr lang="en-GB" dirty="0" smtClean="0"/>
              <a:t>All comments received before and during VTC-01</a:t>
            </a:r>
          </a:p>
          <a:p>
            <a:pPr marL="0" indent="0">
              <a:buNone/>
            </a:pPr>
            <a:endParaRPr lang="en-GB" dirty="0" smtClean="0"/>
          </a:p>
          <a:p>
            <a:endParaRPr lang="nl-NL" dirty="0"/>
          </a:p>
        </p:txBody>
      </p:sp>
      <p:sp>
        <p:nvSpPr>
          <p:cNvPr id="3" name="Title 2"/>
          <p:cNvSpPr>
            <a:spLocks noGrp="1"/>
          </p:cNvSpPr>
          <p:nvPr>
            <p:ph type="title"/>
          </p:nvPr>
        </p:nvSpPr>
        <p:spPr/>
        <p:txBody>
          <a:bodyPr/>
          <a:lstStyle/>
          <a:p>
            <a:r>
              <a:rPr lang="en-US" dirty="0" smtClean="0"/>
              <a:t>Remit drafting group</a:t>
            </a:r>
            <a:endParaRPr lang="en-US" dirty="0"/>
          </a:p>
        </p:txBody>
      </p:sp>
    </p:spTree>
    <p:extLst>
      <p:ext uri="{BB962C8B-B14F-4D97-AF65-F5344CB8AC3E}">
        <p14:creationId xmlns:p14="http://schemas.microsoft.com/office/powerpoint/2010/main" val="2020780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423D54-0EF0-40C8-AD82-C5DC65CEA6B2}"/>
              </a:ext>
            </a:extLst>
          </p:cNvPr>
          <p:cNvSpPr>
            <a:spLocks noGrp="1"/>
          </p:cNvSpPr>
          <p:nvPr>
            <p:ph type="title"/>
          </p:nvPr>
        </p:nvSpPr>
        <p:spPr>
          <a:xfrm>
            <a:off x="710967" y="922207"/>
            <a:ext cx="5121797" cy="607001"/>
          </a:xfrm>
        </p:spPr>
        <p:txBody>
          <a:bodyPr>
            <a:normAutofit fontScale="90000"/>
          </a:bodyPr>
          <a:lstStyle/>
          <a:p>
            <a:r>
              <a:rPr lang="en-US" sz="2100" u="sng" dirty="0"/>
              <a:t>WEND100 tiers from a ‘Maritime users’ perspective</a:t>
            </a:r>
          </a:p>
        </p:txBody>
      </p:sp>
      <p:graphicFrame>
        <p:nvGraphicFramePr>
          <p:cNvPr id="4" name="Tijdelijke aanduiding voor inhoud 3">
            <a:extLst>
              <a:ext uri="{FF2B5EF4-FFF2-40B4-BE49-F238E27FC236}">
                <a16:creationId xmlns:a16="http://schemas.microsoft.com/office/drawing/2014/main" id="{91C7AA11-5ED0-4BF0-AEA0-0B0F78AD14CC}"/>
              </a:ext>
            </a:extLst>
          </p:cNvPr>
          <p:cNvGraphicFramePr>
            <a:graphicFrameLocks noGrp="1"/>
          </p:cNvGraphicFramePr>
          <p:nvPr>
            <p:ph idx="1"/>
            <p:extLst/>
          </p:nvPr>
        </p:nvGraphicFramePr>
        <p:xfrm>
          <a:off x="710967" y="1486426"/>
          <a:ext cx="7977261" cy="5196840"/>
        </p:xfrm>
        <a:graphic>
          <a:graphicData uri="http://schemas.openxmlformats.org/drawingml/2006/table">
            <a:tbl>
              <a:tblPr firstRow="1" firstCol="1" bandRow="1">
                <a:tableStyleId>{5C22544A-7EE6-4342-B048-85BDC9FD1C3A}</a:tableStyleId>
              </a:tblPr>
              <a:tblGrid>
                <a:gridCol w="2038847">
                  <a:extLst>
                    <a:ext uri="{9D8B030D-6E8A-4147-A177-3AD203B41FA5}">
                      <a16:colId xmlns:a16="http://schemas.microsoft.com/office/drawing/2014/main" val="3436037163"/>
                    </a:ext>
                  </a:extLst>
                </a:gridCol>
                <a:gridCol w="1001112">
                  <a:extLst>
                    <a:ext uri="{9D8B030D-6E8A-4147-A177-3AD203B41FA5}">
                      <a16:colId xmlns:a16="http://schemas.microsoft.com/office/drawing/2014/main" val="1125988663"/>
                    </a:ext>
                  </a:extLst>
                </a:gridCol>
                <a:gridCol w="862232">
                  <a:extLst>
                    <a:ext uri="{9D8B030D-6E8A-4147-A177-3AD203B41FA5}">
                      <a16:colId xmlns:a16="http://schemas.microsoft.com/office/drawing/2014/main" val="704205041"/>
                    </a:ext>
                  </a:extLst>
                </a:gridCol>
                <a:gridCol w="4075070">
                  <a:extLst>
                    <a:ext uri="{9D8B030D-6E8A-4147-A177-3AD203B41FA5}">
                      <a16:colId xmlns:a16="http://schemas.microsoft.com/office/drawing/2014/main" val="1124246399"/>
                    </a:ext>
                  </a:extLst>
                </a:gridCol>
              </a:tblGrid>
              <a:tr h="320040">
                <a:tc>
                  <a:txBody>
                    <a:bodyPr/>
                    <a:lstStyle/>
                    <a:p>
                      <a:pPr>
                        <a:spcAft>
                          <a:spcPts val="0"/>
                        </a:spcAft>
                      </a:pPr>
                      <a:r>
                        <a:rPr lang="en-GB" sz="1100" dirty="0">
                          <a:effectLst/>
                        </a:rPr>
                        <a:t> </a:t>
                      </a:r>
                      <a:endParaRPr lang="nl-NL" sz="1100" dirty="0">
                        <a:effectLst/>
                        <a:latin typeface="Calibri" panose="020F0502020204030204" pitchFamily="34" charset="0"/>
                        <a:ea typeface="Calibri" panose="020F0502020204030204" pitchFamily="34" charset="0"/>
                      </a:endParaRPr>
                    </a:p>
                  </a:txBody>
                  <a:tcPr marL="46616" marR="46616" marT="0" marB="0"/>
                </a:tc>
                <a:tc>
                  <a:txBody>
                    <a:bodyPr/>
                    <a:lstStyle/>
                    <a:p>
                      <a:pPr>
                        <a:spcAft>
                          <a:spcPts val="0"/>
                        </a:spcAft>
                      </a:pPr>
                      <a:r>
                        <a:rPr lang="en-US" sz="1100" noProof="0">
                          <a:effectLst/>
                          <a:latin typeface="Calibri" panose="020F0502020204030204" pitchFamily="34" charset="0"/>
                          <a:ea typeface="Calibri" panose="020F0502020204030204" pitchFamily="34" charset="0"/>
                        </a:rPr>
                        <a:t>Principles</a:t>
                      </a:r>
                    </a:p>
                    <a:p>
                      <a:pPr>
                        <a:spcAft>
                          <a:spcPts val="0"/>
                        </a:spcAft>
                      </a:pPr>
                      <a:r>
                        <a:rPr lang="en-US" sz="1100" noProof="0">
                          <a:effectLst/>
                          <a:latin typeface="Calibri" panose="020F0502020204030204" pitchFamily="34" charset="0"/>
                          <a:ea typeface="Calibri" panose="020F0502020204030204" pitchFamily="34" charset="0"/>
                        </a:rPr>
                        <a:t>(not rules)</a:t>
                      </a:r>
                      <a:endParaRPr lang="en-US" sz="1100" noProof="0" dirty="0">
                        <a:effectLst/>
                        <a:latin typeface="Calibri" panose="020F0502020204030204" pitchFamily="34" charset="0"/>
                        <a:ea typeface="Calibri" panose="020F0502020204030204" pitchFamily="34" charset="0"/>
                      </a:endParaRPr>
                    </a:p>
                  </a:txBody>
                  <a:tcPr marL="46616" marR="46616" marT="0" marB="0"/>
                </a:tc>
                <a:tc>
                  <a:txBody>
                    <a:bodyPr/>
                    <a:lstStyle/>
                    <a:p>
                      <a:pPr>
                        <a:spcAft>
                          <a:spcPts val="0"/>
                        </a:spcAft>
                      </a:pPr>
                      <a:r>
                        <a:rPr lang="en-US" sz="1100" noProof="0">
                          <a:effectLst/>
                          <a:latin typeface="Calibri" panose="020F0502020204030204" pitchFamily="34" charset="0"/>
                          <a:ea typeface="Calibri" panose="020F0502020204030204" pitchFamily="34" charset="0"/>
                        </a:rPr>
                        <a:t>Authoritative data</a:t>
                      </a:r>
                      <a:endParaRPr lang="en-US" sz="1100" noProof="0" dirty="0">
                        <a:effectLst/>
                        <a:latin typeface="Calibri" panose="020F0502020204030204" pitchFamily="34" charset="0"/>
                        <a:ea typeface="Calibri" panose="020F0502020204030204" pitchFamily="34" charset="0"/>
                      </a:endParaRPr>
                    </a:p>
                  </a:txBody>
                  <a:tcPr marL="46616" marR="46616" marT="0" marB="0"/>
                </a:tc>
                <a:tc>
                  <a:txBody>
                    <a:bodyPr/>
                    <a:lstStyle/>
                    <a:p>
                      <a:pPr>
                        <a:spcAft>
                          <a:spcPts val="0"/>
                        </a:spcAft>
                      </a:pPr>
                      <a:r>
                        <a:rPr lang="en-US" sz="1100" noProof="0">
                          <a:effectLst/>
                        </a:rPr>
                        <a:t>Remarks</a:t>
                      </a:r>
                      <a:endParaRPr lang="en-US" sz="1100" noProof="0" dirty="0">
                        <a:effectLst/>
                        <a:latin typeface="Calibri" panose="020F0502020204030204" pitchFamily="34" charset="0"/>
                        <a:ea typeface="Calibri" panose="020F0502020204030204" pitchFamily="34" charset="0"/>
                      </a:endParaRPr>
                    </a:p>
                  </a:txBody>
                  <a:tcPr marL="46616" marR="46616" marT="0" marB="0"/>
                </a:tc>
                <a:extLst>
                  <a:ext uri="{0D108BD9-81ED-4DB2-BD59-A6C34878D82A}">
                    <a16:rowId xmlns:a16="http://schemas.microsoft.com/office/drawing/2014/main" val="3083710666"/>
                  </a:ext>
                </a:extLst>
              </a:tr>
              <a:tr h="1120140">
                <a:tc>
                  <a:txBody>
                    <a:bodyPr/>
                    <a:lstStyle/>
                    <a:p>
                      <a:pPr>
                        <a:spcAft>
                          <a:spcPts val="0"/>
                        </a:spcAft>
                      </a:pPr>
                      <a:r>
                        <a:rPr lang="en-GB" sz="1100" dirty="0">
                          <a:solidFill>
                            <a:srgbClr val="FF9900"/>
                          </a:solidFill>
                          <a:effectLst/>
                        </a:rPr>
                        <a:t>Tier A1:</a:t>
                      </a:r>
                      <a:r>
                        <a:rPr lang="en-GB" sz="1100" u="none" dirty="0">
                          <a:solidFill>
                            <a:srgbClr val="FF9900"/>
                          </a:solidFill>
                          <a:effectLst/>
                        </a:rPr>
                        <a:t> </a:t>
                      </a:r>
                      <a:r>
                        <a:rPr lang="en-GB" sz="1100" u="sng" dirty="0">
                          <a:solidFill>
                            <a:srgbClr val="FF9900"/>
                          </a:solidFill>
                          <a:effectLst/>
                        </a:rPr>
                        <a:t>Fundamental </a:t>
                      </a:r>
                      <a:r>
                        <a:rPr lang="en-GB" sz="1100" dirty="0">
                          <a:solidFill>
                            <a:srgbClr val="FF9900"/>
                          </a:solidFill>
                          <a:effectLst/>
                        </a:rPr>
                        <a:t>safety of navigation</a:t>
                      </a:r>
                      <a:endParaRPr lang="nl-NL" sz="1100" dirty="0">
                        <a:solidFill>
                          <a:srgbClr val="FF9900"/>
                        </a:solidFill>
                        <a:effectLst/>
                      </a:endParaRPr>
                    </a:p>
                    <a:p>
                      <a:pPr marL="342900" lvl="0" indent="-342900">
                        <a:spcAft>
                          <a:spcPts val="0"/>
                        </a:spcAft>
                        <a:buFont typeface="Symbol" panose="05050102010706020507" pitchFamily="18" charset="2"/>
                        <a:buChar char=""/>
                      </a:pPr>
                      <a:r>
                        <a:rPr lang="en-GB" sz="1100" dirty="0">
                          <a:effectLst/>
                        </a:rPr>
                        <a:t>Scope is data products in line with the ECDIS carriage or other IHO mandatory requirements </a:t>
                      </a:r>
                    </a:p>
                    <a:p>
                      <a:pPr marL="342900" lvl="0" indent="-342900">
                        <a:spcAft>
                          <a:spcPts val="0"/>
                        </a:spcAft>
                        <a:buFont typeface="Symbol" panose="05050102010706020507" pitchFamily="18" charset="2"/>
                        <a:buChar char=""/>
                      </a:pPr>
                      <a:endParaRPr lang="nl-NL" sz="1100" dirty="0">
                        <a:effectLst/>
                        <a:latin typeface="Calibri" panose="020F0502020204030204" pitchFamily="34" charset="0"/>
                        <a:ea typeface="Calibri" panose="020F0502020204030204" pitchFamily="34" charset="0"/>
                      </a:endParaRPr>
                    </a:p>
                  </a:txBody>
                  <a:tcPr marL="46616" marR="46616" marT="0" marB="0"/>
                </a:tc>
                <a:tc rowSpan="2">
                  <a:txBody>
                    <a:bodyPr/>
                    <a:lstStyle/>
                    <a:p>
                      <a:pPr algn="ctr">
                        <a:spcAft>
                          <a:spcPts val="0"/>
                        </a:spcAft>
                      </a:pPr>
                      <a:r>
                        <a:rPr lang="en-GB" sz="1100">
                          <a:effectLst/>
                          <a:latin typeface="Calibri" panose="020F0502020204030204" pitchFamily="34" charset="0"/>
                          <a:ea typeface="Calibri" panose="020F0502020204030204" pitchFamily="34" charset="0"/>
                        </a:rPr>
                        <a:t>All WEND/WENS principles apply*</a:t>
                      </a:r>
                      <a:endParaRPr lang="nl-NL" sz="1100" dirty="0">
                        <a:effectLst/>
                        <a:latin typeface="Calibri" panose="020F0502020204030204" pitchFamily="34" charset="0"/>
                        <a:ea typeface="Calibri" panose="020F0502020204030204" pitchFamily="34" charset="0"/>
                      </a:endParaRPr>
                    </a:p>
                  </a:txBody>
                  <a:tcPr marL="46616" marR="46616" marT="0" marB="0"/>
                </a:tc>
                <a:tc rowSpan="2">
                  <a:txBody>
                    <a:bodyPr/>
                    <a:lstStyle/>
                    <a:p>
                      <a:pPr algn="ctr">
                        <a:spcAft>
                          <a:spcPts val="0"/>
                        </a:spcAft>
                      </a:pPr>
                      <a:r>
                        <a:rPr lang="nl-NL" sz="1100" dirty="0">
                          <a:effectLst/>
                          <a:latin typeface="Calibri" panose="020F0502020204030204" pitchFamily="34" charset="0"/>
                          <a:ea typeface="Calibri" panose="020F0502020204030204" pitchFamily="34" charset="0"/>
                        </a:rPr>
                        <a:t>X</a:t>
                      </a:r>
                    </a:p>
                    <a:p>
                      <a:pPr algn="ctr">
                        <a:spcAft>
                          <a:spcPts val="0"/>
                        </a:spcAft>
                      </a:pPr>
                      <a:r>
                        <a:rPr lang="en-US" sz="1100" noProof="0" dirty="0">
                          <a:effectLst/>
                          <a:latin typeface="Calibri" panose="020F0502020204030204" pitchFamily="34" charset="0"/>
                          <a:ea typeface="Calibri" panose="020F0502020204030204" pitchFamily="34" charset="0"/>
                        </a:rPr>
                        <a:t>(within framework of IHO)</a:t>
                      </a:r>
                    </a:p>
                  </a:txBody>
                  <a:tcPr marL="46616" marR="46616" marT="0" marB="0"/>
                </a:tc>
                <a:tc>
                  <a:txBody>
                    <a:bodyPr/>
                    <a:lstStyle/>
                    <a:p>
                      <a:pPr marL="285750" indent="-285750">
                        <a:spcAft>
                          <a:spcPts val="0"/>
                        </a:spcAft>
                        <a:buFont typeface="Arial" panose="020B0604020202020204" pitchFamily="34" charset="0"/>
                        <a:buChar char="•"/>
                      </a:pPr>
                      <a:r>
                        <a:rPr lang="en-GB" sz="1100" dirty="0">
                          <a:effectLst/>
                        </a:rPr>
                        <a:t>Eligible data products pending further work on ‘principles to S1XX spreadsheet’: e.g.  S101,….</a:t>
                      </a:r>
                    </a:p>
                    <a:p>
                      <a:pPr marL="285750" indent="-285750">
                        <a:spcAft>
                          <a:spcPts val="0"/>
                        </a:spcAft>
                        <a:buFont typeface="Arial" panose="020B0604020202020204" pitchFamily="34" charset="0"/>
                        <a:buChar char="•"/>
                      </a:pPr>
                      <a:r>
                        <a:rPr lang="en-GB" sz="1100" dirty="0">
                          <a:effectLst/>
                        </a:rPr>
                        <a:t>Could be same as existing WEND principles</a:t>
                      </a:r>
                    </a:p>
                    <a:p>
                      <a:pPr marL="0" indent="0">
                        <a:spcAft>
                          <a:spcPts val="0"/>
                        </a:spcAft>
                        <a:buFont typeface="Arial" panose="020B0604020202020204" pitchFamily="34" charset="0"/>
                        <a:buNone/>
                      </a:pPr>
                      <a:endParaRPr lang="en-GB" sz="1100" dirty="0">
                        <a:effectLst/>
                        <a:latin typeface="Calibri" panose="020F0502020204030204" pitchFamily="34" charset="0"/>
                        <a:ea typeface="Calibri" panose="020F0502020204030204" pitchFamily="34" charset="0"/>
                      </a:endParaRPr>
                    </a:p>
                    <a:p>
                      <a:pPr marL="0" indent="0">
                        <a:spcAft>
                          <a:spcPts val="0"/>
                        </a:spcAft>
                        <a:buFont typeface="Arial" panose="020B0604020202020204" pitchFamily="34" charset="0"/>
                        <a:buNone/>
                      </a:pPr>
                      <a:r>
                        <a:rPr lang="en-GB" sz="1100" dirty="0">
                          <a:effectLst/>
                          <a:latin typeface="Calibri" panose="020F0502020204030204" pitchFamily="34" charset="0"/>
                          <a:ea typeface="Calibri" panose="020F0502020204030204" pitchFamily="34" charset="0"/>
                        </a:rPr>
                        <a:t>*Can also be provide for non-ECDIS use as arranged by responsible nation for the data product</a:t>
                      </a:r>
                      <a:endParaRPr lang="nl-NL" sz="1100" dirty="0">
                        <a:effectLst/>
                        <a:latin typeface="Calibri" panose="020F0502020204030204" pitchFamily="34" charset="0"/>
                        <a:ea typeface="Calibri" panose="020F0502020204030204" pitchFamily="34" charset="0"/>
                      </a:endParaRPr>
                    </a:p>
                  </a:txBody>
                  <a:tcPr marL="46616" marR="46616" marT="0" marB="0"/>
                </a:tc>
                <a:extLst>
                  <a:ext uri="{0D108BD9-81ED-4DB2-BD59-A6C34878D82A}">
                    <a16:rowId xmlns:a16="http://schemas.microsoft.com/office/drawing/2014/main" val="3016991090"/>
                  </a:ext>
                </a:extLst>
              </a:tr>
              <a:tr h="1280160">
                <a:tc>
                  <a:txBody>
                    <a:bodyPr/>
                    <a:lstStyle/>
                    <a:p>
                      <a:pPr>
                        <a:spcAft>
                          <a:spcPts val="0"/>
                        </a:spcAft>
                      </a:pPr>
                      <a:r>
                        <a:rPr lang="en-GB" sz="1100" dirty="0">
                          <a:solidFill>
                            <a:srgbClr val="FF9900"/>
                          </a:solidFill>
                          <a:effectLst/>
                        </a:rPr>
                        <a:t>Tier A2: </a:t>
                      </a:r>
                      <a:r>
                        <a:rPr lang="en-GB" sz="1100" u="sng" dirty="0">
                          <a:solidFill>
                            <a:srgbClr val="FF9900"/>
                          </a:solidFill>
                          <a:effectLst/>
                        </a:rPr>
                        <a:t>Enhanced</a:t>
                      </a:r>
                      <a:r>
                        <a:rPr lang="en-GB" sz="1100" dirty="0">
                          <a:solidFill>
                            <a:srgbClr val="FF9900"/>
                          </a:solidFill>
                          <a:effectLst/>
                        </a:rPr>
                        <a:t> safety of navigation</a:t>
                      </a:r>
                      <a:endParaRPr lang="nl-NL" sz="1100" dirty="0">
                        <a:solidFill>
                          <a:srgbClr val="FF9900"/>
                        </a:solidFill>
                        <a:effectLst/>
                      </a:endParaRPr>
                    </a:p>
                    <a:p>
                      <a:pPr marL="342900" lvl="0" indent="-342900">
                        <a:spcAft>
                          <a:spcPts val="0"/>
                        </a:spcAft>
                        <a:buFont typeface="Symbol" panose="05050102010706020507" pitchFamily="18" charset="2"/>
                        <a:buChar char=""/>
                      </a:pPr>
                      <a:r>
                        <a:rPr lang="en-GB" sz="1100" dirty="0">
                          <a:effectLst/>
                        </a:rPr>
                        <a:t>Scope  is not mandatory  data products but when used with A1 data product becoming integral to the fundamental safety of navigation </a:t>
                      </a:r>
                      <a:endParaRPr lang="nl-NL" sz="1100" dirty="0">
                        <a:effectLst/>
                      </a:endParaRPr>
                    </a:p>
                    <a:p>
                      <a:pPr marL="457200">
                        <a:spcAft>
                          <a:spcPts val="0"/>
                        </a:spcAft>
                      </a:pPr>
                      <a:r>
                        <a:rPr lang="en-GB" sz="1100" dirty="0">
                          <a:effectLst/>
                        </a:rPr>
                        <a:t> </a:t>
                      </a:r>
                      <a:endParaRPr lang="nl-NL" sz="1100" dirty="0">
                        <a:effectLst/>
                        <a:latin typeface="Calibri" panose="020F0502020204030204" pitchFamily="34" charset="0"/>
                        <a:ea typeface="Calibri" panose="020F0502020204030204" pitchFamily="34" charset="0"/>
                      </a:endParaRPr>
                    </a:p>
                  </a:txBody>
                  <a:tcPr marL="46616" marR="46616" marT="0" marB="0"/>
                </a:tc>
                <a:tc vMerge="1">
                  <a:txBody>
                    <a:bodyPr/>
                    <a:lstStyle/>
                    <a:p>
                      <a:pPr algn="ctr">
                        <a:spcAft>
                          <a:spcPts val="0"/>
                        </a:spcAft>
                      </a:pPr>
                      <a:endParaRPr lang="nl-NL" sz="1400" dirty="0">
                        <a:effectLst/>
                        <a:latin typeface="Calibri" panose="020F0502020204030204" pitchFamily="34" charset="0"/>
                        <a:ea typeface="Calibri" panose="020F0502020204030204" pitchFamily="34" charset="0"/>
                      </a:endParaRPr>
                    </a:p>
                  </a:txBody>
                  <a:tcPr marL="62154" marR="62154" marT="0" marB="0"/>
                </a:tc>
                <a:tc vMerge="1">
                  <a:txBody>
                    <a:bodyPr/>
                    <a:lstStyle/>
                    <a:p>
                      <a:endParaRPr lang="nl-NL"/>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rPr>
                        <a:t>Is waiting area for transition to A1 (incremental development)</a:t>
                      </a:r>
                      <a:endParaRPr lang="nl-NL" sz="1100" dirty="0">
                        <a:effectLst/>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en-GB" sz="1100" dirty="0">
                          <a:effectLst/>
                        </a:rPr>
                        <a:t>Eligible data products pending further work om ‘principles to S1XX spreadsheet’: e.g. S102, S104, … </a:t>
                      </a:r>
                    </a:p>
                    <a:p>
                      <a:pPr marL="285750" indent="-285750">
                        <a:spcAft>
                          <a:spcPts val="0"/>
                        </a:spcAft>
                        <a:buFont typeface="Arial" panose="020B0604020202020204" pitchFamily="34" charset="0"/>
                        <a:buChar char="•"/>
                      </a:pPr>
                      <a:r>
                        <a:rPr lang="en-GB" sz="1100" dirty="0">
                          <a:effectLst/>
                        </a:rPr>
                        <a:t>A coherent package to allow enhanced navigation in a nations “area of  responsibly”. Use case driven, e.g. dynamic/real-time navigation.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effectLst/>
                          <a:latin typeface="Calibri" panose="020F0502020204030204" pitchFamily="34" charset="0"/>
                          <a:ea typeface="Calibri" panose="020F0502020204030204" pitchFamily="34" charset="0"/>
                        </a:rPr>
                        <a:t>*Can also be provided for non-ECDIS use as arranged by responsible nation for the data product</a:t>
                      </a:r>
                      <a:endParaRPr lang="en-GB" sz="1100" dirty="0">
                        <a:effectLst/>
                      </a:endParaRPr>
                    </a:p>
                  </a:txBody>
                  <a:tcPr marL="46616" marR="46616" marT="0" marB="0"/>
                </a:tc>
                <a:extLst>
                  <a:ext uri="{0D108BD9-81ED-4DB2-BD59-A6C34878D82A}">
                    <a16:rowId xmlns:a16="http://schemas.microsoft.com/office/drawing/2014/main" val="652156165"/>
                  </a:ext>
                </a:extLst>
              </a:tr>
              <a:tr h="1120140">
                <a:tc>
                  <a:txBody>
                    <a:bodyPr/>
                    <a:lstStyle/>
                    <a:p>
                      <a:pPr marL="0" indent="0">
                        <a:spcAft>
                          <a:spcPts val="0"/>
                        </a:spcAft>
                        <a:buFont typeface="Arial" panose="020B0604020202020204" pitchFamily="34" charset="0"/>
                        <a:buNone/>
                      </a:pPr>
                      <a:r>
                        <a:rPr lang="en-GB" sz="1100">
                          <a:solidFill>
                            <a:srgbClr val="FF9900"/>
                          </a:solidFill>
                          <a:effectLst/>
                        </a:rPr>
                        <a:t>Tier B: </a:t>
                      </a:r>
                      <a:r>
                        <a:rPr lang="en-GB" sz="1100" u="sng">
                          <a:solidFill>
                            <a:srgbClr val="FF9900"/>
                          </a:solidFill>
                          <a:effectLst/>
                        </a:rPr>
                        <a:t>Additional</a:t>
                      </a:r>
                      <a:r>
                        <a:rPr lang="en-GB" sz="1100">
                          <a:solidFill>
                            <a:srgbClr val="FF9900"/>
                          </a:solidFill>
                          <a:effectLst/>
                        </a:rPr>
                        <a:t> navigation information</a:t>
                      </a:r>
                    </a:p>
                    <a:p>
                      <a:pPr marL="285750" indent="-285750">
                        <a:spcAft>
                          <a:spcPts val="0"/>
                        </a:spcAft>
                        <a:buFont typeface="Arial" panose="020B0604020202020204" pitchFamily="34" charset="0"/>
                        <a:buChar char="•"/>
                      </a:pPr>
                      <a:r>
                        <a:rPr lang="en-GB" sz="1100">
                          <a:effectLst/>
                        </a:rPr>
                        <a:t>Scope is other complementary navigation data products under purview of the IHO</a:t>
                      </a:r>
                      <a:endParaRPr lang="nl-NL" sz="1100">
                        <a:effectLst/>
                      </a:endParaRPr>
                    </a:p>
                    <a:p>
                      <a:pPr>
                        <a:spcAft>
                          <a:spcPts val="0"/>
                        </a:spcAft>
                      </a:pPr>
                      <a:r>
                        <a:rPr lang="en-GB" sz="1100">
                          <a:effectLst/>
                        </a:rPr>
                        <a:t> </a:t>
                      </a:r>
                      <a:endParaRPr lang="nl-NL" sz="1100" dirty="0">
                        <a:effectLst/>
                        <a:latin typeface="Calibri" panose="020F0502020204030204" pitchFamily="34" charset="0"/>
                        <a:ea typeface="Calibri" panose="020F0502020204030204" pitchFamily="34" charset="0"/>
                      </a:endParaRPr>
                    </a:p>
                  </a:txBody>
                  <a:tcPr marL="46616" marR="46616" marT="0" marB="0"/>
                </a:tc>
                <a:tc>
                  <a:txBody>
                    <a:bodyPr/>
                    <a:lstStyle/>
                    <a:p>
                      <a:pPr algn="ctr">
                        <a:spcAft>
                          <a:spcPts val="0"/>
                        </a:spcAft>
                      </a:pPr>
                      <a:r>
                        <a:rPr lang="en-GB" sz="1100">
                          <a:effectLst/>
                        </a:rPr>
                        <a:t>A subset of WEND/WENS principles apply </a:t>
                      </a:r>
                      <a:endParaRPr lang="nl-NL" sz="1100" dirty="0">
                        <a:effectLst/>
                        <a:latin typeface="Calibri" panose="020F0502020204030204" pitchFamily="34" charset="0"/>
                        <a:ea typeface="Calibri" panose="020F0502020204030204" pitchFamily="34" charset="0"/>
                      </a:endParaRPr>
                    </a:p>
                  </a:txBody>
                  <a:tcPr marL="46616" marR="46616" marT="0" marB="0"/>
                </a:tc>
                <a:tc>
                  <a:txBody>
                    <a:bodyPr/>
                    <a:lstStyle/>
                    <a:p>
                      <a:pPr algn="ctr">
                        <a:spcAft>
                          <a:spcPts val="0"/>
                        </a:spcAft>
                      </a:pPr>
                      <a:r>
                        <a:rPr lang="nl-NL" sz="1100" b="1" dirty="0">
                          <a:effectLst/>
                          <a:latin typeface="Calibri" panose="020F0502020204030204" pitchFamily="34" charset="0"/>
                          <a:ea typeface="Calibri" panose="020F0502020204030204" pitchFamily="34" charset="0"/>
                        </a:rPr>
                        <a:t>□</a:t>
                      </a:r>
                    </a:p>
                    <a:p>
                      <a:pPr algn="ctr">
                        <a:spcAft>
                          <a:spcPts val="0"/>
                        </a:spcAft>
                      </a:pPr>
                      <a:r>
                        <a:rPr lang="en-US" sz="1100" b="0" noProof="0" dirty="0">
                          <a:effectLst/>
                          <a:latin typeface="Calibri" panose="020F0502020204030204" pitchFamily="34" charset="0"/>
                          <a:ea typeface="Calibri" panose="020F0502020204030204" pitchFamily="34" charset="0"/>
                        </a:rPr>
                        <a:t>(Within framework of  national law**)</a:t>
                      </a:r>
                    </a:p>
                  </a:txBody>
                  <a:tcPr marL="46616" marR="46616"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rPr>
                        <a:t>Is waiting area for transition to A (incremental development)</a:t>
                      </a:r>
                      <a:endParaRPr lang="nl-NL" sz="1100" dirty="0">
                        <a:effectLst/>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en-GB" sz="1100" dirty="0">
                          <a:effectLst/>
                        </a:rPr>
                        <a:t>Eligible data products pending further work on ‘principles to S1XX spreadsheet’: e.g. rest off S1XX</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rPr>
                        <a:t>Need to consider that we have also developed standards that are for MSDI work (IGIF)</a:t>
                      </a:r>
                    </a:p>
                    <a:p>
                      <a:pPr>
                        <a:spcAft>
                          <a:spcPts val="0"/>
                        </a:spcAft>
                      </a:pPr>
                      <a:endParaRPr lang="nl-NL" sz="1100" dirty="0">
                        <a:effectLst/>
                        <a:latin typeface="Calibri" panose="020F0502020204030204" pitchFamily="34" charset="0"/>
                        <a:ea typeface="Calibri" panose="020F0502020204030204" pitchFamily="34" charset="0"/>
                      </a:endParaRPr>
                    </a:p>
                    <a:p>
                      <a:pPr>
                        <a:spcAft>
                          <a:spcPts val="0"/>
                        </a:spcAft>
                      </a:pPr>
                      <a:r>
                        <a:rPr lang="nl-NL" sz="1100" dirty="0">
                          <a:effectLst/>
                          <a:latin typeface="Calibri" panose="020F0502020204030204" pitchFamily="34" charset="0"/>
                          <a:ea typeface="Calibri" panose="020F0502020204030204" pitchFamily="34" charset="0"/>
                        </a:rPr>
                        <a:t>** </a:t>
                      </a:r>
                      <a:r>
                        <a:rPr lang="en-US" sz="1100" noProof="0" dirty="0">
                          <a:effectLst/>
                          <a:latin typeface="Calibri" panose="020F0502020204030204" pitchFamily="34" charset="0"/>
                          <a:ea typeface="Calibri" panose="020F0502020204030204" pitchFamily="34" charset="0"/>
                        </a:rPr>
                        <a:t>To allow for national law superseding IHO guidelines</a:t>
                      </a:r>
                    </a:p>
                  </a:txBody>
                  <a:tcPr marL="46616" marR="46616" marT="0" marB="0"/>
                </a:tc>
                <a:extLst>
                  <a:ext uri="{0D108BD9-81ED-4DB2-BD59-A6C34878D82A}">
                    <a16:rowId xmlns:a16="http://schemas.microsoft.com/office/drawing/2014/main" val="3893767163"/>
                  </a:ext>
                </a:extLst>
              </a:tr>
              <a:tr h="640080">
                <a:tc>
                  <a:txBody>
                    <a:bodyPr/>
                    <a:lstStyle/>
                    <a:p>
                      <a:pPr marL="0" indent="0">
                        <a:spcAft>
                          <a:spcPts val="0"/>
                        </a:spcAft>
                        <a:buFont typeface="Arial" panose="020B0604020202020204" pitchFamily="34" charset="0"/>
                        <a:buNone/>
                      </a:pPr>
                      <a:r>
                        <a:rPr lang="nl-NL" sz="1100">
                          <a:solidFill>
                            <a:srgbClr val="FF9900"/>
                          </a:solidFill>
                          <a:effectLst/>
                          <a:latin typeface="Calibri" panose="020F0502020204030204" pitchFamily="34" charset="0"/>
                          <a:ea typeface="Calibri" panose="020F0502020204030204" pitchFamily="34" charset="0"/>
                        </a:rPr>
                        <a:t>Tier C: </a:t>
                      </a:r>
                      <a:r>
                        <a:rPr lang="nl-NL" sz="1100" dirty="0">
                          <a:solidFill>
                            <a:srgbClr val="FF9900"/>
                          </a:solidFill>
                          <a:effectLst/>
                          <a:latin typeface="Calibri" panose="020F0502020204030204" pitchFamily="34" charset="0"/>
                          <a:ea typeface="Calibri" panose="020F0502020204030204" pitchFamily="34" charset="0"/>
                        </a:rPr>
                        <a:t>Marine </a:t>
                      </a:r>
                      <a:r>
                        <a:rPr lang="nl-NL" sz="1100" dirty="0" err="1">
                          <a:solidFill>
                            <a:srgbClr val="FF9900"/>
                          </a:solidFill>
                          <a:effectLst/>
                          <a:latin typeface="Calibri" panose="020F0502020204030204" pitchFamily="34" charset="0"/>
                          <a:ea typeface="Calibri" panose="020F0502020204030204" pitchFamily="34" charset="0"/>
                        </a:rPr>
                        <a:t>Spatial</a:t>
                      </a:r>
                      <a:r>
                        <a:rPr lang="nl-NL" sz="1100" dirty="0">
                          <a:solidFill>
                            <a:srgbClr val="FF9900"/>
                          </a:solidFill>
                          <a:effectLst/>
                          <a:latin typeface="Calibri" panose="020F0502020204030204" pitchFamily="34" charset="0"/>
                          <a:ea typeface="Calibri" panose="020F0502020204030204" pitchFamily="34" charset="0"/>
                        </a:rPr>
                        <a:t> information</a:t>
                      </a:r>
                    </a:p>
                    <a:p>
                      <a:pPr marL="285750" indent="-285750">
                        <a:spcAft>
                          <a:spcPts val="0"/>
                        </a:spcAft>
                        <a:buFont typeface="Arial" panose="020B0604020202020204" pitchFamily="34" charset="0"/>
                        <a:buChar char="•"/>
                      </a:pPr>
                      <a:r>
                        <a:rPr lang="en-US" sz="1100" noProof="0" dirty="0">
                          <a:solidFill>
                            <a:schemeClr val="bg1"/>
                          </a:solidFill>
                          <a:effectLst/>
                          <a:latin typeface="Calibri" panose="020F0502020204030204" pitchFamily="34" charset="0"/>
                          <a:ea typeface="Calibri" panose="020F0502020204030204" pitchFamily="34" charset="0"/>
                        </a:rPr>
                        <a:t>Scope is other marine spatial data not captured under A or B</a:t>
                      </a:r>
                    </a:p>
                    <a:p>
                      <a:pPr marL="285750" indent="-285750">
                        <a:spcAft>
                          <a:spcPts val="0"/>
                        </a:spcAft>
                        <a:buFont typeface="Arial" panose="020B0604020202020204" pitchFamily="34" charset="0"/>
                        <a:buChar char="•"/>
                      </a:pPr>
                      <a:endParaRPr lang="en-US" sz="1100" noProof="0" dirty="0">
                        <a:solidFill>
                          <a:schemeClr val="bg1"/>
                        </a:solidFill>
                        <a:effectLst/>
                        <a:latin typeface="Calibri" panose="020F0502020204030204" pitchFamily="34" charset="0"/>
                        <a:ea typeface="Calibri" panose="020F0502020204030204" pitchFamily="34" charset="0"/>
                      </a:endParaRPr>
                    </a:p>
                  </a:txBody>
                  <a:tcPr marL="46616" marR="46616" marT="0" marB="0"/>
                </a:tc>
                <a:tc>
                  <a:txBody>
                    <a:bodyPr/>
                    <a:lstStyle/>
                    <a:p>
                      <a:pPr algn="ctr">
                        <a:spcAft>
                          <a:spcPts val="0"/>
                        </a:spcAft>
                      </a:pPr>
                      <a:r>
                        <a:rPr lang="en-US" sz="1100" noProof="0">
                          <a:solidFill>
                            <a:schemeClr val="tx1"/>
                          </a:solidFill>
                          <a:effectLst/>
                          <a:latin typeface="Calibri" panose="020F0502020204030204" pitchFamily="34" charset="0"/>
                          <a:ea typeface="Calibri" panose="020F0502020204030204" pitchFamily="34" charset="0"/>
                        </a:rPr>
                        <a:t>Outside WEND/WENS principles</a:t>
                      </a:r>
                      <a:endParaRPr lang="en-US" sz="1100" noProof="0" dirty="0">
                        <a:solidFill>
                          <a:schemeClr val="tx1"/>
                        </a:solidFill>
                        <a:effectLst/>
                        <a:latin typeface="Calibri" panose="020F0502020204030204" pitchFamily="34" charset="0"/>
                        <a:ea typeface="Calibri" panose="020F0502020204030204" pitchFamily="34" charset="0"/>
                      </a:endParaRPr>
                    </a:p>
                  </a:txBody>
                  <a:tcPr marL="46616" marR="46616" marT="0" marB="0"/>
                </a:tc>
                <a:tc>
                  <a:txBody>
                    <a:bodyPr/>
                    <a:lstStyle/>
                    <a:p>
                      <a:pPr algn="ctr">
                        <a:spcAft>
                          <a:spcPts val="0"/>
                        </a:spcAft>
                      </a:pPr>
                      <a:endParaRPr lang="nl-NL" sz="1100" dirty="0">
                        <a:solidFill>
                          <a:schemeClr val="tx1"/>
                        </a:solidFill>
                        <a:effectLst/>
                        <a:latin typeface="Calibri" panose="020F0502020204030204" pitchFamily="34" charset="0"/>
                        <a:ea typeface="Calibri" panose="020F0502020204030204" pitchFamily="34" charset="0"/>
                      </a:endParaRPr>
                    </a:p>
                  </a:txBody>
                  <a:tcPr marL="46616" marR="46616" marT="0" marB="0"/>
                </a:tc>
                <a:tc>
                  <a:txBody>
                    <a:bodyPr/>
                    <a:lstStyle/>
                    <a:p>
                      <a:pPr marL="285750" indent="-285750">
                        <a:spcAft>
                          <a:spcPts val="0"/>
                        </a:spcAft>
                        <a:buFont typeface="Arial" panose="020B0604020202020204" pitchFamily="34" charset="0"/>
                        <a:buChar char="•"/>
                      </a:pPr>
                      <a:r>
                        <a:rPr lang="en-US" sz="1100" noProof="0" dirty="0">
                          <a:solidFill>
                            <a:schemeClr val="tx1"/>
                          </a:solidFill>
                          <a:effectLst/>
                          <a:latin typeface="Calibri" panose="020F0502020204030204" pitchFamily="34" charset="0"/>
                          <a:ea typeface="Calibri" panose="020F0502020204030204" pitchFamily="34" charset="0"/>
                        </a:rPr>
                        <a:t>The everything</a:t>
                      </a:r>
                      <a:r>
                        <a:rPr lang="en-US" sz="1100" baseline="0" noProof="0" dirty="0">
                          <a:solidFill>
                            <a:schemeClr val="tx1"/>
                          </a:solidFill>
                          <a:effectLst/>
                          <a:latin typeface="Calibri" panose="020F0502020204030204" pitchFamily="34" charset="0"/>
                          <a:ea typeface="Calibri" panose="020F0502020204030204" pitchFamily="34" charset="0"/>
                        </a:rPr>
                        <a:t> else bucket that doesn’t have a standard applied or sits outside the purview of the IHO</a:t>
                      </a:r>
                      <a:endParaRPr lang="en-US" sz="1100" noProof="0" dirty="0">
                        <a:solidFill>
                          <a:schemeClr val="tx1"/>
                        </a:solidFill>
                        <a:effectLst/>
                        <a:latin typeface="Calibri" panose="020F0502020204030204" pitchFamily="34" charset="0"/>
                        <a:ea typeface="Calibri" panose="020F0502020204030204" pitchFamily="34" charset="0"/>
                      </a:endParaRPr>
                    </a:p>
                  </a:txBody>
                  <a:tcPr marL="46616" marR="46616" marT="0" marB="0"/>
                </a:tc>
                <a:extLst>
                  <a:ext uri="{0D108BD9-81ED-4DB2-BD59-A6C34878D82A}">
                    <a16:rowId xmlns:a16="http://schemas.microsoft.com/office/drawing/2014/main" val="40251708"/>
                  </a:ext>
                </a:extLst>
              </a:tr>
            </a:tbl>
          </a:graphicData>
        </a:graphic>
      </p:graphicFrame>
      <p:sp>
        <p:nvSpPr>
          <p:cNvPr id="3" name="Pijl: omhoog 2">
            <a:extLst>
              <a:ext uri="{FF2B5EF4-FFF2-40B4-BE49-F238E27FC236}">
                <a16:creationId xmlns:a16="http://schemas.microsoft.com/office/drawing/2014/main" id="{A4559B3D-79AE-43CB-A283-6CBF4964F369}"/>
              </a:ext>
            </a:extLst>
          </p:cNvPr>
          <p:cNvSpPr/>
          <p:nvPr/>
        </p:nvSpPr>
        <p:spPr>
          <a:xfrm>
            <a:off x="274037" y="1486425"/>
            <a:ext cx="363474" cy="448056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685800" fontAlgn="auto">
              <a:spcBef>
                <a:spcPts val="0"/>
              </a:spcBef>
              <a:spcAft>
                <a:spcPts val="0"/>
              </a:spcAft>
            </a:pPr>
            <a:r>
              <a:rPr lang="en-US" sz="1350" dirty="0">
                <a:solidFill>
                  <a:prstClr val="black"/>
                </a:solidFill>
                <a:latin typeface="Calibri" panose="020F0502020204030204"/>
              </a:rPr>
              <a:t>Transitional approach </a:t>
            </a:r>
          </a:p>
        </p:txBody>
      </p:sp>
      <p:sp>
        <p:nvSpPr>
          <p:cNvPr id="5" name="Tekstvak 4">
            <a:extLst>
              <a:ext uri="{FF2B5EF4-FFF2-40B4-BE49-F238E27FC236}">
                <a16:creationId xmlns:a16="http://schemas.microsoft.com/office/drawing/2014/main" id="{61006681-E30E-4FA9-8E2F-8565CD2B0F93}"/>
              </a:ext>
            </a:extLst>
          </p:cNvPr>
          <p:cNvSpPr txBox="1"/>
          <p:nvPr/>
        </p:nvSpPr>
        <p:spPr>
          <a:xfrm>
            <a:off x="7765437" y="978832"/>
            <a:ext cx="922790" cy="415498"/>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pPr defTabSz="685800" fontAlgn="auto">
              <a:spcBef>
                <a:spcPts val="0"/>
              </a:spcBef>
              <a:spcAft>
                <a:spcPts val="0"/>
              </a:spcAft>
            </a:pPr>
            <a:r>
              <a:rPr lang="nl-NL" sz="1050" dirty="0">
                <a:solidFill>
                  <a:prstClr val="black"/>
                </a:solidFill>
                <a:latin typeface="Calibri" panose="020F0502020204030204"/>
              </a:rPr>
              <a:t>Iteration 0.1</a:t>
            </a:r>
          </a:p>
          <a:p>
            <a:pPr defTabSz="685800" fontAlgn="auto">
              <a:spcBef>
                <a:spcPts val="0"/>
              </a:spcBef>
              <a:spcAft>
                <a:spcPts val="0"/>
              </a:spcAft>
            </a:pPr>
            <a:r>
              <a:rPr lang="nl-NL" sz="1050" dirty="0">
                <a:solidFill>
                  <a:prstClr val="black"/>
                </a:solidFill>
                <a:latin typeface="Calibri" panose="020F0502020204030204"/>
              </a:rPr>
              <a:t>9 April 2020</a:t>
            </a:r>
          </a:p>
        </p:txBody>
      </p:sp>
    </p:spTree>
    <p:extLst>
      <p:ext uri="{BB962C8B-B14F-4D97-AF65-F5344CB8AC3E}">
        <p14:creationId xmlns:p14="http://schemas.microsoft.com/office/powerpoint/2010/main" val="261031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73238"/>
            <a:ext cx="7772400" cy="4464074"/>
          </a:xfrm>
        </p:spPr>
        <p:txBody>
          <a:bodyPr/>
          <a:lstStyle/>
          <a:p>
            <a:r>
              <a:rPr lang="en-US" dirty="0" smtClean="0"/>
              <a:t>Introduce WEND-100 as a concept and anchor this in high overarching treaties and IHO decisions </a:t>
            </a:r>
          </a:p>
          <a:p>
            <a:endParaRPr lang="en-US" dirty="0" smtClean="0"/>
          </a:p>
          <a:p>
            <a:r>
              <a:rPr lang="en-US" dirty="0" smtClean="0"/>
              <a:t>Introduce relation WEND-100 principles and S-1XX products, including</a:t>
            </a:r>
          </a:p>
          <a:p>
            <a:pPr lvl="1">
              <a:buFont typeface="Arial" panose="020B0604020202020204" pitchFamily="34" charset="0"/>
              <a:buChar char="•"/>
            </a:pPr>
            <a:r>
              <a:rPr lang="en-US" sz="2000" dirty="0"/>
              <a:t>the tiered approach and applicability of principles</a:t>
            </a:r>
          </a:p>
          <a:p>
            <a:pPr lvl="2"/>
            <a:r>
              <a:rPr lang="en-US" sz="1800" dirty="0"/>
              <a:t>First tier is integral to safe navigation with full applicability of </a:t>
            </a:r>
            <a:r>
              <a:rPr lang="en-US" sz="1800" dirty="0" smtClean="0"/>
              <a:t>principles, S-101 </a:t>
            </a:r>
            <a:r>
              <a:rPr lang="en-US" sz="1800" dirty="0"/>
              <a:t>is first tier</a:t>
            </a:r>
          </a:p>
          <a:p>
            <a:pPr lvl="2"/>
            <a:r>
              <a:rPr lang="en-US" sz="1800" dirty="0"/>
              <a:t>Others S-1XX </a:t>
            </a:r>
            <a:r>
              <a:rPr lang="en-US" sz="1800" dirty="0" smtClean="0"/>
              <a:t>products by </a:t>
            </a:r>
            <a:r>
              <a:rPr lang="en-US" sz="1800" dirty="0"/>
              <a:t>means of Guidelines of implementation of WEND-100</a:t>
            </a:r>
          </a:p>
          <a:p>
            <a:pPr lvl="1">
              <a:buFont typeface="Arial" panose="020B0604020202020204" pitchFamily="34" charset="0"/>
              <a:buChar char="•"/>
            </a:pPr>
            <a:r>
              <a:rPr lang="en-US" sz="2000" dirty="0" smtClean="0"/>
              <a:t>relation </a:t>
            </a:r>
            <a:r>
              <a:rPr lang="en-US" sz="2000" dirty="0"/>
              <a:t>with S-57</a:t>
            </a:r>
          </a:p>
          <a:p>
            <a:pPr lvl="1">
              <a:buFont typeface="Arial" panose="020B0604020202020204" pitchFamily="34" charset="0"/>
              <a:buChar char="•"/>
            </a:pPr>
            <a:r>
              <a:rPr lang="en-US" sz="2000" dirty="0" smtClean="0"/>
              <a:t>management </a:t>
            </a:r>
            <a:r>
              <a:rPr lang="en-US" sz="2000" dirty="0"/>
              <a:t>of </a:t>
            </a:r>
            <a:r>
              <a:rPr lang="en-US" sz="2000" dirty="0" smtClean="0"/>
              <a:t>content and applicability (IRCC, C, A)</a:t>
            </a:r>
            <a:endParaRPr lang="en-US" sz="2000" dirty="0"/>
          </a:p>
        </p:txBody>
      </p:sp>
      <p:sp>
        <p:nvSpPr>
          <p:cNvPr id="3" name="Title 2"/>
          <p:cNvSpPr>
            <a:spLocks noGrp="1"/>
          </p:cNvSpPr>
          <p:nvPr>
            <p:ph type="title"/>
          </p:nvPr>
        </p:nvSpPr>
        <p:spPr>
          <a:xfrm>
            <a:off x="611188" y="1265239"/>
            <a:ext cx="7772400" cy="400110"/>
          </a:xfrm>
        </p:spPr>
        <p:txBody>
          <a:bodyPr/>
          <a:lstStyle/>
          <a:p>
            <a:r>
              <a:rPr lang="en-US" dirty="0"/>
              <a:t>Structure of </a:t>
            </a:r>
            <a:r>
              <a:rPr lang="en-US" dirty="0" smtClean="0"/>
              <a:t>WEND-100 (1)</a:t>
            </a:r>
            <a:endParaRPr lang="nl-NL" dirty="0"/>
          </a:p>
        </p:txBody>
      </p:sp>
    </p:spTree>
    <p:extLst>
      <p:ext uri="{BB962C8B-B14F-4D97-AF65-F5344CB8AC3E}">
        <p14:creationId xmlns:p14="http://schemas.microsoft.com/office/powerpoint/2010/main" val="49881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WEND-100 principles per category</a:t>
            </a:r>
          </a:p>
          <a:p>
            <a:pPr lvl="1">
              <a:buFont typeface="Arial" panose="020B0604020202020204" pitchFamily="34" charset="0"/>
              <a:buChar char="•"/>
            </a:pPr>
            <a:r>
              <a:rPr lang="en-US" sz="2000" dirty="0"/>
              <a:t>S-1XX product availability</a:t>
            </a:r>
          </a:p>
          <a:p>
            <a:pPr lvl="1">
              <a:buFont typeface="Arial" panose="020B0604020202020204" pitchFamily="34" charset="0"/>
              <a:buChar char="•"/>
            </a:pPr>
            <a:r>
              <a:rPr lang="en-US" sz="2000" dirty="0"/>
              <a:t>Rights and Responsibilities</a:t>
            </a:r>
          </a:p>
          <a:p>
            <a:pPr lvl="1">
              <a:buFont typeface="Arial" panose="020B0604020202020204" pitchFamily="34" charset="0"/>
              <a:buChar char="•"/>
            </a:pPr>
            <a:r>
              <a:rPr lang="en-US" sz="2000" dirty="0"/>
              <a:t>Coordination of S-1XX products and </a:t>
            </a:r>
            <a:r>
              <a:rPr lang="en-US" sz="2000" dirty="0" smtClean="0"/>
              <a:t>dissemination </a:t>
            </a:r>
            <a:r>
              <a:rPr lang="en-US" sz="2000" dirty="0"/>
              <a:t>services</a:t>
            </a:r>
          </a:p>
          <a:p>
            <a:pPr lvl="1">
              <a:buFont typeface="Arial" panose="020B0604020202020204" pitchFamily="34" charset="0"/>
              <a:buChar char="•"/>
            </a:pPr>
            <a:r>
              <a:rPr lang="en-US" sz="2000" dirty="0"/>
              <a:t>Maintenance and Improvement and dissemination service</a:t>
            </a:r>
          </a:p>
          <a:p>
            <a:pPr lvl="1">
              <a:buFont typeface="Arial" panose="020B0604020202020204" pitchFamily="34" charset="0"/>
              <a:buChar char="•"/>
            </a:pPr>
            <a:r>
              <a:rPr lang="en-US" sz="2000" dirty="0"/>
              <a:t>Quality </a:t>
            </a:r>
            <a:r>
              <a:rPr lang="en-US" sz="2000" dirty="0" smtClean="0"/>
              <a:t>management</a:t>
            </a:r>
            <a:endParaRPr lang="en-US" sz="2000" dirty="0"/>
          </a:p>
          <a:p>
            <a:pPr lvl="1">
              <a:buFont typeface="Arial" panose="020B0604020202020204" pitchFamily="34" charset="0"/>
              <a:buChar char="•"/>
            </a:pPr>
            <a:r>
              <a:rPr lang="en-US" sz="2000" dirty="0" smtClean="0"/>
              <a:t>Mutual Assistance </a:t>
            </a:r>
            <a:r>
              <a:rPr lang="en-US" sz="2000" dirty="0"/>
              <a:t>and </a:t>
            </a:r>
            <a:r>
              <a:rPr lang="en-US" sz="2000" dirty="0" smtClean="0"/>
              <a:t>Training</a:t>
            </a:r>
          </a:p>
          <a:p>
            <a:pPr lvl="1">
              <a:buFont typeface="Arial" panose="020B0604020202020204" pitchFamily="34" charset="0"/>
              <a:buChar char="•"/>
            </a:pPr>
            <a:endParaRPr lang="en-US" sz="2000" dirty="0"/>
          </a:p>
          <a:p>
            <a:r>
              <a:rPr lang="en-US" dirty="0"/>
              <a:t>Build on existing language (SOLAS, WEND-principles), </a:t>
            </a:r>
          </a:p>
          <a:p>
            <a:pPr lvl="1">
              <a:buFont typeface="Arial" panose="020B0604020202020204" pitchFamily="34" charset="0"/>
              <a:buChar char="•"/>
            </a:pPr>
            <a:r>
              <a:rPr lang="en-US" sz="2000" dirty="0"/>
              <a:t>e.g. “arrangement” or “waters of national jurisdiction”</a:t>
            </a:r>
          </a:p>
          <a:p>
            <a:pPr lvl="1">
              <a:buFont typeface="Arial" panose="020B0604020202020204" pitchFamily="34" charset="0"/>
              <a:buChar char="•"/>
            </a:pPr>
            <a:endParaRPr lang="en-US" sz="2000" dirty="0"/>
          </a:p>
          <a:p>
            <a:endParaRPr lang="en-US" dirty="0"/>
          </a:p>
        </p:txBody>
      </p:sp>
      <p:sp>
        <p:nvSpPr>
          <p:cNvPr id="3" name="Title 2"/>
          <p:cNvSpPr>
            <a:spLocks noGrp="1"/>
          </p:cNvSpPr>
          <p:nvPr>
            <p:ph type="title"/>
          </p:nvPr>
        </p:nvSpPr>
        <p:spPr/>
        <p:txBody>
          <a:bodyPr/>
          <a:lstStyle/>
          <a:p>
            <a:r>
              <a:rPr lang="en-US" dirty="0"/>
              <a:t>Structure of WEND-100 </a:t>
            </a:r>
            <a:r>
              <a:rPr lang="en-US" dirty="0" smtClean="0"/>
              <a:t>(2)</a:t>
            </a:r>
            <a:endParaRPr lang="nl-NL" dirty="0"/>
          </a:p>
        </p:txBody>
      </p:sp>
    </p:spTree>
    <p:extLst>
      <p:ext uri="{BB962C8B-B14F-4D97-AF65-F5344CB8AC3E}">
        <p14:creationId xmlns:p14="http://schemas.microsoft.com/office/powerpoint/2010/main" val="1606817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0244595"/>
              </p:ext>
            </p:extLst>
          </p:nvPr>
        </p:nvGraphicFramePr>
        <p:xfrm>
          <a:off x="609600" y="1700808"/>
          <a:ext cx="7772400" cy="4079240"/>
        </p:xfrm>
        <a:graphic>
          <a:graphicData uri="http://schemas.openxmlformats.org/drawingml/2006/table">
            <a:tbl>
              <a:tblPr firstRow="1" bandRow="1">
                <a:tableStyleId>{5C22544A-7EE6-4342-B048-85BDC9FD1C3A}</a:tableStyleId>
              </a:tblPr>
              <a:tblGrid>
                <a:gridCol w="777240">
                  <a:extLst>
                    <a:ext uri="{9D8B030D-6E8A-4147-A177-3AD203B41FA5}">
                      <a16:colId xmlns:a16="http://schemas.microsoft.com/office/drawing/2014/main" val="1545073113"/>
                    </a:ext>
                  </a:extLst>
                </a:gridCol>
                <a:gridCol w="777240">
                  <a:extLst>
                    <a:ext uri="{9D8B030D-6E8A-4147-A177-3AD203B41FA5}">
                      <a16:colId xmlns:a16="http://schemas.microsoft.com/office/drawing/2014/main" val="441213723"/>
                    </a:ext>
                  </a:extLst>
                </a:gridCol>
                <a:gridCol w="777240">
                  <a:extLst>
                    <a:ext uri="{9D8B030D-6E8A-4147-A177-3AD203B41FA5}">
                      <a16:colId xmlns:a16="http://schemas.microsoft.com/office/drawing/2014/main" val="2415853803"/>
                    </a:ext>
                  </a:extLst>
                </a:gridCol>
                <a:gridCol w="777240">
                  <a:extLst>
                    <a:ext uri="{9D8B030D-6E8A-4147-A177-3AD203B41FA5}">
                      <a16:colId xmlns:a16="http://schemas.microsoft.com/office/drawing/2014/main" val="3295423373"/>
                    </a:ext>
                  </a:extLst>
                </a:gridCol>
                <a:gridCol w="777240">
                  <a:extLst>
                    <a:ext uri="{9D8B030D-6E8A-4147-A177-3AD203B41FA5}">
                      <a16:colId xmlns:a16="http://schemas.microsoft.com/office/drawing/2014/main" val="1567472657"/>
                    </a:ext>
                  </a:extLst>
                </a:gridCol>
                <a:gridCol w="777240">
                  <a:extLst>
                    <a:ext uri="{9D8B030D-6E8A-4147-A177-3AD203B41FA5}">
                      <a16:colId xmlns:a16="http://schemas.microsoft.com/office/drawing/2014/main" val="3759554917"/>
                    </a:ext>
                  </a:extLst>
                </a:gridCol>
                <a:gridCol w="777240">
                  <a:extLst>
                    <a:ext uri="{9D8B030D-6E8A-4147-A177-3AD203B41FA5}">
                      <a16:colId xmlns:a16="http://schemas.microsoft.com/office/drawing/2014/main" val="237820488"/>
                    </a:ext>
                  </a:extLst>
                </a:gridCol>
                <a:gridCol w="777240">
                  <a:extLst>
                    <a:ext uri="{9D8B030D-6E8A-4147-A177-3AD203B41FA5}">
                      <a16:colId xmlns:a16="http://schemas.microsoft.com/office/drawing/2014/main" val="2485096713"/>
                    </a:ext>
                  </a:extLst>
                </a:gridCol>
                <a:gridCol w="777240">
                  <a:extLst>
                    <a:ext uri="{9D8B030D-6E8A-4147-A177-3AD203B41FA5}">
                      <a16:colId xmlns:a16="http://schemas.microsoft.com/office/drawing/2014/main" val="432095577"/>
                    </a:ext>
                  </a:extLst>
                </a:gridCol>
                <a:gridCol w="777240">
                  <a:extLst>
                    <a:ext uri="{9D8B030D-6E8A-4147-A177-3AD203B41FA5}">
                      <a16:colId xmlns:a16="http://schemas.microsoft.com/office/drawing/2014/main" val="1465087501"/>
                    </a:ext>
                  </a:extLst>
                </a:gridCol>
              </a:tblGrid>
              <a:tr h="370840">
                <a:tc>
                  <a:txBody>
                    <a:bodyPr/>
                    <a:lstStyle/>
                    <a:p>
                      <a:endParaRPr lang="nl-NL" sz="1400" dirty="0"/>
                    </a:p>
                  </a:txBody>
                  <a:tcPr/>
                </a:tc>
                <a:tc>
                  <a:txBody>
                    <a:bodyPr/>
                    <a:lstStyle/>
                    <a:p>
                      <a:r>
                        <a:rPr lang="nl-NL" sz="1400" dirty="0" smtClean="0"/>
                        <a:t>S-101</a:t>
                      </a:r>
                      <a:endParaRPr lang="nl-NL" sz="1400" dirty="0"/>
                    </a:p>
                  </a:txBody>
                  <a:tcPr/>
                </a:tc>
                <a:tc>
                  <a:txBody>
                    <a:bodyPr/>
                    <a:lstStyle/>
                    <a:p>
                      <a:r>
                        <a:rPr lang="nl-NL" sz="1400" dirty="0" smtClean="0"/>
                        <a:t>S-102</a:t>
                      </a:r>
                      <a:endParaRPr lang="nl-NL" sz="1400" dirty="0"/>
                    </a:p>
                  </a:txBody>
                  <a:tcPr/>
                </a:tc>
                <a:tc>
                  <a:txBody>
                    <a:bodyPr/>
                    <a:lstStyle/>
                    <a:p>
                      <a:r>
                        <a:rPr lang="nl-NL" sz="1400" dirty="0" smtClean="0"/>
                        <a:t>S-104</a:t>
                      </a:r>
                      <a:endParaRPr lang="nl-NL" sz="1400" dirty="0"/>
                    </a:p>
                  </a:txBody>
                  <a:tcPr/>
                </a:tc>
                <a:tc>
                  <a:txBody>
                    <a:bodyPr/>
                    <a:lstStyle/>
                    <a:p>
                      <a:r>
                        <a:rPr lang="nl-NL" sz="1400" dirty="0" smtClean="0"/>
                        <a:t>S-111</a:t>
                      </a:r>
                      <a:endParaRPr lang="nl-NL" sz="1400" dirty="0"/>
                    </a:p>
                  </a:txBody>
                  <a:tcPr/>
                </a:tc>
                <a:tc>
                  <a:txBody>
                    <a:bodyPr/>
                    <a:lstStyle/>
                    <a:p>
                      <a:r>
                        <a:rPr lang="nl-NL" sz="1400" dirty="0" smtClean="0"/>
                        <a:t>S-112</a:t>
                      </a:r>
                      <a:endParaRPr lang="nl-NL" sz="1400" dirty="0"/>
                    </a:p>
                  </a:txBody>
                  <a:tcPr/>
                </a:tc>
                <a:tc>
                  <a:txBody>
                    <a:bodyPr/>
                    <a:lstStyle/>
                    <a:p>
                      <a:r>
                        <a:rPr lang="nl-NL" sz="1400" dirty="0" smtClean="0"/>
                        <a:t>S-121</a:t>
                      </a:r>
                      <a:endParaRPr lang="nl-NL" sz="1400" dirty="0"/>
                    </a:p>
                  </a:txBody>
                  <a:tcPr/>
                </a:tc>
                <a:tc>
                  <a:txBody>
                    <a:bodyPr/>
                    <a:lstStyle/>
                    <a:p>
                      <a:r>
                        <a:rPr lang="nl-NL" sz="1400" dirty="0" err="1" smtClean="0"/>
                        <a:t>etc</a:t>
                      </a: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1229164627"/>
                  </a:ext>
                </a:extLst>
              </a:tr>
              <a:tr h="370840">
                <a:tc>
                  <a:txBody>
                    <a:bodyPr/>
                    <a:lstStyle/>
                    <a:p>
                      <a:r>
                        <a:rPr lang="nl-NL" sz="1400" dirty="0" smtClean="0"/>
                        <a:t>3.1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384352872"/>
                  </a:ext>
                </a:extLst>
              </a:tr>
              <a:tr h="370840">
                <a:tc>
                  <a:txBody>
                    <a:bodyPr/>
                    <a:lstStyle/>
                    <a:p>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99123673"/>
                  </a:ext>
                </a:extLst>
              </a:tr>
              <a:tr h="370840">
                <a:tc>
                  <a:txBody>
                    <a:bodyPr/>
                    <a:lstStyle/>
                    <a:p>
                      <a:r>
                        <a:rPr lang="nl-NL" sz="1400" dirty="0" smtClean="0"/>
                        <a:t>4.1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3856148878"/>
                  </a:ext>
                </a:extLst>
              </a:tr>
              <a:tr h="370840">
                <a:tc>
                  <a:txBody>
                    <a:bodyPr/>
                    <a:lstStyle/>
                    <a:p>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x/3.</a:t>
                      </a:r>
                      <a:endParaRPr lang="nl-NL" sz="1400" dirty="0"/>
                    </a:p>
                  </a:txBody>
                  <a:tcPr/>
                </a:tc>
                <a:tc>
                  <a:txBody>
                    <a:bodyPr/>
                    <a:lstStyle/>
                    <a:p>
                      <a:pPr algn="ctr"/>
                      <a:r>
                        <a:rPr lang="nl-NL" sz="1400" dirty="0" smtClean="0"/>
                        <a:t>x/3.</a:t>
                      </a:r>
                      <a:endParaRPr lang="nl-NL" sz="1400" dirty="0"/>
                    </a:p>
                  </a:txBody>
                  <a:tcPr/>
                </a:tc>
                <a:tc>
                  <a:txBody>
                    <a:bodyPr/>
                    <a:lstStyle/>
                    <a:p>
                      <a:pPr algn="ctr"/>
                      <a:r>
                        <a:rPr lang="nl-NL" sz="1400" dirty="0" smtClean="0"/>
                        <a:t>x/3.</a:t>
                      </a:r>
                      <a:endParaRPr lang="nl-NL" sz="1400" dirty="0"/>
                    </a:p>
                  </a:txBody>
                  <a:tcPr/>
                </a:tc>
                <a:tc>
                  <a:txBody>
                    <a:bodyPr/>
                    <a:lstStyle/>
                    <a:p>
                      <a:pPr algn="ctr"/>
                      <a:r>
                        <a:rPr lang="nl-NL" sz="1400" dirty="0" smtClean="0"/>
                        <a:t>x/3.</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1401742159"/>
                  </a:ext>
                </a:extLst>
              </a:tr>
              <a:tr h="370840">
                <a:tc>
                  <a:txBody>
                    <a:bodyPr/>
                    <a:lstStyle/>
                    <a:p>
                      <a:r>
                        <a:rPr lang="nl-NL" sz="1400" dirty="0" smtClean="0"/>
                        <a:t>5.1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1.</a:t>
                      </a:r>
                      <a:endParaRPr lang="nl-NL" sz="1400" dirty="0"/>
                    </a:p>
                  </a:txBody>
                  <a:tcPr/>
                </a:tc>
                <a:tc>
                  <a:txBody>
                    <a:bodyPr/>
                    <a:lstStyle/>
                    <a:p>
                      <a:pPr algn="ctr"/>
                      <a:r>
                        <a:rPr lang="nl-NL" sz="1400" dirty="0" smtClean="0"/>
                        <a:t>1.</a:t>
                      </a:r>
                      <a:endParaRPr lang="nl-NL" sz="1400" dirty="0"/>
                    </a:p>
                  </a:txBody>
                  <a:tcPr/>
                </a:tc>
                <a:tc>
                  <a:txBody>
                    <a:bodyPr/>
                    <a:lstStyle/>
                    <a:p>
                      <a:pPr algn="ctr"/>
                      <a:r>
                        <a:rPr lang="nl-NL" sz="1400" dirty="0" smtClean="0"/>
                        <a:t>-</a:t>
                      </a:r>
                      <a:endParaRPr lang="nl-NL" sz="1400" dirty="0"/>
                    </a:p>
                  </a:txBody>
                  <a:tcPr/>
                </a:tc>
                <a:tc>
                  <a:txBody>
                    <a:bodyPr/>
                    <a:lstStyle/>
                    <a:p>
                      <a:pPr algn="ctr"/>
                      <a:r>
                        <a:rPr lang="nl-NL" sz="1400" dirty="0" smtClean="0"/>
                        <a:t>2.</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dirty="0"/>
                    </a:p>
                  </a:txBody>
                  <a:tcPr/>
                </a:tc>
                <a:extLst>
                  <a:ext uri="{0D108BD9-81ED-4DB2-BD59-A6C34878D82A}">
                    <a16:rowId xmlns:a16="http://schemas.microsoft.com/office/drawing/2014/main" val="3019384088"/>
                  </a:ext>
                </a:extLst>
              </a:tr>
              <a:tr h="370840">
                <a:tc>
                  <a:txBody>
                    <a:bodyPr/>
                    <a:lstStyle/>
                    <a:p>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1.</a:t>
                      </a:r>
                      <a:endParaRPr lang="nl-NL" sz="1400" dirty="0"/>
                    </a:p>
                  </a:txBody>
                  <a:tcPr/>
                </a:tc>
                <a:tc>
                  <a:txBody>
                    <a:bodyPr/>
                    <a:lstStyle/>
                    <a:p>
                      <a:pPr algn="ctr"/>
                      <a:r>
                        <a:rPr lang="nl-NL" sz="1400" dirty="0" smtClean="0"/>
                        <a:t>1.</a:t>
                      </a:r>
                      <a:endParaRPr lang="nl-NL" sz="1400" dirty="0"/>
                    </a:p>
                  </a:txBody>
                  <a:tcPr/>
                </a:tc>
                <a:tc>
                  <a:txBody>
                    <a:bodyPr/>
                    <a:lstStyle/>
                    <a:p>
                      <a:pPr algn="ctr"/>
                      <a:r>
                        <a:rPr lang="nl-NL" sz="1400" dirty="0" smtClean="0"/>
                        <a:t>-</a:t>
                      </a:r>
                      <a:endParaRPr lang="nl-NL" sz="1400" dirty="0"/>
                    </a:p>
                  </a:txBody>
                  <a:tcPr/>
                </a:tc>
                <a:tc>
                  <a:txBody>
                    <a:bodyPr/>
                    <a:lstStyle/>
                    <a:p>
                      <a:pPr algn="ctr"/>
                      <a:r>
                        <a:rPr lang="nl-NL" sz="1400" dirty="0" smtClean="0"/>
                        <a:t>2.</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1000237772"/>
                  </a:ext>
                </a:extLst>
              </a:tr>
              <a:tr h="370840">
                <a:tc>
                  <a:txBody>
                    <a:bodyPr/>
                    <a:lstStyle/>
                    <a:p>
                      <a:r>
                        <a:rPr lang="nl-NL" sz="1400" dirty="0" smtClean="0"/>
                        <a:t>6.1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4236260362"/>
                  </a:ext>
                </a:extLst>
              </a:tr>
              <a:tr h="370840">
                <a:tc>
                  <a:txBody>
                    <a:bodyPr/>
                    <a:lstStyle/>
                    <a:p>
                      <a:r>
                        <a:rPr lang="nl-NL" sz="1400" dirty="0" smtClean="0"/>
                        <a:t>---</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3062854930"/>
                  </a:ext>
                </a:extLst>
              </a:tr>
              <a:tr h="370840">
                <a:tc>
                  <a:txBody>
                    <a:bodyPr/>
                    <a:lstStyle/>
                    <a:p>
                      <a:r>
                        <a:rPr lang="nl-NL" sz="1400" dirty="0" smtClean="0"/>
                        <a:t>7.1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a:p>
                  </a:txBody>
                  <a:tcPr/>
                </a:tc>
                <a:extLst>
                  <a:ext uri="{0D108BD9-81ED-4DB2-BD59-A6C34878D82A}">
                    <a16:rowId xmlns:a16="http://schemas.microsoft.com/office/drawing/2014/main" val="1081495510"/>
                  </a:ext>
                </a:extLst>
              </a:tr>
              <a:tr h="370840">
                <a:tc>
                  <a:txBody>
                    <a:bodyPr/>
                    <a:lstStyle/>
                    <a:p>
                      <a:r>
                        <a:rPr lang="nl-NL" sz="1400" dirty="0" smtClean="0"/>
                        <a:t>8.1</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r>
                        <a:rPr lang="nl-NL" sz="1400" dirty="0" smtClean="0"/>
                        <a:t>x</a:t>
                      </a:r>
                      <a:endParaRPr lang="nl-NL" sz="1400" dirty="0"/>
                    </a:p>
                  </a:txBody>
                  <a:tcPr/>
                </a:tc>
                <a:tc>
                  <a:txBody>
                    <a:bodyPr/>
                    <a:lstStyle/>
                    <a:p>
                      <a:pPr algn="ctr"/>
                      <a:endParaRPr lang="nl-NL" sz="1400" dirty="0"/>
                    </a:p>
                  </a:txBody>
                  <a:tcPr/>
                </a:tc>
                <a:tc>
                  <a:txBody>
                    <a:bodyPr/>
                    <a:lstStyle/>
                    <a:p>
                      <a:endParaRPr lang="nl-NL" sz="1400"/>
                    </a:p>
                  </a:txBody>
                  <a:tcPr/>
                </a:tc>
                <a:tc>
                  <a:txBody>
                    <a:bodyPr/>
                    <a:lstStyle/>
                    <a:p>
                      <a:endParaRPr lang="nl-NL" sz="1400" dirty="0"/>
                    </a:p>
                  </a:txBody>
                  <a:tcPr/>
                </a:tc>
                <a:extLst>
                  <a:ext uri="{0D108BD9-81ED-4DB2-BD59-A6C34878D82A}">
                    <a16:rowId xmlns:a16="http://schemas.microsoft.com/office/drawing/2014/main" val="2883512229"/>
                  </a:ext>
                </a:extLst>
              </a:tr>
            </a:tbl>
          </a:graphicData>
        </a:graphic>
      </p:graphicFrame>
      <p:sp>
        <p:nvSpPr>
          <p:cNvPr id="3" name="Title 2"/>
          <p:cNvSpPr>
            <a:spLocks noGrp="1"/>
          </p:cNvSpPr>
          <p:nvPr>
            <p:ph type="title"/>
          </p:nvPr>
        </p:nvSpPr>
        <p:spPr>
          <a:xfrm>
            <a:off x="611188" y="1265239"/>
            <a:ext cx="8532812" cy="400110"/>
          </a:xfrm>
        </p:spPr>
        <p:txBody>
          <a:bodyPr/>
          <a:lstStyle/>
          <a:p>
            <a:r>
              <a:rPr lang="en-US" dirty="0" err="1" smtClean="0"/>
              <a:t>Exple</a:t>
            </a:r>
            <a:r>
              <a:rPr lang="en-US" dirty="0" smtClean="0"/>
              <a:t> </a:t>
            </a:r>
            <a:r>
              <a:rPr lang="en-US" dirty="0"/>
              <a:t>Guidelines to </a:t>
            </a:r>
            <a:r>
              <a:rPr lang="en-US" dirty="0" smtClean="0"/>
              <a:t>implementation of WEND-100</a:t>
            </a:r>
            <a:endParaRPr lang="nl-NL" dirty="0"/>
          </a:p>
        </p:txBody>
      </p:sp>
      <p:sp>
        <p:nvSpPr>
          <p:cNvPr id="5" name="TextBox 4"/>
          <p:cNvSpPr txBox="1"/>
          <p:nvPr/>
        </p:nvSpPr>
        <p:spPr>
          <a:xfrm>
            <a:off x="683568" y="5805264"/>
            <a:ext cx="2952328" cy="523220"/>
          </a:xfrm>
          <a:prstGeom prst="rect">
            <a:avLst/>
          </a:prstGeom>
          <a:noFill/>
        </p:spPr>
        <p:txBody>
          <a:bodyPr wrap="square" rtlCol="0">
            <a:spAutoFit/>
          </a:bodyPr>
          <a:lstStyle/>
          <a:p>
            <a:r>
              <a:rPr lang="nl-NL" sz="1400" dirty="0" err="1" smtClean="0"/>
              <a:t>Note</a:t>
            </a:r>
            <a:r>
              <a:rPr lang="nl-NL" sz="1400" dirty="0" smtClean="0"/>
              <a:t> 1:….</a:t>
            </a:r>
          </a:p>
          <a:p>
            <a:r>
              <a:rPr lang="nl-NL" sz="1400" dirty="0" err="1" smtClean="0"/>
              <a:t>Note</a:t>
            </a:r>
            <a:r>
              <a:rPr lang="nl-NL" sz="1400" dirty="0" smtClean="0"/>
              <a:t> </a:t>
            </a:r>
            <a:r>
              <a:rPr lang="nl-NL" sz="1400" dirty="0" err="1" smtClean="0"/>
              <a:t>etc</a:t>
            </a:r>
            <a:r>
              <a:rPr lang="nl-NL" sz="1400" dirty="0" smtClean="0"/>
              <a:t>…</a:t>
            </a:r>
            <a:endParaRPr lang="nl-NL" sz="1400" dirty="0"/>
          </a:p>
        </p:txBody>
      </p:sp>
    </p:spTree>
    <p:extLst>
      <p:ext uri="{BB962C8B-B14F-4D97-AF65-F5344CB8AC3E}">
        <p14:creationId xmlns:p14="http://schemas.microsoft.com/office/powerpoint/2010/main" val="168653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iterations</a:t>
            </a:r>
          </a:p>
          <a:p>
            <a:endParaRPr lang="en-US" dirty="0" smtClean="0"/>
          </a:p>
          <a:p>
            <a:r>
              <a:rPr lang="en-US" dirty="0" smtClean="0"/>
              <a:t>Latest WEND-100 V2.0 </a:t>
            </a:r>
            <a:r>
              <a:rPr lang="en-US" dirty="0" err="1" smtClean="0"/>
              <a:t>dd</a:t>
            </a:r>
            <a:r>
              <a:rPr lang="en-US" dirty="0" smtClean="0"/>
              <a:t> 30 July 2020</a:t>
            </a:r>
          </a:p>
          <a:p>
            <a:endParaRPr lang="en-US" dirty="0" smtClean="0"/>
          </a:p>
          <a:p>
            <a:r>
              <a:rPr lang="en-US" dirty="0" smtClean="0"/>
              <a:t>Each iteration accompanied by a record of change explaining how I have processed the comments received including rationale </a:t>
            </a:r>
          </a:p>
          <a:p>
            <a:endParaRPr lang="en-US" dirty="0" smtClean="0"/>
          </a:p>
          <a:p>
            <a:endParaRPr lang="en-US" dirty="0" smtClean="0"/>
          </a:p>
          <a:p>
            <a:endParaRPr lang="nl-NL" dirty="0"/>
          </a:p>
        </p:txBody>
      </p:sp>
      <p:sp>
        <p:nvSpPr>
          <p:cNvPr id="3" name="Title 2"/>
          <p:cNvSpPr>
            <a:spLocks noGrp="1"/>
          </p:cNvSpPr>
          <p:nvPr>
            <p:ph type="title"/>
          </p:nvPr>
        </p:nvSpPr>
        <p:spPr/>
        <p:txBody>
          <a:bodyPr/>
          <a:lstStyle/>
          <a:p>
            <a:r>
              <a:rPr lang="en-US" dirty="0" smtClean="0"/>
              <a:t>Activities</a:t>
            </a:r>
            <a:endParaRPr lang="en-US" dirty="0"/>
          </a:p>
        </p:txBody>
      </p:sp>
    </p:spTree>
    <p:extLst>
      <p:ext uri="{BB962C8B-B14F-4D97-AF65-F5344CB8AC3E}">
        <p14:creationId xmlns:p14="http://schemas.microsoft.com/office/powerpoint/2010/main" val="2240544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Finish IHO resolution on WEND-100 principles</a:t>
            </a:r>
          </a:p>
          <a:p>
            <a:pPr lvl="1">
              <a:buFont typeface="Arial" panose="020B0604020202020204" pitchFamily="34" charset="0"/>
              <a:buChar char="•"/>
            </a:pPr>
            <a:r>
              <a:rPr lang="en-US" sz="2000" dirty="0" smtClean="0"/>
              <a:t>List of envisioned principles, maintained as required</a:t>
            </a:r>
          </a:p>
          <a:p>
            <a:pPr lvl="1">
              <a:buFont typeface="Arial" panose="020B0604020202020204" pitchFamily="34" charset="0"/>
              <a:buChar char="•"/>
            </a:pPr>
            <a:r>
              <a:rPr lang="en-US" sz="2000" dirty="0" smtClean="0"/>
              <a:t>No discrimination between overarching principles and bespoke principles for a specific S-1XX product</a:t>
            </a:r>
          </a:p>
          <a:p>
            <a:pPr lvl="1">
              <a:buFont typeface="Arial" panose="020B0604020202020204" pitchFamily="34" charset="0"/>
              <a:buChar char="•"/>
            </a:pPr>
            <a:r>
              <a:rPr lang="en-US" sz="2000" dirty="0" smtClean="0"/>
              <a:t>Foundation for the IHO S-100 roadmap</a:t>
            </a:r>
          </a:p>
          <a:p>
            <a:pPr lvl="1">
              <a:buFont typeface="Arial" panose="020B0604020202020204" pitchFamily="34" charset="0"/>
              <a:buChar char="•"/>
            </a:pPr>
            <a:r>
              <a:rPr lang="en-US" sz="2000" dirty="0" smtClean="0"/>
              <a:t>Part 1 of action WENDWG10/15</a:t>
            </a:r>
          </a:p>
          <a:p>
            <a:pPr marL="342900" lvl="1" indent="-342900">
              <a:buFont typeface="Arial" panose="020B0604020202020204" pitchFamily="34" charset="0"/>
              <a:buChar char="•"/>
            </a:pPr>
            <a:endParaRPr lang="en-US" dirty="0" smtClean="0">
              <a:ea typeface="+mn-ea"/>
              <a:cs typeface="+mn-cs"/>
            </a:endParaRPr>
          </a:p>
          <a:p>
            <a:pPr marL="342900" lvl="1" indent="-342900"/>
            <a:r>
              <a:rPr lang="en-US" dirty="0">
                <a:ea typeface="+mn-ea"/>
                <a:cs typeface="+mn-cs"/>
              </a:rPr>
              <a:t>Next </a:t>
            </a:r>
            <a:r>
              <a:rPr lang="en-US" dirty="0">
                <a:ea typeface="+mn-ea"/>
                <a:cs typeface="+mn-cs"/>
              </a:rPr>
              <a:t>stage is finessing Guidelines of </a:t>
            </a:r>
            <a:r>
              <a:rPr lang="en-US" dirty="0" smtClean="0">
                <a:ea typeface="+mn-ea"/>
                <a:cs typeface="+mn-cs"/>
              </a:rPr>
              <a:t>implementation of WEND-100</a:t>
            </a:r>
            <a:endParaRPr lang="en-US" dirty="0">
              <a:ea typeface="+mn-ea"/>
              <a:cs typeface="+mn-cs"/>
            </a:endParaRPr>
          </a:p>
          <a:p>
            <a:pPr lvl="1">
              <a:buFont typeface="Arial" panose="020B0604020202020204" pitchFamily="34" charset="0"/>
              <a:buChar char="•"/>
            </a:pPr>
            <a:r>
              <a:rPr lang="en-US" sz="2000" dirty="0" smtClean="0"/>
              <a:t>Iterative approach</a:t>
            </a:r>
          </a:p>
          <a:p>
            <a:pPr lvl="1">
              <a:buFont typeface="Arial" panose="020B0604020202020204" pitchFamily="34" charset="0"/>
              <a:buChar char="•"/>
            </a:pPr>
            <a:r>
              <a:rPr lang="en-US" sz="2000" dirty="0" smtClean="0"/>
              <a:t>Follow IHO road map for specific S-1XX products as it develops</a:t>
            </a:r>
          </a:p>
          <a:p>
            <a:pPr lvl="1">
              <a:buFont typeface="Arial" panose="020B0604020202020204" pitchFamily="34" charset="0"/>
              <a:buChar char="•"/>
            </a:pPr>
            <a:r>
              <a:rPr lang="en-US" sz="2000" dirty="0" smtClean="0"/>
              <a:t>Part 2 </a:t>
            </a:r>
            <a:r>
              <a:rPr lang="en-US" sz="2000" dirty="0"/>
              <a:t>of </a:t>
            </a:r>
            <a:r>
              <a:rPr lang="en-US" sz="2000" dirty="0" smtClean="0"/>
              <a:t>action WENDWG10/15</a:t>
            </a:r>
            <a:endParaRPr lang="en-US" sz="2000" dirty="0"/>
          </a:p>
          <a:p>
            <a:pPr lvl="1">
              <a:buFont typeface="Arial" panose="020B0604020202020204" pitchFamily="34" charset="0"/>
              <a:buChar char="•"/>
            </a:pPr>
            <a:endParaRPr lang="en-US" sz="2000" dirty="0"/>
          </a:p>
        </p:txBody>
      </p:sp>
      <p:sp>
        <p:nvSpPr>
          <p:cNvPr id="3" name="Title 2"/>
          <p:cNvSpPr>
            <a:spLocks noGrp="1"/>
          </p:cNvSpPr>
          <p:nvPr>
            <p:ph type="title"/>
          </p:nvPr>
        </p:nvSpPr>
        <p:spPr/>
        <p:txBody>
          <a:bodyPr/>
          <a:lstStyle/>
          <a:p>
            <a:r>
              <a:rPr lang="en-US" dirty="0" smtClean="0"/>
              <a:t>Envisioned sequencing of work </a:t>
            </a:r>
            <a:endParaRPr lang="en-US" dirty="0"/>
          </a:p>
        </p:txBody>
      </p:sp>
    </p:spTree>
    <p:extLst>
      <p:ext uri="{BB962C8B-B14F-4D97-AF65-F5344CB8AC3E}">
        <p14:creationId xmlns:p14="http://schemas.microsoft.com/office/powerpoint/2010/main" val="2418062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ineEN1">
  <a:themeElements>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fontScheme name="marineEN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922</Words>
  <Application>Microsoft Office PowerPoint</Application>
  <PresentationFormat>On-screen Show (4:3)</PresentationFormat>
  <Paragraphs>197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Symbol</vt:lpstr>
      <vt:lpstr>Verdana</vt:lpstr>
      <vt:lpstr>marineEN1</vt:lpstr>
      <vt:lpstr>Kantoorthema</vt:lpstr>
      <vt:lpstr>WENDWG10-02A VTC02  Result of WEND-100 Drafting team</vt:lpstr>
      <vt:lpstr>Content </vt:lpstr>
      <vt:lpstr>Remit drafting group</vt:lpstr>
      <vt:lpstr>WEND100 tiers from a ‘Maritime users’ perspective</vt:lpstr>
      <vt:lpstr>Structure of WEND-100 (1)</vt:lpstr>
      <vt:lpstr>Structure of WEND-100 (2)</vt:lpstr>
      <vt:lpstr>Exple Guidelines to implementation of WEND-100</vt:lpstr>
      <vt:lpstr>Activities</vt:lpstr>
      <vt:lpstr>Envisioned sequencing of work </vt:lpstr>
      <vt:lpstr>Issues</vt:lpstr>
      <vt:lpstr>Reservations FR</vt:lpstr>
    </vt:vector>
  </TitlesOfParts>
  <Company>Ministerie van Defensie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ud0h4b5</dc:creator>
  <cp:lastModifiedBy>Donck, MCJ, van der, KTZ, CZSK/OPS/HYD</cp:lastModifiedBy>
  <cp:revision>160</cp:revision>
  <cp:lastPrinted>2020-09-08T15:38:53Z</cp:lastPrinted>
  <dcterms:created xsi:type="dcterms:W3CDTF">2010-02-03T15:06:20Z</dcterms:created>
  <dcterms:modified xsi:type="dcterms:W3CDTF">2020-09-08T15:59:04Z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uteur">
    <vt:lpwstr>L.L. Dorst</vt:lpwstr>
  </property>
  <property fmtid="{D5CDD505-2E9C-101B-9397-08002B2CF9AE}" pid="3" name="_Functie">
    <vt:lpwstr/>
  </property>
  <property fmtid="{D5CDD505-2E9C-101B-9397-08002B2CF9AE}" pid="4" name="_Titel">
    <vt:lpwstr>AN ALGORITHMIC SOLUTION </vt:lpwstr>
  </property>
  <property fmtid="{D5CDD505-2E9C-101B-9397-08002B2CF9AE}" pid="5" name="_SubTitel">
    <vt:lpwstr>TO THE RANDOMNESS OF EQUITABLE BOUNDARY LINES</vt:lpwstr>
  </property>
  <property fmtid="{D5CDD505-2E9C-101B-9397-08002B2CF9AE}" pid="6" name="_RvEBenaming">
    <vt:lpwstr>Hydrographic Service</vt:lpwstr>
  </property>
  <property fmtid="{D5CDD505-2E9C-101B-9397-08002B2CF9AE}" pid="7" name="_Afdeling">
    <vt:lpwstr/>
  </property>
  <property fmtid="{D5CDD505-2E9C-101B-9397-08002B2CF9AE}" pid="8" name="_Merking">
    <vt:lpwstr/>
  </property>
  <property fmtid="{D5CDD505-2E9C-101B-9397-08002B2CF9AE}" pid="9" name="_Rubricering">
    <vt:lpwstr/>
  </property>
  <property fmtid="{D5CDD505-2E9C-101B-9397-08002B2CF9AE}" pid="10" name="_Beleidsterrein">
    <vt:lpwstr>2</vt:lpwstr>
  </property>
  <property fmtid="{D5CDD505-2E9C-101B-9397-08002B2CF9AE}" pid="11" name="_LogoTaal">
    <vt:lpwstr>2</vt:lpwstr>
  </property>
  <property fmtid="{D5CDD505-2E9C-101B-9397-08002B2CF9AE}" pid="12" name="_RubriceringTaal">
    <vt:lpwstr>2</vt:lpwstr>
  </property>
  <property fmtid="{D5CDD505-2E9C-101B-9397-08002B2CF9AE}" pid="13" name="_PresentatieType">
    <vt:lpwstr>1</vt:lpwstr>
  </property>
</Properties>
</file>