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12" r:id="rId4"/>
  </p:sldMasterIdLst>
  <p:notesMasterIdLst>
    <p:notesMasterId r:id="rId15"/>
  </p:notesMasterIdLst>
  <p:sldIdLst>
    <p:sldId id="257" r:id="rId5"/>
    <p:sldId id="260" r:id="rId6"/>
    <p:sldId id="261" r:id="rId7"/>
    <p:sldId id="262" r:id="rId8"/>
    <p:sldId id="259" r:id="rId9"/>
    <p:sldId id="266" r:id="rId10"/>
    <p:sldId id="263" r:id="rId11"/>
    <p:sldId id="264" r:id="rId12"/>
    <p:sldId id="265"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79332" autoAdjust="0"/>
  </p:normalViewPr>
  <p:slideViewPr>
    <p:cSldViewPr snapToGrid="0">
      <p:cViewPr varScale="1">
        <p:scale>
          <a:sx n="56" d="100"/>
          <a:sy n="56" d="100"/>
        </p:scale>
        <p:origin x="968"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D02E6C-DE14-468F-B2DC-4F9F20321B6D}"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4F65A79F-149B-46D9-B6D8-9E3C2714B8C2}">
      <dgm:prSet/>
      <dgm:spPr/>
      <dgm:t>
        <a:bodyPr/>
        <a:lstStyle/>
        <a:p>
          <a:r>
            <a:rPr lang="en-AU"/>
            <a:t>Category 1 data would include the most stringent, regulated data types such as S57 and S101. It would be categorized under the principles outlined in the UN-GGIM IGIF with a subset of additional principles specific to those outlined in the original WEND Principles.</a:t>
          </a:r>
          <a:endParaRPr lang="en-US"/>
        </a:p>
      </dgm:t>
    </dgm:pt>
    <dgm:pt modelId="{B60CE0B2-7DED-40E7-936F-7CF7BA91AB31}" type="parTrans" cxnId="{A69B85C5-665F-4834-9854-8F06B3634611}">
      <dgm:prSet/>
      <dgm:spPr/>
      <dgm:t>
        <a:bodyPr/>
        <a:lstStyle/>
        <a:p>
          <a:endParaRPr lang="en-US"/>
        </a:p>
      </dgm:t>
    </dgm:pt>
    <dgm:pt modelId="{2D2952FE-B57E-4C00-92B8-1AE547818100}" type="sibTrans" cxnId="{A69B85C5-665F-4834-9854-8F06B3634611}">
      <dgm:prSet/>
      <dgm:spPr/>
      <dgm:t>
        <a:bodyPr/>
        <a:lstStyle/>
        <a:p>
          <a:endParaRPr lang="en-US"/>
        </a:p>
      </dgm:t>
    </dgm:pt>
    <dgm:pt modelId="{6F7FBE34-1FD6-49EE-815F-5616D8CDC0CE}">
      <dgm:prSet/>
      <dgm:spPr/>
      <dgm:t>
        <a:bodyPr/>
        <a:lstStyle/>
        <a:p>
          <a:r>
            <a:rPr lang="en-AU" dirty="0"/>
            <a:t>Category 2 data would be less stringent, including weather, current, and other data that would </a:t>
          </a:r>
          <a:r>
            <a:rPr lang="en-AU" b="1" u="sng" dirty="0"/>
            <a:t>only</a:t>
          </a:r>
          <a:r>
            <a:rPr lang="en-AU" dirty="0"/>
            <a:t> apply to the principles outlined in the UN-GGIM IGIF</a:t>
          </a:r>
          <a:endParaRPr lang="en-US" dirty="0"/>
        </a:p>
      </dgm:t>
    </dgm:pt>
    <dgm:pt modelId="{816726D8-2430-4317-B586-6EE2A8C954ED}" type="parTrans" cxnId="{78076CCC-51DB-45CA-A5A5-44FDD42F6F87}">
      <dgm:prSet/>
      <dgm:spPr/>
      <dgm:t>
        <a:bodyPr/>
        <a:lstStyle/>
        <a:p>
          <a:endParaRPr lang="en-US"/>
        </a:p>
      </dgm:t>
    </dgm:pt>
    <dgm:pt modelId="{5CDB78BD-2C66-4B1A-B9EC-DE9A0E39A0E4}" type="sibTrans" cxnId="{78076CCC-51DB-45CA-A5A5-44FDD42F6F87}">
      <dgm:prSet/>
      <dgm:spPr/>
      <dgm:t>
        <a:bodyPr/>
        <a:lstStyle/>
        <a:p>
          <a:endParaRPr lang="en-US"/>
        </a:p>
      </dgm:t>
    </dgm:pt>
    <dgm:pt modelId="{6C6D6F3F-9157-49C4-AE42-C835AA99CD6A}">
      <dgm:prSet/>
      <dgm:spPr/>
      <dgm:t>
        <a:bodyPr/>
        <a:lstStyle/>
        <a:p>
          <a:r>
            <a:rPr lang="en-AU"/>
            <a:t>Category 3 data would be the least stringent and wouldn’t have any principles that apply.  These would include crowd sourced, non-IHO, and other unofficial data.  </a:t>
          </a:r>
          <a:endParaRPr lang="en-US"/>
        </a:p>
      </dgm:t>
    </dgm:pt>
    <dgm:pt modelId="{D1BD24DE-63BF-47D7-9957-BF8F4C0320E6}" type="parTrans" cxnId="{DAD70F0F-B8E7-43B7-9ED8-47C52250DF21}">
      <dgm:prSet/>
      <dgm:spPr/>
      <dgm:t>
        <a:bodyPr/>
        <a:lstStyle/>
        <a:p>
          <a:endParaRPr lang="en-US"/>
        </a:p>
      </dgm:t>
    </dgm:pt>
    <dgm:pt modelId="{D61B53E2-95FB-4559-A185-779FCC7D3641}" type="sibTrans" cxnId="{DAD70F0F-B8E7-43B7-9ED8-47C52250DF21}">
      <dgm:prSet/>
      <dgm:spPr/>
      <dgm:t>
        <a:bodyPr/>
        <a:lstStyle/>
        <a:p>
          <a:endParaRPr lang="en-US"/>
        </a:p>
      </dgm:t>
    </dgm:pt>
    <dgm:pt modelId="{D8E638C5-BA4B-4D09-9A29-AD7048941020}" type="pres">
      <dgm:prSet presAssocID="{57D02E6C-DE14-468F-B2DC-4F9F20321B6D}" presName="linear" presStyleCnt="0">
        <dgm:presLayoutVars>
          <dgm:animLvl val="lvl"/>
          <dgm:resizeHandles val="exact"/>
        </dgm:presLayoutVars>
      </dgm:prSet>
      <dgm:spPr/>
      <dgm:t>
        <a:bodyPr/>
        <a:lstStyle/>
        <a:p>
          <a:endParaRPr lang="en-US"/>
        </a:p>
      </dgm:t>
    </dgm:pt>
    <dgm:pt modelId="{85EF6424-FCF3-4C1F-915D-BC4561945461}" type="pres">
      <dgm:prSet presAssocID="{4F65A79F-149B-46D9-B6D8-9E3C2714B8C2}" presName="parentText" presStyleLbl="node1" presStyleIdx="0" presStyleCnt="3">
        <dgm:presLayoutVars>
          <dgm:chMax val="0"/>
          <dgm:bulletEnabled val="1"/>
        </dgm:presLayoutVars>
      </dgm:prSet>
      <dgm:spPr/>
      <dgm:t>
        <a:bodyPr/>
        <a:lstStyle/>
        <a:p>
          <a:endParaRPr lang="en-US"/>
        </a:p>
      </dgm:t>
    </dgm:pt>
    <dgm:pt modelId="{DAEDCCBC-6EC5-41A3-8E73-BA647302AEF3}" type="pres">
      <dgm:prSet presAssocID="{2D2952FE-B57E-4C00-92B8-1AE547818100}" presName="spacer" presStyleCnt="0"/>
      <dgm:spPr/>
    </dgm:pt>
    <dgm:pt modelId="{6535C0CA-DAD1-46A3-A84C-42694DA706AE}" type="pres">
      <dgm:prSet presAssocID="{6F7FBE34-1FD6-49EE-815F-5616D8CDC0CE}" presName="parentText" presStyleLbl="node1" presStyleIdx="1" presStyleCnt="3">
        <dgm:presLayoutVars>
          <dgm:chMax val="0"/>
          <dgm:bulletEnabled val="1"/>
        </dgm:presLayoutVars>
      </dgm:prSet>
      <dgm:spPr/>
      <dgm:t>
        <a:bodyPr/>
        <a:lstStyle/>
        <a:p>
          <a:endParaRPr lang="en-US"/>
        </a:p>
      </dgm:t>
    </dgm:pt>
    <dgm:pt modelId="{7CA8E352-D561-4753-9350-8DAA5998D4F9}" type="pres">
      <dgm:prSet presAssocID="{5CDB78BD-2C66-4B1A-B9EC-DE9A0E39A0E4}" presName="spacer" presStyleCnt="0"/>
      <dgm:spPr/>
    </dgm:pt>
    <dgm:pt modelId="{418ED88B-EAA0-49F8-8276-BCDBBDBFB619}" type="pres">
      <dgm:prSet presAssocID="{6C6D6F3F-9157-49C4-AE42-C835AA99CD6A}" presName="parentText" presStyleLbl="node1" presStyleIdx="2" presStyleCnt="3">
        <dgm:presLayoutVars>
          <dgm:chMax val="0"/>
          <dgm:bulletEnabled val="1"/>
        </dgm:presLayoutVars>
      </dgm:prSet>
      <dgm:spPr/>
      <dgm:t>
        <a:bodyPr/>
        <a:lstStyle/>
        <a:p>
          <a:endParaRPr lang="en-US"/>
        </a:p>
      </dgm:t>
    </dgm:pt>
  </dgm:ptLst>
  <dgm:cxnLst>
    <dgm:cxn modelId="{78076CCC-51DB-45CA-A5A5-44FDD42F6F87}" srcId="{57D02E6C-DE14-468F-B2DC-4F9F20321B6D}" destId="{6F7FBE34-1FD6-49EE-815F-5616D8CDC0CE}" srcOrd="1" destOrd="0" parTransId="{816726D8-2430-4317-B586-6EE2A8C954ED}" sibTransId="{5CDB78BD-2C66-4B1A-B9EC-DE9A0E39A0E4}"/>
    <dgm:cxn modelId="{252CDACF-419D-4B27-9050-D8B9873BE1D7}" type="presOf" srcId="{4F65A79F-149B-46D9-B6D8-9E3C2714B8C2}" destId="{85EF6424-FCF3-4C1F-915D-BC4561945461}" srcOrd="0" destOrd="0" presId="urn:microsoft.com/office/officeart/2005/8/layout/vList2"/>
    <dgm:cxn modelId="{A69B85C5-665F-4834-9854-8F06B3634611}" srcId="{57D02E6C-DE14-468F-B2DC-4F9F20321B6D}" destId="{4F65A79F-149B-46D9-B6D8-9E3C2714B8C2}" srcOrd="0" destOrd="0" parTransId="{B60CE0B2-7DED-40E7-936F-7CF7BA91AB31}" sibTransId="{2D2952FE-B57E-4C00-92B8-1AE547818100}"/>
    <dgm:cxn modelId="{DAD70F0F-B8E7-43B7-9ED8-47C52250DF21}" srcId="{57D02E6C-DE14-468F-B2DC-4F9F20321B6D}" destId="{6C6D6F3F-9157-49C4-AE42-C835AA99CD6A}" srcOrd="2" destOrd="0" parTransId="{D1BD24DE-63BF-47D7-9957-BF8F4C0320E6}" sibTransId="{D61B53E2-95FB-4559-A185-779FCC7D3641}"/>
    <dgm:cxn modelId="{2D42D009-208B-480C-93D9-61608FC3DA83}" type="presOf" srcId="{57D02E6C-DE14-468F-B2DC-4F9F20321B6D}" destId="{D8E638C5-BA4B-4D09-9A29-AD7048941020}" srcOrd="0" destOrd="0" presId="urn:microsoft.com/office/officeart/2005/8/layout/vList2"/>
    <dgm:cxn modelId="{0F021AE0-AD21-4F5C-8C42-E5A5F98E6A1B}" type="presOf" srcId="{6F7FBE34-1FD6-49EE-815F-5616D8CDC0CE}" destId="{6535C0CA-DAD1-46A3-A84C-42694DA706AE}" srcOrd="0" destOrd="0" presId="urn:microsoft.com/office/officeart/2005/8/layout/vList2"/>
    <dgm:cxn modelId="{B2F5B420-1137-4F3D-B2C5-89A087587A51}" type="presOf" srcId="{6C6D6F3F-9157-49C4-AE42-C835AA99CD6A}" destId="{418ED88B-EAA0-49F8-8276-BCDBBDBFB619}" srcOrd="0" destOrd="0" presId="urn:microsoft.com/office/officeart/2005/8/layout/vList2"/>
    <dgm:cxn modelId="{24533FCA-1806-4EED-9FB1-B65984AFC23B}" type="presParOf" srcId="{D8E638C5-BA4B-4D09-9A29-AD7048941020}" destId="{85EF6424-FCF3-4C1F-915D-BC4561945461}" srcOrd="0" destOrd="0" presId="urn:microsoft.com/office/officeart/2005/8/layout/vList2"/>
    <dgm:cxn modelId="{2A733CE2-749A-4540-A188-FDD1BE57F936}" type="presParOf" srcId="{D8E638C5-BA4B-4D09-9A29-AD7048941020}" destId="{DAEDCCBC-6EC5-41A3-8E73-BA647302AEF3}" srcOrd="1" destOrd="0" presId="urn:microsoft.com/office/officeart/2005/8/layout/vList2"/>
    <dgm:cxn modelId="{151D31B0-68DA-44EC-BD67-196F5F0AB477}" type="presParOf" srcId="{D8E638C5-BA4B-4D09-9A29-AD7048941020}" destId="{6535C0CA-DAD1-46A3-A84C-42694DA706AE}" srcOrd="2" destOrd="0" presId="urn:microsoft.com/office/officeart/2005/8/layout/vList2"/>
    <dgm:cxn modelId="{C16A781E-6B13-47B8-A09F-F35E0178E3FC}" type="presParOf" srcId="{D8E638C5-BA4B-4D09-9A29-AD7048941020}" destId="{7CA8E352-D561-4753-9350-8DAA5998D4F9}" srcOrd="3" destOrd="0" presId="urn:microsoft.com/office/officeart/2005/8/layout/vList2"/>
    <dgm:cxn modelId="{B018D147-664E-4929-8B13-6A759B3835C1}" type="presParOf" srcId="{D8E638C5-BA4B-4D09-9A29-AD7048941020}" destId="{418ED88B-EAA0-49F8-8276-BCDBBDBFB61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AF4E43-FA4C-41FE-8760-7DDBF072DEA0}" type="datetimeFigureOut">
              <a:rPr lang="en-US" smtClean="0"/>
              <a:t>3/27/2020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2E09F3-8B2B-40FA-B95F-68651035457F}" type="slidenum">
              <a:rPr lang="en-US" smtClean="0"/>
              <a:t>‹#›</a:t>
            </a:fld>
            <a:endParaRPr lang="en-US"/>
          </a:p>
        </p:txBody>
      </p:sp>
    </p:spTree>
    <p:extLst>
      <p:ext uri="{BB962C8B-B14F-4D97-AF65-F5344CB8AC3E}">
        <p14:creationId xmlns:p14="http://schemas.microsoft.com/office/powerpoint/2010/main" val="1720618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 the nine pathways has a set of basic principles for geospatial information</a:t>
            </a:r>
          </a:p>
        </p:txBody>
      </p:sp>
      <p:sp>
        <p:nvSpPr>
          <p:cNvPr id="4" name="Slide Number Placeholder 3"/>
          <p:cNvSpPr>
            <a:spLocks noGrp="1"/>
          </p:cNvSpPr>
          <p:nvPr>
            <p:ph type="sldNum" sz="quarter" idx="5"/>
          </p:nvPr>
        </p:nvSpPr>
        <p:spPr/>
        <p:txBody>
          <a:bodyPr/>
          <a:lstStyle/>
          <a:p>
            <a:fld id="{612E09F3-8B2B-40FA-B95F-68651035457F}" type="slidenum">
              <a:rPr lang="en-US" smtClean="0"/>
              <a:t>3</a:t>
            </a:fld>
            <a:endParaRPr lang="en-US"/>
          </a:p>
        </p:txBody>
      </p:sp>
    </p:spTree>
    <p:extLst>
      <p:ext uri="{BB962C8B-B14F-4D97-AF65-F5344CB8AC3E}">
        <p14:creationId xmlns:p14="http://schemas.microsoft.com/office/powerpoint/2010/main" val="779792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xmlns="" id="{7FA0ACE7-29A8-47D3-A7D9-257B711D8023}"/>
              </a:ext>
            </a:extLst>
          </p:cNvPr>
          <p:cNvSpPr>
            <a:spLocks noGrp="1"/>
          </p:cNvSpPr>
          <p:nvPr>
            <p:ph type="dt" sz="half" idx="10"/>
          </p:nvPr>
        </p:nvSpPr>
        <p:spPr/>
        <p:txBody>
          <a:bodyPr/>
          <a:lstStyle/>
          <a:p>
            <a:fld id="{ED291B17-9318-49DB-B28B-6E5994AE9581}" type="datetime1">
              <a:rPr lang="en-US" smtClean="0"/>
              <a:t>3/27/2020</a:t>
            </a:fld>
            <a:endParaRPr lang="en-US" dirty="0"/>
          </a:p>
        </p:txBody>
      </p:sp>
      <p:sp>
        <p:nvSpPr>
          <p:cNvPr id="9" name="Footer Placeholder 8">
            <a:extLst>
              <a:ext uri="{FF2B5EF4-FFF2-40B4-BE49-F238E27FC236}">
                <a16:creationId xmlns:a16="http://schemas.microsoft.com/office/drawing/2014/main" xmlns=""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3/27/2020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xmlns=""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xmlns=""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xmlns=""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xmlns="" id="{5C74A470-3BD3-4F33-80E5-67E6E87FCBE7}"/>
              </a:ext>
            </a:extLst>
          </p:cNvPr>
          <p:cNvSpPr>
            <a:spLocks noGrp="1"/>
          </p:cNvSpPr>
          <p:nvPr>
            <p:ph type="dt" sz="half" idx="10"/>
          </p:nvPr>
        </p:nvSpPr>
        <p:spPr/>
        <p:txBody>
          <a:bodyPr/>
          <a:lstStyle/>
          <a:p>
            <a:fld id="{ED291B17-9318-49DB-B28B-6E5994AE9581}" type="datetime1">
              <a:rPr lang="en-US" smtClean="0"/>
              <a:t>3/27/2020</a:t>
            </a:fld>
            <a:endParaRPr lang="en-US" dirty="0"/>
          </a:p>
        </p:txBody>
      </p:sp>
      <p:sp>
        <p:nvSpPr>
          <p:cNvPr id="12" name="Footer Placeholder 11">
            <a:extLst>
              <a:ext uri="{FF2B5EF4-FFF2-40B4-BE49-F238E27FC236}">
                <a16:creationId xmlns:a16="http://schemas.microsoft.com/office/drawing/2014/main" xmlns=""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xmlns=""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xmlns="" id="{770E6237-3456-439F-802D-3BA93FC7E3E5}"/>
              </a:ext>
            </a:extLst>
          </p:cNvPr>
          <p:cNvSpPr>
            <a:spLocks noGrp="1"/>
          </p:cNvSpPr>
          <p:nvPr>
            <p:ph type="dt" sz="half" idx="10"/>
          </p:nvPr>
        </p:nvSpPr>
        <p:spPr/>
        <p:txBody>
          <a:bodyPr/>
          <a:lstStyle/>
          <a:p>
            <a:fld id="{78DD82B9-B8EE-4375-B6FF-88FA6ABB15D9}" type="datetime1">
              <a:rPr lang="en-US" smtClean="0"/>
              <a:t>3/27/2020</a:t>
            </a:fld>
            <a:endParaRPr lang="en-US" dirty="0"/>
          </a:p>
        </p:txBody>
      </p:sp>
      <p:sp>
        <p:nvSpPr>
          <p:cNvPr id="9" name="Footer Placeholder 8">
            <a:extLst>
              <a:ext uri="{FF2B5EF4-FFF2-40B4-BE49-F238E27FC236}">
                <a16:creationId xmlns:a16="http://schemas.microsoft.com/office/drawing/2014/main" xmlns=""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xmlns="" id="{61582016-5696-4A93-887F-BBB3B9002FE5}"/>
              </a:ext>
            </a:extLst>
          </p:cNvPr>
          <p:cNvSpPr>
            <a:spLocks noGrp="1"/>
          </p:cNvSpPr>
          <p:nvPr>
            <p:ph type="dt" sz="half" idx="10"/>
          </p:nvPr>
        </p:nvSpPr>
        <p:spPr/>
        <p:txBody>
          <a:bodyPr/>
          <a:lstStyle/>
          <a:p>
            <a:fld id="{B2497495-0637-405E-AE64-5CC7506D51F5}" type="datetime1">
              <a:rPr lang="en-US" smtClean="0"/>
              <a:t>3/27/2020</a:t>
            </a:fld>
            <a:endParaRPr lang="en-US" dirty="0"/>
          </a:p>
        </p:txBody>
      </p:sp>
      <p:sp>
        <p:nvSpPr>
          <p:cNvPr id="9" name="Footer Placeholder 8">
            <a:extLst>
              <a:ext uri="{FF2B5EF4-FFF2-40B4-BE49-F238E27FC236}">
                <a16:creationId xmlns:a16="http://schemas.microsoft.com/office/drawing/2014/main" xmlns=""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3/27/2020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3/27/2020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3/27/2020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3/27/2020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xmlns=""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3/27/2020</a:t>
            </a:fld>
            <a:endParaRPr lang="en-US" dirty="0"/>
          </a:p>
        </p:txBody>
      </p:sp>
      <p:sp>
        <p:nvSpPr>
          <p:cNvPr id="10" name="Footer Placeholder 9">
            <a:extLst>
              <a:ext uri="{FF2B5EF4-FFF2-40B4-BE49-F238E27FC236}">
                <a16:creationId xmlns:a16="http://schemas.microsoft.com/office/drawing/2014/main" xmlns=""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xmlns=""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3/27/2020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3/27/2020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ggim.un.org/IGIF/part2.cs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D6D7A0BC-0046-4CAA-8E7F-DCAFE511EA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1C21E816-31F5-48BB-BD02-D15F2F18B48A}"/>
              </a:ext>
            </a:extLst>
          </p:cNvPr>
          <p:cNvSpPr>
            <a:spLocks noGrp="1"/>
          </p:cNvSpPr>
          <p:nvPr>
            <p:ph type="ctrTitle"/>
          </p:nvPr>
        </p:nvSpPr>
        <p:spPr>
          <a:xfrm>
            <a:off x="581191" y="1020431"/>
            <a:ext cx="10993549" cy="1475013"/>
          </a:xfrm>
        </p:spPr>
        <p:txBody>
          <a:bodyPr>
            <a:normAutofit/>
          </a:bodyPr>
          <a:lstStyle/>
          <a:p>
            <a:r>
              <a:rPr lang="en-US" dirty="0"/>
              <a:t>Tiered approach to WENS</a:t>
            </a:r>
          </a:p>
        </p:txBody>
      </p:sp>
      <p:sp>
        <p:nvSpPr>
          <p:cNvPr id="3" name="Subtitle 2">
            <a:extLst>
              <a:ext uri="{FF2B5EF4-FFF2-40B4-BE49-F238E27FC236}">
                <a16:creationId xmlns:a16="http://schemas.microsoft.com/office/drawing/2014/main" xmlns="" id="{835D6E6B-3353-491C-A3C6-F278D6CED8B3}"/>
              </a:ext>
            </a:extLst>
          </p:cNvPr>
          <p:cNvSpPr>
            <a:spLocks noGrp="1"/>
          </p:cNvSpPr>
          <p:nvPr>
            <p:ph type="subTitle" idx="1"/>
          </p:nvPr>
        </p:nvSpPr>
        <p:spPr>
          <a:xfrm>
            <a:off x="581194" y="2495445"/>
            <a:ext cx="10993546" cy="468233"/>
          </a:xfrm>
        </p:spPr>
        <p:txBody>
          <a:bodyPr>
            <a:normAutofit/>
          </a:bodyPr>
          <a:lstStyle/>
          <a:p>
            <a:r>
              <a:rPr lang="en-US" dirty="0"/>
              <a:t>Considering the UN-GGIM Integrated geospatial information framework principles</a:t>
            </a:r>
          </a:p>
        </p:txBody>
      </p:sp>
      <p:sp>
        <p:nvSpPr>
          <p:cNvPr id="20" name="Rectangle 19">
            <a:extLst>
              <a:ext uri="{FF2B5EF4-FFF2-40B4-BE49-F238E27FC236}">
                <a16:creationId xmlns:a16="http://schemas.microsoft.com/office/drawing/2014/main" xmlns="" id="{E7C6334F-6411-41EC-AD7D-179EDD8B58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xmlns="" id="{E6B02CEE-3AF8-4349-9B3E-8970E6DF62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xmlns="" id="{AAA01CF0-3FB5-44EB-B7DE-F2E86374C2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abstract image">
            <a:extLst>
              <a:ext uri="{FF2B5EF4-FFF2-40B4-BE49-F238E27FC236}">
                <a16:creationId xmlns:a16="http://schemas.microsoft.com/office/drawing/2014/main" xmlns="" id="{F1A8C364-94D4-4630-BAD0-78722F34705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072ABC-A2BE-41BB-8D11-DA675D4849A2}"/>
              </a:ext>
            </a:extLst>
          </p:cNvPr>
          <p:cNvSpPr>
            <a:spLocks noGrp="1"/>
          </p:cNvSpPr>
          <p:nvPr>
            <p:ph type="title"/>
          </p:nvPr>
        </p:nvSpPr>
        <p:spPr>
          <a:xfrm>
            <a:off x="581192" y="2240280"/>
            <a:ext cx="11029616" cy="1188720"/>
          </a:xfrm>
        </p:spPr>
        <p:txBody>
          <a:bodyPr/>
          <a:lstStyle/>
          <a:p>
            <a:pPr algn="ctr"/>
            <a:r>
              <a:rPr lang="en-US" dirty="0"/>
              <a:t>Thank you!</a:t>
            </a:r>
          </a:p>
        </p:txBody>
      </p:sp>
    </p:spTree>
    <p:extLst>
      <p:ext uri="{BB962C8B-B14F-4D97-AF65-F5344CB8AC3E}">
        <p14:creationId xmlns:p14="http://schemas.microsoft.com/office/powerpoint/2010/main" val="1336243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92989FB-1024-49B7-BDF1-B3CE27D486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FC7BBC2-3FAC-4761-A564-7867ED769350}"/>
              </a:ext>
            </a:extLst>
          </p:cNvPr>
          <p:cNvSpPr>
            <a:spLocks noGrp="1"/>
          </p:cNvSpPr>
          <p:nvPr>
            <p:ph type="title"/>
          </p:nvPr>
        </p:nvSpPr>
        <p:spPr>
          <a:xfrm>
            <a:off x="581192" y="1073231"/>
            <a:ext cx="3219127" cy="4711539"/>
          </a:xfrm>
        </p:spPr>
        <p:txBody>
          <a:bodyPr anchor="ctr">
            <a:normAutofit/>
          </a:bodyPr>
          <a:lstStyle/>
          <a:p>
            <a:r>
              <a:rPr lang="en-US" dirty="0">
                <a:solidFill>
                  <a:schemeClr val="bg1">
                    <a:lumMod val="85000"/>
                    <a:lumOff val="15000"/>
                  </a:schemeClr>
                </a:solidFill>
              </a:rPr>
              <a:t>Principles for geospatial information</a:t>
            </a:r>
          </a:p>
        </p:txBody>
      </p:sp>
      <p:sp>
        <p:nvSpPr>
          <p:cNvPr id="10" name="Rectangle 9">
            <a:extLst>
              <a:ext uri="{FF2B5EF4-FFF2-40B4-BE49-F238E27FC236}">
                <a16:creationId xmlns:a16="http://schemas.microsoft.com/office/drawing/2014/main" xmlns="" id="{DFEE959E-BF10-4204-9556-D1707088D4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xmlns="" id="{DDD17B6A-CB37-4005-9681-A20AFCDC78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xmlns="" id="{3B7BBDE9-DAED-40B0-A640-503C918D1C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xmlns="" id="{7BC7EA7B-802E-41F4-8926-C4475287AA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6851" y="601200"/>
            <a:ext cx="7498616" cy="579959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xmlns="" id="{CDF2CFB0-47E2-4D5E-9820-6168CB61592C}"/>
              </a:ext>
            </a:extLst>
          </p:cNvPr>
          <p:cNvSpPr>
            <a:spLocks noGrp="1"/>
          </p:cNvSpPr>
          <p:nvPr>
            <p:ph idx="1"/>
          </p:nvPr>
        </p:nvSpPr>
        <p:spPr>
          <a:xfrm>
            <a:off x="4702629" y="1073231"/>
            <a:ext cx="6541841" cy="4711539"/>
          </a:xfrm>
        </p:spPr>
        <p:txBody>
          <a:bodyPr>
            <a:normAutofit/>
          </a:bodyPr>
          <a:lstStyle/>
          <a:p>
            <a:pPr marL="0" indent="0">
              <a:buNone/>
            </a:pPr>
            <a:r>
              <a:rPr lang="en-AU" sz="2400" dirty="0">
                <a:solidFill>
                  <a:srgbClr val="FFFFFF"/>
                </a:solidFill>
              </a:rPr>
              <a:t>The WENS principles will be expansive in nature, including a wide variety of data types that must accommodate principles that range from more to less stringent depending on the intended use of the data, the source of the data, frequency of updates, method of distribution, and other factors. This paper proposes to divide marine data into three basic categories that aim to conform to three levels of principles.  </a:t>
            </a:r>
            <a:endParaRPr lang="en-US" sz="2400" dirty="0">
              <a:solidFill>
                <a:srgbClr val="FFFFFF"/>
              </a:solidFill>
            </a:endParaRPr>
          </a:p>
          <a:p>
            <a:endParaRPr lang="en-US" dirty="0">
              <a:solidFill>
                <a:srgbClr val="FFFFFF"/>
              </a:solidFill>
            </a:endParaRPr>
          </a:p>
        </p:txBody>
      </p:sp>
    </p:spTree>
    <p:extLst>
      <p:ext uri="{BB962C8B-B14F-4D97-AF65-F5344CB8AC3E}">
        <p14:creationId xmlns:p14="http://schemas.microsoft.com/office/powerpoint/2010/main" val="217918349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355CC3-A3F9-421F-8D53-24563418A1F7}"/>
              </a:ext>
            </a:extLst>
          </p:cNvPr>
          <p:cNvSpPr>
            <a:spLocks noGrp="1"/>
          </p:cNvSpPr>
          <p:nvPr>
            <p:ph type="title"/>
          </p:nvPr>
        </p:nvSpPr>
        <p:spPr/>
        <p:txBody>
          <a:bodyPr/>
          <a:lstStyle/>
          <a:p>
            <a:r>
              <a:rPr lang="en-US" dirty="0"/>
              <a:t>UN-GGIM Integrated Geospatial Information Framework (IGIF)</a:t>
            </a:r>
          </a:p>
        </p:txBody>
      </p:sp>
      <p:pic>
        <p:nvPicPr>
          <p:cNvPr id="4" name="Content Placeholder 3">
            <a:extLst>
              <a:ext uri="{FF2B5EF4-FFF2-40B4-BE49-F238E27FC236}">
                <a16:creationId xmlns:a16="http://schemas.microsoft.com/office/drawing/2014/main" xmlns="" id="{173F68AE-E88F-4BD2-96B9-7F8FA3316D11}"/>
              </a:ext>
            </a:extLst>
          </p:cNvPr>
          <p:cNvPicPr>
            <a:picLocks noGrp="1" noChangeAspect="1"/>
          </p:cNvPicPr>
          <p:nvPr>
            <p:ph idx="1"/>
          </p:nvPr>
        </p:nvPicPr>
        <p:blipFill>
          <a:blip r:embed="rId3"/>
          <a:stretch>
            <a:fillRect/>
          </a:stretch>
        </p:blipFill>
        <p:spPr>
          <a:xfrm>
            <a:off x="1554648" y="1890876"/>
            <a:ext cx="9082704" cy="4037911"/>
          </a:xfrm>
          <a:prstGeom prst="rect">
            <a:avLst/>
          </a:prstGeom>
        </p:spPr>
      </p:pic>
      <p:sp>
        <p:nvSpPr>
          <p:cNvPr id="5" name="TextBox 4">
            <a:extLst>
              <a:ext uri="{FF2B5EF4-FFF2-40B4-BE49-F238E27FC236}">
                <a16:creationId xmlns:a16="http://schemas.microsoft.com/office/drawing/2014/main" xmlns="" id="{73B8C4E1-0C70-4391-9D14-C72C8C8289E8}"/>
              </a:ext>
            </a:extLst>
          </p:cNvPr>
          <p:cNvSpPr txBox="1"/>
          <p:nvPr/>
        </p:nvSpPr>
        <p:spPr>
          <a:xfrm>
            <a:off x="1885950" y="5928787"/>
            <a:ext cx="7358062" cy="369332"/>
          </a:xfrm>
          <a:prstGeom prst="rect">
            <a:avLst/>
          </a:prstGeom>
          <a:noFill/>
        </p:spPr>
        <p:txBody>
          <a:bodyPr wrap="square" rtlCol="0">
            <a:spAutoFit/>
          </a:bodyPr>
          <a:lstStyle/>
          <a:p>
            <a:pPr algn="ctr"/>
            <a:r>
              <a:rPr lang="en-US" dirty="0">
                <a:hlinkClick r:id="rId4"/>
              </a:rPr>
              <a:t>https://ggim.un.org/IGIF/part2.cshtml</a:t>
            </a:r>
            <a:endParaRPr lang="en-US" dirty="0"/>
          </a:p>
        </p:txBody>
      </p:sp>
    </p:spTree>
    <p:extLst>
      <p:ext uri="{BB962C8B-B14F-4D97-AF65-F5344CB8AC3E}">
        <p14:creationId xmlns:p14="http://schemas.microsoft.com/office/powerpoint/2010/main" val="3129163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59C378-1C2F-497C-B45C-F2973F0B8A01}"/>
              </a:ext>
            </a:extLst>
          </p:cNvPr>
          <p:cNvSpPr>
            <a:spLocks noGrp="1"/>
          </p:cNvSpPr>
          <p:nvPr>
            <p:ph type="title"/>
          </p:nvPr>
        </p:nvSpPr>
        <p:spPr>
          <a:xfrm>
            <a:off x="581192" y="771524"/>
            <a:ext cx="11029616" cy="705013"/>
          </a:xfrm>
        </p:spPr>
        <p:txBody>
          <a:bodyPr/>
          <a:lstStyle/>
          <a:p>
            <a:r>
              <a:rPr lang="en-US" dirty="0"/>
              <a:t>IGIF principles are agreed upon at the united nations</a:t>
            </a:r>
          </a:p>
        </p:txBody>
      </p:sp>
      <p:sp>
        <p:nvSpPr>
          <p:cNvPr id="3" name="Content Placeholder 2">
            <a:extLst>
              <a:ext uri="{FF2B5EF4-FFF2-40B4-BE49-F238E27FC236}">
                <a16:creationId xmlns:a16="http://schemas.microsoft.com/office/drawing/2014/main" xmlns="" id="{504E9A87-37C7-4A28-A909-4223036BE5EC}"/>
              </a:ext>
            </a:extLst>
          </p:cNvPr>
          <p:cNvSpPr>
            <a:spLocks noGrp="1"/>
          </p:cNvSpPr>
          <p:nvPr>
            <p:ph idx="1"/>
          </p:nvPr>
        </p:nvSpPr>
        <p:spPr>
          <a:xfrm>
            <a:off x="581193" y="1476536"/>
            <a:ext cx="11029615" cy="4867113"/>
          </a:xfrm>
        </p:spPr>
        <p:txBody>
          <a:bodyPr>
            <a:normAutofit/>
          </a:bodyPr>
          <a:lstStyle/>
          <a:p>
            <a:pPr marL="0" indent="0">
              <a:buNone/>
            </a:pPr>
            <a:r>
              <a:rPr lang="en-US" dirty="0"/>
              <a:t>Examples</a:t>
            </a:r>
          </a:p>
          <a:p>
            <a:r>
              <a:rPr lang="en-US" dirty="0"/>
              <a:t>Pathway 4 – Standards: Appropriate and recognized standards are adopted and enforced throughout the data lifecycle to enhance integration and interoperability of individual and disparate data sets.</a:t>
            </a:r>
          </a:p>
          <a:p>
            <a:r>
              <a:rPr lang="en-US" dirty="0"/>
              <a:t>Pathway 4 – Metadata: Appropriate metadata is applied according to standards and used to accurately define and describe geospatial data, including content, geographic extent, purpose, characteristics, currency and provenance etc., together with contact details for further information.</a:t>
            </a:r>
          </a:p>
          <a:p>
            <a:r>
              <a:rPr lang="en-US" dirty="0"/>
              <a:t>Pathway 2 – Secure and Safeguarded: Ensure secure and trustworthy data sharing, dissemination and use. Geospatial information are stored, maintained and accessed in a secure environment and through secure methods.</a:t>
            </a:r>
          </a:p>
          <a:p>
            <a:r>
              <a:rPr lang="en-US" dirty="0"/>
              <a:t>Pathway 1 – Accountability: The responsibility for the decisions and laws that affect the strengthening of geospatial information management rests with government and is responsive to stakeholders’ needs and is in the interests of the community.</a:t>
            </a:r>
          </a:p>
          <a:p>
            <a:r>
              <a:rPr lang="en-US" dirty="0"/>
              <a:t>Pathway 7 - Leadership, commitment and empowerment: Leadership and commitment is necessary to sustain a collaboration or partnership through ownership of purpose, empowerment in processes and collective responsibility for outcomes.</a:t>
            </a:r>
          </a:p>
        </p:txBody>
      </p:sp>
    </p:spTree>
    <p:extLst>
      <p:ext uri="{BB962C8B-B14F-4D97-AF65-F5344CB8AC3E}">
        <p14:creationId xmlns:p14="http://schemas.microsoft.com/office/powerpoint/2010/main" val="4143661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F92989FB-1024-49B7-BDF1-B3CE27D486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DC6A419-60A2-40EA-B49F-EAF33E6F384C}"/>
              </a:ext>
            </a:extLst>
          </p:cNvPr>
          <p:cNvSpPr>
            <a:spLocks noGrp="1"/>
          </p:cNvSpPr>
          <p:nvPr>
            <p:ph type="title"/>
          </p:nvPr>
        </p:nvSpPr>
        <p:spPr>
          <a:xfrm>
            <a:off x="746228" y="1037967"/>
            <a:ext cx="3054091" cy="4709131"/>
          </a:xfrm>
        </p:spPr>
        <p:txBody>
          <a:bodyPr anchor="ctr">
            <a:normAutofit/>
          </a:bodyPr>
          <a:lstStyle/>
          <a:p>
            <a:r>
              <a:rPr lang="en-US">
                <a:solidFill>
                  <a:schemeClr val="bg1">
                    <a:lumMod val="85000"/>
                    <a:lumOff val="15000"/>
                  </a:schemeClr>
                </a:solidFill>
              </a:rPr>
              <a:t>Three-tiered approach</a:t>
            </a:r>
          </a:p>
        </p:txBody>
      </p:sp>
      <p:sp>
        <p:nvSpPr>
          <p:cNvPr id="12" name="Rectangle 11">
            <a:extLst>
              <a:ext uri="{FF2B5EF4-FFF2-40B4-BE49-F238E27FC236}">
                <a16:creationId xmlns:a16="http://schemas.microsoft.com/office/drawing/2014/main" xmlns="" id="{2987D6F4-EC95-4EF1-A8AD-4B70386CEE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xmlns="" id="{F5F792DF-9D0A-4DB6-9A9E-7312F5A7E8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7498080"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xmlns="" id="{7BC7EA7B-802E-41F4-8926-C4475287AA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6851" y="723898"/>
            <a:ext cx="7498616" cy="5676901"/>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xmlns="" id="{C1924F8F-A216-4A45-8923-736A511A798F}"/>
              </a:ext>
            </a:extLst>
          </p:cNvPr>
          <p:cNvGraphicFramePr>
            <a:graphicFrameLocks noGrp="1"/>
          </p:cNvGraphicFramePr>
          <p:nvPr>
            <p:ph idx="1"/>
            <p:extLst>
              <p:ext uri="{D42A27DB-BD31-4B8C-83A1-F6EECF244321}">
                <p14:modId xmlns:p14="http://schemas.microsoft.com/office/powerpoint/2010/main" val="1953195000"/>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061667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92989FB-1024-49B7-BDF1-B3CE27D486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8B8DA47-67FA-42E9-9F89-07267D22A6E9}"/>
              </a:ext>
            </a:extLst>
          </p:cNvPr>
          <p:cNvSpPr>
            <a:spLocks noGrp="1"/>
          </p:cNvSpPr>
          <p:nvPr>
            <p:ph type="title"/>
          </p:nvPr>
        </p:nvSpPr>
        <p:spPr>
          <a:xfrm>
            <a:off x="581192" y="1073231"/>
            <a:ext cx="3219127" cy="4711539"/>
          </a:xfrm>
        </p:spPr>
        <p:txBody>
          <a:bodyPr anchor="ctr">
            <a:normAutofit/>
          </a:bodyPr>
          <a:lstStyle/>
          <a:p>
            <a:r>
              <a:rPr lang="en-US" dirty="0">
                <a:solidFill>
                  <a:schemeClr val="bg1">
                    <a:lumMod val="85000"/>
                    <a:lumOff val="15000"/>
                  </a:schemeClr>
                </a:solidFill>
              </a:rPr>
              <a:t>The major work with this approach	</a:t>
            </a:r>
          </a:p>
        </p:txBody>
      </p:sp>
      <p:sp>
        <p:nvSpPr>
          <p:cNvPr id="10" name="Rectangle 9">
            <a:extLst>
              <a:ext uri="{FF2B5EF4-FFF2-40B4-BE49-F238E27FC236}">
                <a16:creationId xmlns:a16="http://schemas.microsoft.com/office/drawing/2014/main" xmlns="" id="{DFEE959E-BF10-4204-9556-D1707088D4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xmlns="" id="{DDD17B6A-CB37-4005-9681-A20AFCDC78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xmlns="" id="{3B7BBDE9-DAED-40B0-A640-503C918D1C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xmlns="" id="{7BC7EA7B-802E-41F4-8926-C4475287AA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6851" y="601200"/>
            <a:ext cx="7498616" cy="579959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xmlns="" id="{932E43AC-13EC-4DA0-903D-F0EE136AEC85}"/>
              </a:ext>
            </a:extLst>
          </p:cNvPr>
          <p:cNvSpPr>
            <a:spLocks noGrp="1"/>
          </p:cNvSpPr>
          <p:nvPr>
            <p:ph idx="1"/>
          </p:nvPr>
        </p:nvSpPr>
        <p:spPr>
          <a:xfrm>
            <a:off x="4702629" y="1073231"/>
            <a:ext cx="6541841" cy="4711539"/>
          </a:xfrm>
        </p:spPr>
        <p:txBody>
          <a:bodyPr>
            <a:normAutofit/>
          </a:bodyPr>
          <a:lstStyle/>
          <a:p>
            <a:r>
              <a:rPr lang="en-US" sz="2800" dirty="0">
                <a:solidFill>
                  <a:srgbClr val="FFFFFF"/>
                </a:solidFill>
              </a:rPr>
              <a:t>Determining which data types belong in each tier</a:t>
            </a:r>
          </a:p>
          <a:p>
            <a:r>
              <a:rPr lang="en-US" sz="2800" dirty="0">
                <a:solidFill>
                  <a:srgbClr val="FFFFFF"/>
                </a:solidFill>
              </a:rPr>
              <a:t>Refining the information in tier 1 – narrowing the old WEND Principles so the are not duplicating IGIF Principles but are strengthening the principles that are most important, overlaps, gaps, distribution, etc.</a:t>
            </a:r>
          </a:p>
        </p:txBody>
      </p:sp>
    </p:spTree>
    <p:extLst>
      <p:ext uri="{BB962C8B-B14F-4D97-AF65-F5344CB8AC3E}">
        <p14:creationId xmlns:p14="http://schemas.microsoft.com/office/powerpoint/2010/main" val="350670044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DD651B61-325E-4E73-8445-38B0DE8AAA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xmlns="" id="{B42E5253-D3AC-4AC2-B766-8B34F13C2F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xmlns="" id="{10AE8D57-436A-4073-9A75-15BB5949F8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xmlns="" id="{E2852671-8EB6-4EAF-8AF8-65CF3FD664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xmlns="" id="{963FC0CD-F19B-4D9C-9C47-EB7E9D16E4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96430C8-B71D-4E48-88FA-F281E919F520}"/>
              </a:ext>
            </a:extLst>
          </p:cNvPr>
          <p:cNvSpPr>
            <a:spLocks noGrp="1"/>
          </p:cNvSpPr>
          <p:nvPr>
            <p:ph type="title"/>
          </p:nvPr>
        </p:nvSpPr>
        <p:spPr>
          <a:xfrm>
            <a:off x="581191" y="723901"/>
            <a:ext cx="10993549" cy="1428750"/>
          </a:xfrm>
        </p:spPr>
        <p:txBody>
          <a:bodyPr vert="horz" lIns="91440" tIns="45720" rIns="91440" bIns="45720" rtlCol="0" anchor="b">
            <a:normAutofit/>
          </a:bodyPr>
          <a:lstStyle/>
          <a:p>
            <a:r>
              <a:rPr lang="en-US" sz="3600" dirty="0"/>
              <a:t>Tier 1 possibilities</a:t>
            </a:r>
          </a:p>
        </p:txBody>
      </p:sp>
      <p:sp>
        <p:nvSpPr>
          <p:cNvPr id="19" name="Rectangle 18">
            <a:extLst>
              <a:ext uri="{FF2B5EF4-FFF2-40B4-BE49-F238E27FC236}">
                <a16:creationId xmlns:a16="http://schemas.microsoft.com/office/drawing/2014/main" xmlns="" id="{2E70159E-5269-4C18-AA0B-D50513DB3B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xmlns="" id="{BBBE9C8C-98B2-41C2-B47B-9A396CBA23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xmlns="" id="{B2ECCA3D-5ECA-4A8B-B9D7-CE6DEB72B9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4" name="Content Placeholder 3">
            <a:extLst>
              <a:ext uri="{FF2B5EF4-FFF2-40B4-BE49-F238E27FC236}">
                <a16:creationId xmlns:a16="http://schemas.microsoft.com/office/drawing/2014/main" xmlns="" id="{D7DC6A0F-DDD3-4A0D-BA70-0E2E1AC41D5B}"/>
              </a:ext>
            </a:extLst>
          </p:cNvPr>
          <p:cNvGraphicFramePr>
            <a:graphicFrameLocks noGrp="1"/>
          </p:cNvGraphicFramePr>
          <p:nvPr>
            <p:ph idx="1"/>
            <p:extLst>
              <p:ext uri="{D42A27DB-BD31-4B8C-83A1-F6EECF244321}">
                <p14:modId xmlns:p14="http://schemas.microsoft.com/office/powerpoint/2010/main" val="174991429"/>
              </p:ext>
            </p:extLst>
          </p:nvPr>
        </p:nvGraphicFramePr>
        <p:xfrm>
          <a:off x="635258" y="2859730"/>
          <a:ext cx="10916464" cy="2985852"/>
        </p:xfrm>
        <a:graphic>
          <a:graphicData uri="http://schemas.openxmlformats.org/drawingml/2006/table">
            <a:tbl>
              <a:tblPr firstRow="1" firstCol="1" bandRow="1">
                <a:tableStyleId>{8799B23B-EC83-4686-B30A-512413B5E67A}</a:tableStyleId>
              </a:tblPr>
              <a:tblGrid>
                <a:gridCol w="4271751">
                  <a:extLst>
                    <a:ext uri="{9D8B030D-6E8A-4147-A177-3AD203B41FA5}">
                      <a16:colId xmlns:a16="http://schemas.microsoft.com/office/drawing/2014/main" xmlns="" val="2030865819"/>
                    </a:ext>
                  </a:extLst>
                </a:gridCol>
                <a:gridCol w="3178298">
                  <a:extLst>
                    <a:ext uri="{9D8B030D-6E8A-4147-A177-3AD203B41FA5}">
                      <a16:colId xmlns:a16="http://schemas.microsoft.com/office/drawing/2014/main" xmlns="" val="1095287286"/>
                    </a:ext>
                  </a:extLst>
                </a:gridCol>
                <a:gridCol w="3466415">
                  <a:extLst>
                    <a:ext uri="{9D8B030D-6E8A-4147-A177-3AD203B41FA5}">
                      <a16:colId xmlns:a16="http://schemas.microsoft.com/office/drawing/2014/main" xmlns="" val="1249198920"/>
                    </a:ext>
                  </a:extLst>
                </a:gridCol>
              </a:tblGrid>
              <a:tr h="746463">
                <a:tc>
                  <a:txBody>
                    <a:bodyPr/>
                    <a:lstStyle/>
                    <a:p>
                      <a:pPr marL="0" marR="0">
                        <a:spcBef>
                          <a:spcPts val="0"/>
                        </a:spcBef>
                        <a:spcAft>
                          <a:spcPts val="0"/>
                        </a:spcAft>
                      </a:pPr>
                      <a:r>
                        <a:rPr lang="en-US" sz="2200" b="1" kern="1200" dirty="0">
                          <a:effectLst/>
                        </a:rPr>
                        <a:t>S-101 Electronic Navigational Chart</a:t>
                      </a:r>
                      <a:endParaRPr lang="en-US" sz="2800" b="1" dirty="0">
                        <a:effectLst/>
                        <a:latin typeface="Times New Roman" panose="02020603050405020304" pitchFamily="18" charset="0"/>
                        <a:ea typeface="Times New Roman" panose="02020603050405020304" pitchFamily="18" charset="0"/>
                      </a:endParaRPr>
                    </a:p>
                  </a:txBody>
                  <a:tcPr marL="149959" marR="149959" marT="0" marB="0"/>
                </a:tc>
                <a:tc>
                  <a:txBody>
                    <a:bodyPr/>
                    <a:lstStyle/>
                    <a:p>
                      <a:pPr marL="0" marR="0">
                        <a:spcBef>
                          <a:spcPts val="0"/>
                        </a:spcBef>
                        <a:spcAft>
                          <a:spcPts val="0"/>
                        </a:spcAft>
                      </a:pPr>
                      <a:r>
                        <a:rPr lang="en-US" sz="2200" b="1" kern="1200" dirty="0">
                          <a:effectLst/>
                        </a:rPr>
                        <a:t>S-122 Marine Protected Areas</a:t>
                      </a:r>
                      <a:endParaRPr lang="en-US" sz="2800" b="1" dirty="0">
                        <a:effectLst/>
                        <a:latin typeface="Times New Roman" panose="02020603050405020304" pitchFamily="18" charset="0"/>
                        <a:ea typeface="Times New Roman" panose="02020603050405020304" pitchFamily="18" charset="0"/>
                      </a:endParaRPr>
                    </a:p>
                  </a:txBody>
                  <a:tcPr marL="149959" marR="149959" marT="0" marB="0"/>
                </a:tc>
                <a:tc>
                  <a:txBody>
                    <a:bodyPr/>
                    <a:lstStyle/>
                    <a:p>
                      <a:pPr marL="0" marR="0">
                        <a:spcBef>
                          <a:spcPts val="0"/>
                        </a:spcBef>
                        <a:spcAft>
                          <a:spcPts val="0"/>
                        </a:spcAft>
                      </a:pPr>
                      <a:r>
                        <a:rPr lang="en-US" sz="2200" b="1" kern="1200">
                          <a:effectLst/>
                        </a:rPr>
                        <a:t>S-126 Marine Physical Environment</a:t>
                      </a:r>
                      <a:endParaRPr lang="en-US" sz="2800" b="1">
                        <a:effectLst/>
                        <a:latin typeface="Times New Roman" panose="02020603050405020304" pitchFamily="18" charset="0"/>
                        <a:ea typeface="Times New Roman" panose="02020603050405020304" pitchFamily="18" charset="0"/>
                      </a:endParaRPr>
                    </a:p>
                  </a:txBody>
                  <a:tcPr marL="149959" marR="149959" marT="0" marB="0"/>
                </a:tc>
                <a:extLst>
                  <a:ext uri="{0D108BD9-81ED-4DB2-BD59-A6C34878D82A}">
                    <a16:rowId xmlns:a16="http://schemas.microsoft.com/office/drawing/2014/main" xmlns="" val="2870792090"/>
                  </a:ext>
                </a:extLst>
              </a:tr>
              <a:tr h="746463">
                <a:tc>
                  <a:txBody>
                    <a:bodyPr/>
                    <a:lstStyle/>
                    <a:p>
                      <a:pPr marL="0" marR="0">
                        <a:spcBef>
                          <a:spcPts val="0"/>
                        </a:spcBef>
                        <a:spcAft>
                          <a:spcPts val="0"/>
                        </a:spcAft>
                      </a:pPr>
                      <a:r>
                        <a:rPr lang="en-US" sz="2200" b="1" kern="1200" dirty="0">
                          <a:effectLst/>
                        </a:rPr>
                        <a:t>S-102 Bathymetric Surface</a:t>
                      </a:r>
                      <a:endParaRPr lang="en-US" sz="2800" b="1" dirty="0">
                        <a:effectLst/>
                        <a:latin typeface="Times New Roman" panose="02020603050405020304" pitchFamily="18" charset="0"/>
                        <a:ea typeface="Times New Roman" panose="02020603050405020304" pitchFamily="18" charset="0"/>
                      </a:endParaRPr>
                    </a:p>
                  </a:txBody>
                  <a:tcPr marL="149959" marR="149959" marT="0" marB="0"/>
                </a:tc>
                <a:tc>
                  <a:txBody>
                    <a:bodyPr/>
                    <a:lstStyle/>
                    <a:p>
                      <a:pPr marL="0" marR="0">
                        <a:spcBef>
                          <a:spcPts val="0"/>
                        </a:spcBef>
                        <a:spcAft>
                          <a:spcPts val="0"/>
                        </a:spcAft>
                      </a:pPr>
                      <a:r>
                        <a:rPr lang="en-US" sz="2200" b="1" kern="1200" dirty="0">
                          <a:effectLst/>
                        </a:rPr>
                        <a:t>S-123 Marine Radio Services</a:t>
                      </a:r>
                      <a:endParaRPr lang="en-US" sz="2800" b="1" dirty="0">
                        <a:effectLst/>
                        <a:latin typeface="Times New Roman" panose="02020603050405020304" pitchFamily="18" charset="0"/>
                        <a:ea typeface="Times New Roman" panose="02020603050405020304" pitchFamily="18" charset="0"/>
                      </a:endParaRPr>
                    </a:p>
                  </a:txBody>
                  <a:tcPr marL="149959" marR="149959" marT="0" marB="0"/>
                </a:tc>
                <a:tc>
                  <a:txBody>
                    <a:bodyPr/>
                    <a:lstStyle/>
                    <a:p>
                      <a:pPr marL="0" marR="0">
                        <a:spcBef>
                          <a:spcPts val="0"/>
                        </a:spcBef>
                        <a:spcAft>
                          <a:spcPts val="0"/>
                        </a:spcAft>
                      </a:pPr>
                      <a:r>
                        <a:rPr lang="en-US" sz="2200" b="1" kern="1200">
                          <a:effectLst/>
                        </a:rPr>
                        <a:t>S-127 Marine Traffic Management</a:t>
                      </a:r>
                      <a:endParaRPr lang="en-US" sz="2800" b="1">
                        <a:effectLst/>
                        <a:latin typeface="Times New Roman" panose="02020603050405020304" pitchFamily="18" charset="0"/>
                        <a:ea typeface="Times New Roman" panose="02020603050405020304" pitchFamily="18" charset="0"/>
                      </a:endParaRPr>
                    </a:p>
                  </a:txBody>
                  <a:tcPr marL="149959" marR="149959" marT="0" marB="0"/>
                </a:tc>
                <a:extLst>
                  <a:ext uri="{0D108BD9-81ED-4DB2-BD59-A6C34878D82A}">
                    <a16:rowId xmlns:a16="http://schemas.microsoft.com/office/drawing/2014/main" xmlns="" val="4069593309"/>
                  </a:ext>
                </a:extLst>
              </a:tr>
              <a:tr h="746463">
                <a:tc>
                  <a:txBody>
                    <a:bodyPr/>
                    <a:lstStyle/>
                    <a:p>
                      <a:pPr marL="0" marR="0">
                        <a:spcBef>
                          <a:spcPts val="0"/>
                        </a:spcBef>
                        <a:spcAft>
                          <a:spcPts val="0"/>
                        </a:spcAft>
                      </a:pPr>
                      <a:r>
                        <a:rPr lang="en-US" sz="2200" b="1" kern="1200">
                          <a:effectLst/>
                        </a:rPr>
                        <a:t>S-104 Water Level Information for Surface Navigation</a:t>
                      </a:r>
                      <a:endParaRPr lang="en-US" sz="2800" b="1">
                        <a:effectLst/>
                        <a:latin typeface="Times New Roman" panose="02020603050405020304" pitchFamily="18" charset="0"/>
                        <a:ea typeface="Times New Roman" panose="02020603050405020304" pitchFamily="18" charset="0"/>
                      </a:endParaRPr>
                    </a:p>
                  </a:txBody>
                  <a:tcPr marL="149959" marR="149959" marT="0" marB="0"/>
                </a:tc>
                <a:tc>
                  <a:txBody>
                    <a:bodyPr/>
                    <a:lstStyle/>
                    <a:p>
                      <a:pPr marL="0" marR="0">
                        <a:spcBef>
                          <a:spcPts val="0"/>
                        </a:spcBef>
                        <a:spcAft>
                          <a:spcPts val="0"/>
                        </a:spcAft>
                      </a:pPr>
                      <a:r>
                        <a:rPr lang="en-US" sz="2200" b="1" kern="1200" dirty="0">
                          <a:effectLst/>
                        </a:rPr>
                        <a:t>S-124 Navigation Warnings</a:t>
                      </a:r>
                      <a:endParaRPr lang="en-US" sz="2800" b="1" dirty="0">
                        <a:effectLst/>
                        <a:latin typeface="Times New Roman" panose="02020603050405020304" pitchFamily="18" charset="0"/>
                        <a:ea typeface="Times New Roman" panose="02020603050405020304" pitchFamily="18" charset="0"/>
                      </a:endParaRPr>
                    </a:p>
                  </a:txBody>
                  <a:tcPr marL="149959" marR="149959" marT="0" marB="0"/>
                </a:tc>
                <a:tc>
                  <a:txBody>
                    <a:bodyPr/>
                    <a:lstStyle/>
                    <a:p>
                      <a:pPr marL="0" marR="0">
                        <a:spcBef>
                          <a:spcPts val="0"/>
                        </a:spcBef>
                        <a:spcAft>
                          <a:spcPts val="0"/>
                        </a:spcAft>
                      </a:pPr>
                      <a:r>
                        <a:rPr lang="en-US" sz="2200" b="1" kern="1200" dirty="0">
                          <a:effectLst/>
                        </a:rPr>
                        <a:t>S-128 Catalogue of Nautical Products</a:t>
                      </a:r>
                      <a:endParaRPr lang="en-US" sz="2800" b="1" dirty="0">
                        <a:effectLst/>
                        <a:latin typeface="Times New Roman" panose="02020603050405020304" pitchFamily="18" charset="0"/>
                        <a:ea typeface="Times New Roman" panose="02020603050405020304" pitchFamily="18" charset="0"/>
                      </a:endParaRPr>
                    </a:p>
                  </a:txBody>
                  <a:tcPr marL="149959" marR="149959" marT="0" marB="0"/>
                </a:tc>
                <a:extLst>
                  <a:ext uri="{0D108BD9-81ED-4DB2-BD59-A6C34878D82A}">
                    <a16:rowId xmlns:a16="http://schemas.microsoft.com/office/drawing/2014/main" xmlns="" val="3351039344"/>
                  </a:ext>
                </a:extLst>
              </a:tr>
              <a:tr h="746463">
                <a:tc>
                  <a:txBody>
                    <a:bodyPr/>
                    <a:lstStyle/>
                    <a:p>
                      <a:pPr marL="0" marR="0">
                        <a:spcBef>
                          <a:spcPts val="0"/>
                        </a:spcBef>
                        <a:spcAft>
                          <a:spcPts val="0"/>
                        </a:spcAft>
                      </a:pPr>
                      <a:r>
                        <a:rPr lang="en-US" sz="2200" b="1" kern="1200">
                          <a:effectLst/>
                        </a:rPr>
                        <a:t>S-111 Surface Currents</a:t>
                      </a:r>
                      <a:endParaRPr lang="en-US" sz="2800" b="1">
                        <a:effectLst/>
                        <a:latin typeface="Times New Roman" panose="02020603050405020304" pitchFamily="18" charset="0"/>
                        <a:ea typeface="Times New Roman" panose="02020603050405020304" pitchFamily="18" charset="0"/>
                      </a:endParaRPr>
                    </a:p>
                  </a:txBody>
                  <a:tcPr marL="149959" marR="149959" marT="0" marB="0"/>
                </a:tc>
                <a:tc>
                  <a:txBody>
                    <a:bodyPr/>
                    <a:lstStyle/>
                    <a:p>
                      <a:pPr marL="0" marR="0">
                        <a:spcBef>
                          <a:spcPts val="0"/>
                        </a:spcBef>
                        <a:spcAft>
                          <a:spcPts val="0"/>
                        </a:spcAft>
                      </a:pPr>
                      <a:r>
                        <a:rPr lang="en-US" sz="2200" b="1" kern="1200" dirty="0">
                          <a:effectLst/>
                        </a:rPr>
                        <a:t>S-125 Marine Navigational Services</a:t>
                      </a:r>
                      <a:endParaRPr lang="en-US" sz="2800" b="1" dirty="0">
                        <a:effectLst/>
                        <a:latin typeface="Times New Roman" panose="02020603050405020304" pitchFamily="18" charset="0"/>
                        <a:ea typeface="Times New Roman" panose="02020603050405020304" pitchFamily="18" charset="0"/>
                      </a:endParaRPr>
                    </a:p>
                  </a:txBody>
                  <a:tcPr marL="149959" marR="149959" marT="0" marB="0"/>
                </a:tc>
                <a:tc>
                  <a:txBody>
                    <a:bodyPr/>
                    <a:lstStyle/>
                    <a:p>
                      <a:pPr marL="0" marR="0">
                        <a:spcBef>
                          <a:spcPts val="0"/>
                        </a:spcBef>
                        <a:spcAft>
                          <a:spcPts val="0"/>
                        </a:spcAft>
                      </a:pPr>
                      <a:r>
                        <a:rPr lang="en-US" sz="2200" b="1" kern="1200" dirty="0">
                          <a:effectLst/>
                        </a:rPr>
                        <a:t>S-129 Under Keel Clearance Management</a:t>
                      </a:r>
                      <a:endParaRPr lang="en-US" sz="2800" b="1" dirty="0">
                        <a:effectLst/>
                        <a:latin typeface="Times New Roman" panose="02020603050405020304" pitchFamily="18" charset="0"/>
                        <a:ea typeface="Times New Roman" panose="02020603050405020304" pitchFamily="18" charset="0"/>
                      </a:endParaRPr>
                    </a:p>
                  </a:txBody>
                  <a:tcPr marL="149959" marR="149959" marT="0" marB="0"/>
                </a:tc>
                <a:extLst>
                  <a:ext uri="{0D108BD9-81ED-4DB2-BD59-A6C34878D82A}">
                    <a16:rowId xmlns:a16="http://schemas.microsoft.com/office/drawing/2014/main" xmlns="" val="3702681225"/>
                  </a:ext>
                </a:extLst>
              </a:tr>
            </a:tbl>
          </a:graphicData>
        </a:graphic>
      </p:graphicFrame>
    </p:spTree>
    <p:extLst>
      <p:ext uri="{BB962C8B-B14F-4D97-AF65-F5344CB8AC3E}">
        <p14:creationId xmlns:p14="http://schemas.microsoft.com/office/powerpoint/2010/main" val="2999792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AF5F58-A399-4F79-AD34-BC7F38B2D1F9}"/>
              </a:ext>
            </a:extLst>
          </p:cNvPr>
          <p:cNvSpPr>
            <a:spLocks noGrp="1"/>
          </p:cNvSpPr>
          <p:nvPr>
            <p:ph type="title"/>
          </p:nvPr>
        </p:nvSpPr>
        <p:spPr/>
        <p:txBody>
          <a:bodyPr>
            <a:normAutofit/>
          </a:bodyPr>
          <a:lstStyle/>
          <a:p>
            <a:r>
              <a:rPr lang="en-US" sz="3600" dirty="0"/>
              <a:t>Tier 2 possibilities</a:t>
            </a:r>
          </a:p>
        </p:txBody>
      </p:sp>
      <p:graphicFrame>
        <p:nvGraphicFramePr>
          <p:cNvPr id="4" name="Content Placeholder 3">
            <a:extLst>
              <a:ext uri="{FF2B5EF4-FFF2-40B4-BE49-F238E27FC236}">
                <a16:creationId xmlns:a16="http://schemas.microsoft.com/office/drawing/2014/main" xmlns="" id="{612FEE8D-9F94-450D-AE92-CBB422B067DC}"/>
              </a:ext>
            </a:extLst>
          </p:cNvPr>
          <p:cNvGraphicFramePr>
            <a:graphicFrameLocks/>
          </p:cNvGraphicFramePr>
          <p:nvPr>
            <p:extLst>
              <p:ext uri="{D42A27DB-BD31-4B8C-83A1-F6EECF244321}">
                <p14:modId xmlns:p14="http://schemas.microsoft.com/office/powerpoint/2010/main" val="2209841599"/>
              </p:ext>
            </p:extLst>
          </p:nvPr>
        </p:nvGraphicFramePr>
        <p:xfrm>
          <a:off x="635258" y="2859730"/>
          <a:ext cx="10916464" cy="2239389"/>
        </p:xfrm>
        <a:graphic>
          <a:graphicData uri="http://schemas.openxmlformats.org/drawingml/2006/table">
            <a:tbl>
              <a:tblPr firstRow="1" firstCol="1" bandRow="1">
                <a:tableStyleId>{8799B23B-EC83-4686-B30A-512413B5E67A}</a:tableStyleId>
              </a:tblPr>
              <a:tblGrid>
                <a:gridCol w="4271751">
                  <a:extLst>
                    <a:ext uri="{9D8B030D-6E8A-4147-A177-3AD203B41FA5}">
                      <a16:colId xmlns:a16="http://schemas.microsoft.com/office/drawing/2014/main" xmlns="" val="2030865819"/>
                    </a:ext>
                  </a:extLst>
                </a:gridCol>
                <a:gridCol w="3178298">
                  <a:extLst>
                    <a:ext uri="{9D8B030D-6E8A-4147-A177-3AD203B41FA5}">
                      <a16:colId xmlns:a16="http://schemas.microsoft.com/office/drawing/2014/main" xmlns="" val="1095287286"/>
                    </a:ext>
                  </a:extLst>
                </a:gridCol>
                <a:gridCol w="3466415">
                  <a:extLst>
                    <a:ext uri="{9D8B030D-6E8A-4147-A177-3AD203B41FA5}">
                      <a16:colId xmlns:a16="http://schemas.microsoft.com/office/drawing/2014/main" xmlns="" val="1249198920"/>
                    </a:ext>
                  </a:extLst>
                </a:gridCol>
              </a:tblGrid>
              <a:tr h="746463">
                <a:tc>
                  <a:txBody>
                    <a:bodyPr/>
                    <a:lstStyle/>
                    <a:p>
                      <a:pPr marL="0" marR="0">
                        <a:spcBef>
                          <a:spcPts val="0"/>
                        </a:spcBef>
                        <a:spcAft>
                          <a:spcPts val="0"/>
                        </a:spcAft>
                      </a:pPr>
                      <a:r>
                        <a:rPr lang="en-US" sz="2200" b="1" kern="1200" dirty="0">
                          <a:effectLst/>
                        </a:rPr>
                        <a:t>S-122 Marine Protected Areas</a:t>
                      </a:r>
                      <a:endParaRPr lang="en-US" sz="2800" b="1" dirty="0">
                        <a:effectLst/>
                        <a:latin typeface="Times New Roman" panose="02020603050405020304" pitchFamily="18" charset="0"/>
                        <a:ea typeface="Times New Roman" panose="02020603050405020304" pitchFamily="18" charset="0"/>
                      </a:endParaRPr>
                    </a:p>
                  </a:txBody>
                  <a:tcPr marL="149959" marR="149959" marT="0" marB="0"/>
                </a:tc>
                <a:tc>
                  <a:txBody>
                    <a:bodyPr/>
                    <a:lstStyle/>
                    <a:p>
                      <a:pPr marL="0" marR="0">
                        <a:spcBef>
                          <a:spcPts val="0"/>
                        </a:spcBef>
                        <a:spcAft>
                          <a:spcPts val="0"/>
                        </a:spcAft>
                      </a:pPr>
                      <a:r>
                        <a:rPr lang="en-US" sz="2200" b="1" kern="1200" dirty="0">
                          <a:effectLst/>
                        </a:rPr>
                        <a:t>S-412 Weather Overlay</a:t>
                      </a:r>
                      <a:endParaRPr lang="en-US" sz="2800" b="1" dirty="0">
                        <a:effectLst/>
                        <a:latin typeface="Times New Roman" panose="02020603050405020304" pitchFamily="18" charset="0"/>
                        <a:ea typeface="Times New Roman" panose="02020603050405020304" pitchFamily="18" charset="0"/>
                      </a:endParaRPr>
                    </a:p>
                  </a:txBody>
                  <a:tcPr marL="149959" marR="149959" marT="0" marB="0"/>
                </a:tc>
                <a:tc>
                  <a:txBody>
                    <a:bodyPr/>
                    <a:lstStyle/>
                    <a:p>
                      <a:pPr marL="0" marR="0">
                        <a:spcBef>
                          <a:spcPts val="0"/>
                        </a:spcBef>
                        <a:spcAft>
                          <a:spcPts val="0"/>
                        </a:spcAft>
                      </a:pPr>
                      <a:r>
                        <a:rPr lang="en-US" sz="2200" b="1" kern="1200" dirty="0">
                          <a:effectLst/>
                        </a:rPr>
                        <a:t>S-121 Maritime Limits and Boundaries</a:t>
                      </a:r>
                      <a:endParaRPr lang="en-US" sz="2800" b="1" dirty="0">
                        <a:effectLst/>
                        <a:latin typeface="Times New Roman" panose="02020603050405020304" pitchFamily="18" charset="0"/>
                        <a:ea typeface="Times New Roman" panose="02020603050405020304" pitchFamily="18" charset="0"/>
                      </a:endParaRPr>
                    </a:p>
                  </a:txBody>
                  <a:tcPr marL="149959" marR="149959" marT="0" marB="0"/>
                </a:tc>
                <a:extLst>
                  <a:ext uri="{0D108BD9-81ED-4DB2-BD59-A6C34878D82A}">
                    <a16:rowId xmlns:a16="http://schemas.microsoft.com/office/drawing/2014/main" xmlns="" val="2870792090"/>
                  </a:ext>
                </a:extLst>
              </a:tr>
              <a:tr h="746463">
                <a:tc>
                  <a:txBody>
                    <a:bodyPr/>
                    <a:lstStyle/>
                    <a:p>
                      <a:pPr marL="0" marR="0">
                        <a:spcBef>
                          <a:spcPts val="0"/>
                        </a:spcBef>
                        <a:spcAft>
                          <a:spcPts val="0"/>
                        </a:spcAft>
                      </a:pPr>
                      <a:r>
                        <a:rPr lang="en-US" sz="2200" b="1" kern="1200" dirty="0">
                          <a:effectLst/>
                        </a:rPr>
                        <a:t>S-411 Ice Information</a:t>
                      </a:r>
                      <a:endParaRPr lang="en-US" sz="2800" b="1" dirty="0">
                        <a:effectLst/>
                        <a:latin typeface="Times New Roman" panose="02020603050405020304" pitchFamily="18" charset="0"/>
                        <a:ea typeface="Times New Roman" panose="02020603050405020304" pitchFamily="18" charset="0"/>
                      </a:endParaRPr>
                    </a:p>
                  </a:txBody>
                  <a:tcPr marL="149959" marR="149959" marT="0" marB="0"/>
                </a:tc>
                <a:tc>
                  <a:txBody>
                    <a:bodyPr/>
                    <a:lstStyle/>
                    <a:p>
                      <a:pPr marL="0" marR="0">
                        <a:spcBef>
                          <a:spcPts val="0"/>
                        </a:spcBef>
                        <a:spcAft>
                          <a:spcPts val="0"/>
                        </a:spcAft>
                      </a:pPr>
                      <a:r>
                        <a:rPr lang="en-US" sz="2200" b="1" kern="1200" dirty="0">
                          <a:effectLst/>
                        </a:rPr>
                        <a:t>S-413 Weather and Wave Conditions</a:t>
                      </a:r>
                      <a:endParaRPr lang="en-US" sz="2800" b="1" dirty="0">
                        <a:effectLst/>
                        <a:latin typeface="Times New Roman" panose="02020603050405020304" pitchFamily="18" charset="0"/>
                        <a:ea typeface="Times New Roman" panose="02020603050405020304" pitchFamily="18" charset="0"/>
                      </a:endParaRPr>
                    </a:p>
                  </a:txBody>
                  <a:tcPr marL="149959" marR="149959" marT="0" marB="0"/>
                </a:tc>
                <a:tc>
                  <a:txBody>
                    <a:bodyPr/>
                    <a:lstStyle/>
                    <a:p>
                      <a:pPr marL="0" marR="0">
                        <a:spcBef>
                          <a:spcPts val="0"/>
                        </a:spcBef>
                        <a:spcAft>
                          <a:spcPts val="0"/>
                        </a:spcAft>
                      </a:pPr>
                      <a:r>
                        <a:rPr lang="en-US" sz="2200" b="1" kern="1200" dirty="0">
                          <a:effectLst/>
                        </a:rPr>
                        <a:t>S-414 Weather and Wave Observations</a:t>
                      </a:r>
                      <a:endParaRPr lang="en-US" sz="2800" b="1" dirty="0">
                        <a:effectLst/>
                        <a:latin typeface="Times New Roman" panose="02020603050405020304" pitchFamily="18" charset="0"/>
                        <a:ea typeface="Times New Roman" panose="02020603050405020304" pitchFamily="18" charset="0"/>
                      </a:endParaRPr>
                    </a:p>
                  </a:txBody>
                  <a:tcPr marL="149959" marR="149959" marT="0" marB="0"/>
                </a:tc>
                <a:extLst>
                  <a:ext uri="{0D108BD9-81ED-4DB2-BD59-A6C34878D82A}">
                    <a16:rowId xmlns:a16="http://schemas.microsoft.com/office/drawing/2014/main" xmlns="" val="4069593309"/>
                  </a:ext>
                </a:extLst>
              </a:tr>
              <a:tr h="746463">
                <a:tc>
                  <a:txBody>
                    <a:bodyPr/>
                    <a:lstStyle/>
                    <a:p>
                      <a:pPr marL="0" marR="0">
                        <a:spcBef>
                          <a:spcPts val="0"/>
                        </a:spcBef>
                        <a:spcAft>
                          <a:spcPts val="0"/>
                        </a:spcAft>
                      </a:pPr>
                      <a:r>
                        <a:rPr lang="en-US" sz="2200" b="1" kern="1200" dirty="0">
                          <a:effectLst/>
                        </a:rPr>
                        <a:t>Marine Spatial Data Infrastructure</a:t>
                      </a:r>
                      <a:endParaRPr lang="en-US" sz="2800" b="1" dirty="0">
                        <a:effectLst/>
                        <a:latin typeface="Times New Roman" panose="02020603050405020304" pitchFamily="18" charset="0"/>
                        <a:ea typeface="Times New Roman" panose="02020603050405020304" pitchFamily="18" charset="0"/>
                      </a:endParaRPr>
                    </a:p>
                  </a:txBody>
                  <a:tcPr marL="149959" marR="149959" marT="0" marB="0"/>
                </a:tc>
                <a:tc>
                  <a:txBody>
                    <a:bodyPr/>
                    <a:lstStyle/>
                    <a:p>
                      <a:pPr marL="0" marR="0">
                        <a:spcBef>
                          <a:spcPts val="0"/>
                        </a:spcBef>
                        <a:spcAft>
                          <a:spcPts val="0"/>
                        </a:spcAft>
                      </a:pPr>
                      <a:r>
                        <a:rPr lang="en-US" sz="2200" b="1" kern="1200" dirty="0">
                          <a:effectLst/>
                        </a:rPr>
                        <a:t>S-402 Bathymetric Inland ENC</a:t>
                      </a:r>
                      <a:endParaRPr lang="en-US" sz="2800" b="1" dirty="0">
                        <a:effectLst/>
                        <a:latin typeface="Times New Roman" panose="02020603050405020304" pitchFamily="18" charset="0"/>
                        <a:ea typeface="Times New Roman" panose="02020603050405020304" pitchFamily="18" charset="0"/>
                      </a:endParaRPr>
                    </a:p>
                  </a:txBody>
                  <a:tcPr marL="149959" marR="149959" marT="0" marB="0"/>
                </a:tc>
                <a:tc>
                  <a:txBody>
                    <a:bodyPr/>
                    <a:lstStyle/>
                    <a:p>
                      <a:pPr marL="0" marR="0">
                        <a:spcBef>
                          <a:spcPts val="0"/>
                        </a:spcBef>
                        <a:spcAft>
                          <a:spcPts val="0"/>
                        </a:spcAft>
                      </a:pPr>
                      <a:r>
                        <a:rPr lang="en-US" sz="2200" b="1" kern="1200" dirty="0">
                          <a:effectLst/>
                        </a:rPr>
                        <a:t>S-412 Weather Overlay</a:t>
                      </a:r>
                      <a:endParaRPr lang="en-US" sz="2800" b="1" dirty="0">
                        <a:effectLst/>
                        <a:latin typeface="Times New Roman" panose="02020603050405020304" pitchFamily="18" charset="0"/>
                        <a:ea typeface="Times New Roman" panose="02020603050405020304" pitchFamily="18" charset="0"/>
                      </a:endParaRPr>
                    </a:p>
                  </a:txBody>
                  <a:tcPr marL="149959" marR="149959" marT="0" marB="0"/>
                </a:tc>
                <a:extLst>
                  <a:ext uri="{0D108BD9-81ED-4DB2-BD59-A6C34878D82A}">
                    <a16:rowId xmlns:a16="http://schemas.microsoft.com/office/drawing/2014/main" xmlns="" val="3351039344"/>
                  </a:ext>
                </a:extLst>
              </a:tr>
            </a:tbl>
          </a:graphicData>
        </a:graphic>
      </p:graphicFrame>
    </p:spTree>
    <p:extLst>
      <p:ext uri="{BB962C8B-B14F-4D97-AF65-F5344CB8AC3E}">
        <p14:creationId xmlns:p14="http://schemas.microsoft.com/office/powerpoint/2010/main" val="684649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DB7C66-8DAE-4DE8-B9CD-1D66E4226412}"/>
              </a:ext>
            </a:extLst>
          </p:cNvPr>
          <p:cNvSpPr>
            <a:spLocks noGrp="1"/>
          </p:cNvSpPr>
          <p:nvPr>
            <p:ph type="title"/>
          </p:nvPr>
        </p:nvSpPr>
        <p:spPr/>
        <p:txBody>
          <a:bodyPr>
            <a:normAutofit/>
          </a:bodyPr>
          <a:lstStyle/>
          <a:p>
            <a:r>
              <a:rPr lang="en-US" sz="3600" dirty="0"/>
              <a:t>Tier 3 Possibilities </a:t>
            </a:r>
          </a:p>
        </p:txBody>
      </p:sp>
      <p:graphicFrame>
        <p:nvGraphicFramePr>
          <p:cNvPr id="4" name="Content Placeholder 3">
            <a:extLst>
              <a:ext uri="{FF2B5EF4-FFF2-40B4-BE49-F238E27FC236}">
                <a16:creationId xmlns:a16="http://schemas.microsoft.com/office/drawing/2014/main" xmlns="" id="{12F71B44-FFBE-4C40-99D0-FDCE03DE5A04}"/>
              </a:ext>
            </a:extLst>
          </p:cNvPr>
          <p:cNvGraphicFramePr>
            <a:graphicFrameLocks noGrp="1"/>
          </p:cNvGraphicFramePr>
          <p:nvPr>
            <p:ph idx="1"/>
            <p:extLst>
              <p:ext uri="{D42A27DB-BD31-4B8C-83A1-F6EECF244321}">
                <p14:modId xmlns:p14="http://schemas.microsoft.com/office/powerpoint/2010/main" val="2911323179"/>
              </p:ext>
            </p:extLst>
          </p:nvPr>
        </p:nvGraphicFramePr>
        <p:xfrm>
          <a:off x="635258" y="2859730"/>
          <a:ext cx="10916464" cy="746463"/>
        </p:xfrm>
        <a:graphic>
          <a:graphicData uri="http://schemas.openxmlformats.org/drawingml/2006/table">
            <a:tbl>
              <a:tblPr firstRow="1" firstCol="1" bandRow="1">
                <a:tableStyleId>{8799B23B-EC83-4686-B30A-512413B5E67A}</a:tableStyleId>
              </a:tblPr>
              <a:tblGrid>
                <a:gridCol w="4271751">
                  <a:extLst>
                    <a:ext uri="{9D8B030D-6E8A-4147-A177-3AD203B41FA5}">
                      <a16:colId xmlns:a16="http://schemas.microsoft.com/office/drawing/2014/main" xmlns="" val="2030865819"/>
                    </a:ext>
                  </a:extLst>
                </a:gridCol>
                <a:gridCol w="3178298">
                  <a:extLst>
                    <a:ext uri="{9D8B030D-6E8A-4147-A177-3AD203B41FA5}">
                      <a16:colId xmlns:a16="http://schemas.microsoft.com/office/drawing/2014/main" xmlns="" val="1095287286"/>
                    </a:ext>
                  </a:extLst>
                </a:gridCol>
                <a:gridCol w="3466415">
                  <a:extLst>
                    <a:ext uri="{9D8B030D-6E8A-4147-A177-3AD203B41FA5}">
                      <a16:colId xmlns:a16="http://schemas.microsoft.com/office/drawing/2014/main" xmlns="" val="1249198920"/>
                    </a:ext>
                  </a:extLst>
                </a:gridCol>
              </a:tblGrid>
              <a:tr h="746463">
                <a:tc>
                  <a:txBody>
                    <a:bodyPr/>
                    <a:lstStyle/>
                    <a:p>
                      <a:pPr marL="0" marR="0">
                        <a:spcBef>
                          <a:spcPts val="0"/>
                        </a:spcBef>
                        <a:spcAft>
                          <a:spcPts val="0"/>
                        </a:spcAft>
                      </a:pPr>
                      <a:r>
                        <a:rPr lang="en-US" sz="2200" kern="1200" dirty="0">
                          <a:effectLst/>
                        </a:rPr>
                        <a:t>Crowd Sourced Bathymetry</a:t>
                      </a:r>
                      <a:endParaRPr lang="en-US" sz="2800" dirty="0">
                        <a:effectLst/>
                        <a:latin typeface="Times New Roman" panose="02020603050405020304" pitchFamily="18" charset="0"/>
                        <a:ea typeface="Times New Roman" panose="02020603050405020304" pitchFamily="18" charset="0"/>
                      </a:endParaRPr>
                    </a:p>
                  </a:txBody>
                  <a:tcPr marL="149959" marR="149959" marT="0" marB="0"/>
                </a:tc>
                <a:tc>
                  <a:txBody>
                    <a:bodyPr/>
                    <a:lstStyle/>
                    <a:p>
                      <a:pPr marL="0" marR="0">
                        <a:spcBef>
                          <a:spcPts val="0"/>
                        </a:spcBef>
                        <a:spcAft>
                          <a:spcPts val="0"/>
                        </a:spcAft>
                      </a:pPr>
                      <a:r>
                        <a:rPr lang="en-US" sz="2200" kern="1200" dirty="0">
                          <a:effectLst/>
                        </a:rPr>
                        <a:t>ArcGIS Online Data</a:t>
                      </a:r>
                      <a:endParaRPr lang="en-US" sz="2800" dirty="0">
                        <a:effectLst/>
                        <a:latin typeface="Times New Roman" panose="02020603050405020304" pitchFamily="18" charset="0"/>
                        <a:ea typeface="Times New Roman" panose="02020603050405020304" pitchFamily="18" charset="0"/>
                      </a:endParaRPr>
                    </a:p>
                  </a:txBody>
                  <a:tcPr marL="149959" marR="149959" marT="0" marB="0"/>
                </a:tc>
                <a:tc>
                  <a:txBody>
                    <a:bodyPr/>
                    <a:lstStyle/>
                    <a:p>
                      <a:pPr marL="0" marR="0">
                        <a:spcBef>
                          <a:spcPts val="0"/>
                        </a:spcBef>
                        <a:spcAft>
                          <a:spcPts val="0"/>
                        </a:spcAft>
                      </a:pPr>
                      <a:r>
                        <a:rPr lang="en-US" sz="2200" kern="1200" dirty="0">
                          <a:effectLst/>
                        </a:rPr>
                        <a:t>NON-Governmental Data</a:t>
                      </a:r>
                      <a:endParaRPr lang="en-US" sz="2800" dirty="0">
                        <a:effectLst/>
                        <a:latin typeface="Times New Roman" panose="02020603050405020304" pitchFamily="18" charset="0"/>
                        <a:ea typeface="Times New Roman" panose="02020603050405020304" pitchFamily="18" charset="0"/>
                      </a:endParaRPr>
                    </a:p>
                  </a:txBody>
                  <a:tcPr marL="149959" marR="149959" marT="0" marB="0"/>
                </a:tc>
                <a:extLst>
                  <a:ext uri="{0D108BD9-81ED-4DB2-BD59-A6C34878D82A}">
                    <a16:rowId xmlns:a16="http://schemas.microsoft.com/office/drawing/2014/main" xmlns="" val="2870792090"/>
                  </a:ext>
                </a:extLst>
              </a:tr>
            </a:tbl>
          </a:graphicData>
        </a:graphic>
      </p:graphicFrame>
    </p:spTree>
    <p:extLst>
      <p:ext uri="{BB962C8B-B14F-4D97-AF65-F5344CB8AC3E}">
        <p14:creationId xmlns:p14="http://schemas.microsoft.com/office/powerpoint/2010/main" val="2448476997"/>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289AE2-D2AE-49D1-AFAC-3A79F6794255}">
  <ds:schemaRefs>
    <ds:schemaRef ds:uri="http://purl.org/dc/elements/1.1/"/>
    <ds:schemaRef ds:uri="http://schemas.microsoft.com/office/2006/metadata/properties"/>
    <ds:schemaRef ds:uri="http://schemas.microsoft.com/office/infopath/2007/PartnerControls"/>
    <ds:schemaRef ds:uri="http://purl.org/dc/terms/"/>
    <ds:schemaRef ds:uri="71af3243-3dd4-4a8d-8c0d-dd76da1f02a5"/>
    <ds:schemaRef ds:uri="http://schemas.microsoft.com/office/2006/documentManagement/types"/>
    <ds:schemaRef ds:uri="http://purl.org/dc/dcmitype/"/>
    <ds:schemaRef ds:uri="http://schemas.openxmlformats.org/package/2006/metadata/core-properties"/>
    <ds:schemaRef ds:uri="16c05727-aa75-4e4a-9b5f-8a80a1165891"/>
    <ds:schemaRef ds:uri="http://www.w3.org/XML/1998/namespace"/>
  </ds:schemaRefs>
</ds:datastoreItem>
</file>

<file path=customXml/itemProps2.xml><?xml version="1.0" encoding="utf-8"?>
<ds:datastoreItem xmlns:ds="http://schemas.openxmlformats.org/officeDocument/2006/customXml" ds:itemID="{927BD4C1-B6B1-4715-ABF9-E660A51A4EA0}">
  <ds:schemaRefs>
    <ds:schemaRef ds:uri="http://schemas.microsoft.com/sharepoint/v3/contenttype/forms"/>
  </ds:schemaRefs>
</ds:datastoreItem>
</file>

<file path=customXml/itemProps3.xml><?xml version="1.0" encoding="utf-8"?>
<ds:datastoreItem xmlns:ds="http://schemas.openxmlformats.org/officeDocument/2006/customXml" ds:itemID="{41E7CA09-9778-4414-AE97-8064B12DA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571</Words>
  <Application>Microsoft Office PowerPoint</Application>
  <PresentationFormat>Widescreen</PresentationFormat>
  <Paragraphs>50</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Calibri</vt:lpstr>
      <vt:lpstr>Franklin Gothic Book</vt:lpstr>
      <vt:lpstr>Franklin Gothic Demi</vt:lpstr>
      <vt:lpstr>Times New Roman</vt:lpstr>
      <vt:lpstr>Wingdings 2</vt:lpstr>
      <vt:lpstr>DividendVTI</vt:lpstr>
      <vt:lpstr>Tiered approach to WENS</vt:lpstr>
      <vt:lpstr>Principles for geospatial information</vt:lpstr>
      <vt:lpstr>UN-GGIM Integrated Geospatial Information Framework (IGIF)</vt:lpstr>
      <vt:lpstr>IGIF principles are agreed upon at the united nations</vt:lpstr>
      <vt:lpstr>Three-tiered approach</vt:lpstr>
      <vt:lpstr>The major work with this approach </vt:lpstr>
      <vt:lpstr>Tier 1 possibilities</vt:lpstr>
      <vt:lpstr>Tier 2 possibilities</vt:lpstr>
      <vt:lpstr>Tier 3 Possibilities </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2020-03-24T19:18:02Z</dcterms:created>
  <dcterms:modified xsi:type="dcterms:W3CDTF">2020-03-27T13:03:43Z</dcterms:modified>
</cp:coreProperties>
</file>