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5" r:id="rId1"/>
  </p:sldMasterIdLst>
  <p:notesMasterIdLst>
    <p:notesMasterId r:id="rId19"/>
  </p:notesMasterIdLst>
  <p:handoutMasterIdLst>
    <p:handoutMasterId r:id="rId20"/>
  </p:handoutMasterIdLst>
  <p:sldIdLst>
    <p:sldId id="435" r:id="rId2"/>
    <p:sldId id="444" r:id="rId3"/>
    <p:sldId id="445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400"/>
    <a:srgbClr val="444444"/>
    <a:srgbClr val="0072C6"/>
    <a:srgbClr val="777777"/>
    <a:srgbClr val="008DFF"/>
    <a:srgbClr val="3366FF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1" autoAdjust="0"/>
    <p:restoredTop sz="83251" autoAdjust="0"/>
  </p:normalViewPr>
  <p:slideViewPr>
    <p:cSldViewPr>
      <p:cViewPr varScale="1">
        <p:scale>
          <a:sx n="47" d="100"/>
          <a:sy n="47" d="100"/>
        </p:scale>
        <p:origin x="15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FCE739-BAC9-46BC-85B0-ACC0182407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7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06938"/>
            <a:ext cx="543242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7" tIns="46519" rIns="93037" bIns="4651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BE2D6B-3A15-4E64-ACFB-1C8783D515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3385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2"/>
          </a:xfrm>
        </p:spPr>
        <p:txBody>
          <a:bodyPr/>
          <a:lstStyle>
            <a:lvl1pPr>
              <a:buClr>
                <a:srgbClr val="0072C6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rgbClr val="0072C6"/>
              </a:buClr>
              <a:defRPr sz="2400">
                <a:solidFill>
                  <a:srgbClr val="444444"/>
                </a:solidFill>
              </a:defRPr>
            </a:lvl2pPr>
            <a:lvl3pPr>
              <a:buClr>
                <a:srgbClr val="0072C6"/>
              </a:buClr>
              <a:defRPr sz="2400">
                <a:solidFill>
                  <a:srgbClr val="FF9400"/>
                </a:solidFill>
              </a:defRPr>
            </a:lvl3pPr>
            <a:lvl4pPr>
              <a:buClr>
                <a:srgbClr val="0072C6"/>
              </a:buClr>
              <a:defRPr sz="2000"/>
            </a:lvl4pPr>
            <a:lvl5pPr>
              <a:buClr>
                <a:srgbClr val="0072C6"/>
              </a:buClr>
              <a:defRPr sz="20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B7025-BC65-4A10-A5B2-2E21D3C00AA4}" type="datetime1">
              <a:rPr lang="en-US" altLang="en-US"/>
              <a:pPr>
                <a:defRPr/>
              </a:pPr>
              <a:t>4/6/2020</a:t>
            </a:fld>
            <a:r>
              <a:rPr lang="en-US" altLang="en-US"/>
              <a:t>Date --/--/--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195B-C85B-4CF1-9A93-50F7AA911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1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4" descr="ic-enc logo onl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0795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2C6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rgbClr val="0072C6"/>
              </a:buClr>
              <a:defRPr sz="2400">
                <a:solidFill>
                  <a:srgbClr val="444444"/>
                </a:solidFill>
              </a:defRPr>
            </a:lvl2pPr>
            <a:lvl3pPr>
              <a:buClr>
                <a:srgbClr val="0072C6"/>
              </a:buClr>
              <a:defRPr sz="2400">
                <a:solidFill>
                  <a:srgbClr val="FF9400"/>
                </a:solidFill>
              </a:defRPr>
            </a:lvl3pPr>
            <a:lvl4pPr>
              <a:buClr>
                <a:srgbClr val="0072C6"/>
              </a:buClr>
              <a:defRPr sz="2000"/>
            </a:lvl4pPr>
            <a:lvl5pPr>
              <a:buClr>
                <a:srgbClr val="0072C6"/>
              </a:buClr>
              <a:defRPr sz="20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C60F7-022A-4016-9DDB-F0B609B3B22C}" type="datetime1">
              <a:rPr lang="en-US" altLang="en-US"/>
              <a:pPr>
                <a:defRPr/>
              </a:pPr>
              <a:t>4/6/2020</a:t>
            </a:fld>
            <a:r>
              <a:rPr lang="en-US" altLang="en-US"/>
              <a:t>16/04/2012</a:t>
            </a:r>
          </a:p>
        </p:txBody>
      </p:sp>
      <p:sp>
        <p:nvSpPr>
          <p:cNvPr id="10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  <p:sp>
        <p:nvSpPr>
          <p:cNvPr id="11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C3E62-031E-4092-B731-50795DF115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2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80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14" descr="ic-enc logo onl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850900"/>
            <a:ext cx="7559675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27584" y="3861047"/>
            <a:ext cx="7772400" cy="792089"/>
          </a:xfrm>
        </p:spPr>
        <p:txBody>
          <a:bodyPr anchor="b"/>
          <a:lstStyle>
            <a:lvl1pPr algn="ctr">
              <a:defRPr sz="4000" b="1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12C5-3239-4FA7-8E10-E17520B85925}" type="datetime1">
              <a:rPr lang="en-US" altLang="en-US"/>
              <a:pPr>
                <a:defRPr/>
              </a:pPr>
              <a:t>4/6/2020</a:t>
            </a:fld>
            <a:r>
              <a:rPr lang="en-US" altLang="en-US"/>
              <a:t>Date --/--/--</a:t>
            </a:r>
          </a:p>
        </p:txBody>
      </p:sp>
      <p:sp>
        <p:nvSpPr>
          <p:cNvPr id="12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DB48F-B488-4E76-9CE7-5E380512F9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</p:spTree>
    <p:extLst>
      <p:ext uri="{BB962C8B-B14F-4D97-AF65-F5344CB8AC3E}">
        <p14:creationId xmlns:p14="http://schemas.microsoft.com/office/powerpoint/2010/main" val="389416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80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143750" y="6357938"/>
            <a:ext cx="8461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FF94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9E41EE-8B53-4941-A2E9-EFF3536B58B9}" type="datetime1">
              <a:rPr lang="en-US" altLang="en-US"/>
              <a:pPr>
                <a:defRPr/>
              </a:pPr>
              <a:t>4/6/2020</a:t>
            </a:fld>
            <a:r>
              <a:rPr lang="en-US" altLang="en-US"/>
              <a:t>Date --/--/--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929063" y="63579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FF94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Powerpoint Title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72500" y="6357938"/>
            <a:ext cx="4556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FF94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750952A-AD24-4D87-9D60-4D8E12AA23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7" name="Picture 14" descr="ic-enc logo only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2563"/>
            <a:ext cx="10795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2C6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8DFF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rgbClr val="0072C6"/>
        </a:buClr>
        <a:buSzPct val="68000"/>
        <a:buFont typeface="Wingdings 3" panose="05040102010807070707" pitchFamily="18" charset="2"/>
        <a:buChar char="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rgbClr val="0072C6"/>
        </a:buClr>
        <a:buFont typeface="Verdana" panose="020B0604030504040204" pitchFamily="34" charset="0"/>
        <a:buChar char="◦"/>
        <a:defRPr sz="2400" kern="1200">
          <a:solidFill>
            <a:srgbClr val="444444"/>
          </a:solidFill>
          <a:latin typeface="Arial" pitchFamily="34" charset="0"/>
          <a:ea typeface="+mn-ea"/>
          <a:cs typeface="Arial" pitchFamily="34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0072C6"/>
        </a:buClr>
        <a:buSzPct val="100000"/>
        <a:buFont typeface="Wingdings 2" panose="05020102010507070707" pitchFamily="18" charset="2"/>
        <a:buChar char=""/>
        <a:defRPr sz="2400" kern="1200">
          <a:solidFill>
            <a:srgbClr val="FF9400"/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0072C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0072C6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24208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700" dirty="0"/>
              <a:t>IC-ENC &amp; WENS PRINCIPLES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WENDWG10 – April 2020 – Online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James Harper</a:t>
            </a:r>
            <a:br>
              <a:rPr lang="en-GB" dirty="0"/>
            </a:br>
            <a:r>
              <a:rPr lang="en-GB" dirty="0"/>
              <a:t>IC-ENC General Manager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B195B-C85B-4CF1-9A93-50F7AA91128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171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list of S10X product specifications under WENS may increase or decrease as experience grows</a:t>
            </a:r>
          </a:p>
          <a:p>
            <a:pPr lvl="1"/>
            <a:r>
              <a:rPr lang="en-US" dirty="0"/>
              <a:t>Comments:</a:t>
            </a:r>
          </a:p>
          <a:p>
            <a:pPr lvl="1"/>
            <a:r>
              <a:rPr lang="en-US" dirty="0"/>
              <a:t>Note the new concept of the tiered approach</a:t>
            </a:r>
          </a:p>
          <a:p>
            <a:pPr lvl="1"/>
            <a:r>
              <a:rPr lang="en-US" dirty="0"/>
              <a:t>Make the framework generic and futureproof 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 – S10X: What’s in &amp; what’s out?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29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Analysing</a:t>
            </a:r>
            <a:r>
              <a:rPr lang="en-US" dirty="0"/>
              <a:t> user groups may offer benefit (e.g. (navigational and non-navigational users) and acknowledge these may have different requirements/responsibilities (e.g. update frequency) </a:t>
            </a:r>
          </a:p>
          <a:p>
            <a:pPr lvl="1"/>
            <a:r>
              <a:rPr lang="en-US" dirty="0"/>
              <a:t>WENS paper does state “these same coordinated services must be available to support mariners not subject to the provisions of ECDIS”</a:t>
            </a:r>
          </a:p>
          <a:p>
            <a:pPr lvl="1"/>
            <a:r>
              <a:rPr lang="en-US" dirty="0"/>
              <a:t>Considering WENS by user group may help us focus our energy/attention where brings most value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– Remember the end user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169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Reference 3.1 and 3.2</a:t>
            </a:r>
          </a:p>
          <a:p>
            <a:pPr marL="109537" lvl="0" indent="0">
              <a:buNone/>
            </a:pPr>
            <a:endParaRPr lang="en-US" sz="2000" dirty="0"/>
          </a:p>
          <a:p>
            <a:pPr lvl="0"/>
            <a:r>
              <a:rPr lang="en-US" dirty="0"/>
              <a:t>It is a valid ambition to have agreed production (technical) boundaries/agreed areas of responsibility, and for the large portion of the globe this is achieved. This should be maintained in the S100 era.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But, what is the right WENS approach in those particular areas where this has not been possible to achieve for WEND (S57)?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 – “Co-ordination of Services”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684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should be cautious of being too prescriptive on how RHCs are going to operate in the WENS era.</a:t>
            </a:r>
          </a:p>
          <a:p>
            <a:pPr lvl="1"/>
            <a:r>
              <a:rPr lang="en-US" dirty="0"/>
              <a:t>The are a large range of RHCs – size, geopolitics, resources, experience, technology</a:t>
            </a:r>
            <a:endParaRPr lang="en-GB" dirty="0"/>
          </a:p>
          <a:p>
            <a:pPr lvl="1"/>
            <a:r>
              <a:rPr lang="en-US" dirty="0"/>
              <a:t>The WENDWG is made up of representatives of RHCs who should be able to advise on this.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7 - What is the Role of RHCs?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413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is currently the case under WEND, it will be for the members of a RENC to determine and agree the role of that RENC in the WENS</a:t>
            </a:r>
          </a:p>
          <a:p>
            <a:pPr marL="109537" indent="0">
              <a:buNone/>
            </a:pPr>
            <a:endParaRPr lang="en-US" dirty="0"/>
          </a:p>
          <a:p>
            <a:pPr lvl="1"/>
            <a:r>
              <a:rPr lang="en-US" dirty="0"/>
              <a:t>IC-ENC does this via the Steering Committee – note that change and decisions (progress) via this method can be swifter than via other established IHO processes</a:t>
            </a:r>
          </a:p>
          <a:p>
            <a:pPr lvl="1"/>
            <a:r>
              <a:rPr lang="en-US" dirty="0"/>
              <a:t>WENS descriptions of RENCs should remain high level only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8 - Defining the Role of RENCs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9626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WENSWG should agree “WENS success metrics” early on</a:t>
            </a:r>
          </a:p>
          <a:p>
            <a:pPr lvl="1"/>
            <a:r>
              <a:rPr lang="en-US" dirty="0"/>
              <a:t>Noting the trouble we’ve had in defining ‘global coverage’ of ENCs – e.g. the struggle to produce a  definitive top ports list for example. </a:t>
            </a:r>
          </a:p>
          <a:p>
            <a:pPr lvl="1"/>
            <a:r>
              <a:rPr lang="en-US" dirty="0"/>
              <a:t>The assumption is that these metrics will be important for any (eventual) IMO regulation changes 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 – What does success look like?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875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Recommend introducing a Definitions section for key terms in the WENS Principles, including: </a:t>
            </a:r>
            <a:endParaRPr lang="en-GB" dirty="0"/>
          </a:p>
          <a:p>
            <a:pPr lvl="1"/>
            <a:r>
              <a:rPr lang="en-AU" dirty="0"/>
              <a:t>S10X Data</a:t>
            </a:r>
          </a:p>
          <a:p>
            <a:pPr lvl="1"/>
            <a:r>
              <a:rPr lang="en-AU" dirty="0"/>
              <a:t>S10X Product</a:t>
            </a:r>
          </a:p>
          <a:p>
            <a:pPr lvl="1"/>
            <a:r>
              <a:rPr lang="en-AU" dirty="0"/>
              <a:t>S10X Service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– Clear definitions required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846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2"/>
          </a:xfrm>
        </p:spPr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en-GB" dirty="0"/>
              <a:t>Overall Support for WENS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Good Data Governance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Flexibility within a structure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S10X: What’s in &amp; what’s out?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Remember the end user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“Co-ordination of Services”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What is the Role of RHCs?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Defining the Role of RENCs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What does success look like?</a:t>
            </a:r>
          </a:p>
          <a:p>
            <a:pPr marL="623887" indent="-514350">
              <a:buFont typeface="+mj-lt"/>
              <a:buAutoNum type="arabicPeriod"/>
            </a:pPr>
            <a:r>
              <a:rPr lang="en-GB" dirty="0"/>
              <a:t>Clear definitions required</a:t>
            </a:r>
          </a:p>
          <a:p>
            <a:pPr marL="623887" indent="-514350">
              <a:buFont typeface="+mj-lt"/>
              <a:buAutoNum type="arabicPeriod"/>
            </a:pPr>
            <a:endParaRPr lang="en-GB" dirty="0"/>
          </a:p>
          <a:p>
            <a:pPr marL="623887" indent="-514350">
              <a:buFont typeface="+mj-lt"/>
              <a:buAutoNum type="arabicPeriod"/>
            </a:pPr>
            <a:endParaRPr lang="en-GB" dirty="0"/>
          </a:p>
          <a:p>
            <a:pPr marL="623887" indent="-514350">
              <a:buFont typeface="+mj-lt"/>
              <a:buAutoNum type="arabicPeriod"/>
            </a:pPr>
            <a:endParaRPr lang="en-GB" dirty="0"/>
          </a:p>
          <a:p>
            <a:pPr marL="623887" indent="-514350">
              <a:buFont typeface="+mj-lt"/>
              <a:buAutoNum type="arabicPeriod"/>
            </a:pPr>
            <a:endParaRPr lang="en-GB" dirty="0"/>
          </a:p>
          <a:p>
            <a:pPr marL="623887" indent="-514350">
              <a:buFont typeface="+mj-lt"/>
              <a:buAutoNum type="arabicPeriod"/>
            </a:pPr>
            <a:endParaRPr lang="en-GB" dirty="0"/>
          </a:p>
          <a:p>
            <a:pPr marL="623887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List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22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Seeking IC-ENC member input</a:t>
            </a:r>
          </a:p>
          <a:p>
            <a:pPr lvl="1"/>
            <a:r>
              <a:rPr lang="en-US" dirty="0"/>
              <a:t>IC-ENC CL2020/03</a:t>
            </a:r>
          </a:p>
          <a:p>
            <a:pPr lvl="1"/>
            <a:r>
              <a:rPr lang="en-US" dirty="0"/>
              <a:t>IC-ENC CL2020/08</a:t>
            </a:r>
          </a:p>
          <a:p>
            <a:pPr marL="392113" lvl="1" indent="0">
              <a:buNone/>
            </a:pPr>
            <a:endParaRPr lang="en-US" dirty="0"/>
          </a:p>
          <a:p>
            <a:r>
              <a:rPr lang="en-US" dirty="0"/>
              <a:t>IC-ENC positions at WENDWG10 (paper)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10 high level conclusions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26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4807"/>
            <a:ext cx="8229600" cy="4525962"/>
          </a:xfrm>
        </p:spPr>
        <p:txBody>
          <a:bodyPr/>
          <a:lstStyle/>
          <a:p>
            <a:r>
              <a:rPr lang="en-GB" b="1" dirty="0"/>
              <a:t>Steering Committee opportunity to comment – WENDWG10</a:t>
            </a:r>
            <a:endParaRPr lang="en-GB" dirty="0"/>
          </a:p>
          <a:p>
            <a:pPr marL="109537" lvl="0" indent="0">
              <a:buNone/>
            </a:pPr>
            <a:endParaRPr lang="en-GB" dirty="0"/>
          </a:p>
          <a:p>
            <a:pPr lvl="0"/>
            <a:r>
              <a:rPr lang="en-US" dirty="0"/>
              <a:t>“</a:t>
            </a:r>
            <a:r>
              <a:rPr lang="en-GB" dirty="0"/>
              <a:t>…this Circular Letter is not for each IC-ENC member to return a detailed analysis of the clauses, but instead it is more an opportunity for the Steering Committee members to provide high level input/comment …”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IC-ENC CL2020/03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405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96639"/>
            <a:ext cx="8229600" cy="4525962"/>
          </a:xfrm>
        </p:spPr>
        <p:txBody>
          <a:bodyPr/>
          <a:lstStyle/>
          <a:p>
            <a:r>
              <a:rPr lang="en-GB" b="1" dirty="0"/>
              <a:t>IC-ENC WENS positions at WENDWG10</a:t>
            </a:r>
            <a:endParaRPr lang="en-GB" dirty="0"/>
          </a:p>
          <a:p>
            <a:pPr marL="109537" lvl="0" indent="0">
              <a:buNone/>
            </a:pPr>
            <a:endParaRPr lang="en-GB" dirty="0"/>
          </a:p>
          <a:p>
            <a:r>
              <a:rPr lang="en-US" dirty="0"/>
              <a:t>“</a:t>
            </a:r>
            <a:r>
              <a:rPr lang="en-GB" dirty="0"/>
              <a:t>The enclosed paper includes IC-ENC member comments in the IC-ENC positions, which will be used during the online meeting.”</a:t>
            </a:r>
          </a:p>
          <a:p>
            <a:pPr marL="109537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IC-ENC CL2020/08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69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1B165BA-DE17-445E-B1C9-28031442DD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504" y="1481138"/>
            <a:ext cx="7986991" cy="452596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91D201-8A87-42E1-985B-472BC158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See WENDWG10 web page…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6F877-E465-447C-9994-2C81E199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243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2B832F-9776-420A-B480-B4593CF8F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857500"/>
            <a:ext cx="8407628" cy="1143000"/>
          </a:xfrm>
        </p:spPr>
        <p:txBody>
          <a:bodyPr>
            <a:noAutofit/>
          </a:bodyPr>
          <a:lstStyle/>
          <a:p>
            <a:pPr algn="ctr"/>
            <a:r>
              <a:rPr lang="en-GB" sz="5400" dirty="0"/>
              <a:t>10 high level conclusions…</a:t>
            </a:r>
            <a:br>
              <a:rPr lang="en-GB" sz="5400" dirty="0"/>
            </a:br>
            <a:br>
              <a:rPr lang="en-GB" sz="5400" dirty="0"/>
            </a:br>
            <a:r>
              <a:rPr lang="en-GB" sz="5400" dirty="0"/>
              <a:t>…based on IC-ENC Steering Committee (i.e. Member HOs) inputs…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496A1-D451-4C6A-8DFA-A76C4F74E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922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Support</a:t>
            </a:r>
            <a:r>
              <a:rPr lang="en-AU" dirty="0"/>
              <a:t> the evolution of the WENDWG to the WENSWG</a:t>
            </a:r>
          </a:p>
          <a:p>
            <a:pPr lvl="1"/>
            <a:r>
              <a:rPr lang="en-AU" dirty="0"/>
              <a:t>And by inference, the overall support for evolving the WEND concept to become the WENS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– Overall Support for WENS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11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Support</a:t>
            </a:r>
            <a:r>
              <a:rPr lang="en-AU" dirty="0"/>
              <a:t> the use of other existing data governance principles to assist with the development of WENS. </a:t>
            </a:r>
          </a:p>
          <a:p>
            <a:pPr lvl="1"/>
            <a:r>
              <a:rPr lang="en-AU" dirty="0"/>
              <a:t>Lets use the work of others where appropriate</a:t>
            </a:r>
          </a:p>
          <a:p>
            <a:pPr lvl="1"/>
            <a:r>
              <a:rPr lang="en-AU" dirty="0"/>
              <a:t>The UN GGIM references are to be discussed at WENDGW10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– Good Data Governance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8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19DEC6-74F2-47F8-9044-28ECB5E07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Whilst WENS Principles should be clear and unambiguous, stakeholders should retain an appropriate level of flexibility within them.</a:t>
            </a:r>
          </a:p>
          <a:p>
            <a:pPr lvl="1"/>
            <a:r>
              <a:rPr lang="en-AU" dirty="0"/>
              <a:t>Examples of this include:</a:t>
            </a:r>
          </a:p>
          <a:p>
            <a:pPr lvl="1"/>
            <a:r>
              <a:rPr lang="en-AU" dirty="0"/>
              <a:t>RENC membership should remain optional</a:t>
            </a:r>
          </a:p>
          <a:p>
            <a:pPr lvl="1"/>
            <a:r>
              <a:rPr lang="en-AU" dirty="0"/>
              <a:t>Commercial service providers should remain free to innovate to best meet customer needs/demands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2430CA-63F7-4B87-97B9-F3F9159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– Flexibility within a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9ACC-66AA-4163-9540-8C7020BC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3E62-031E-4092-B731-50795DF1152F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552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ustom 3">
      <a:dk1>
        <a:sysClr val="windowText" lastClr="000000"/>
      </a:dk1>
      <a:lt1>
        <a:sysClr val="window" lastClr="FFFFFF"/>
      </a:lt1>
      <a:dk2>
        <a:srgbClr val="464646"/>
      </a:dk2>
      <a:lt2>
        <a:srgbClr val="CBE8FF"/>
      </a:lt2>
      <a:accent1>
        <a:srgbClr val="0072C6"/>
      </a:accent1>
      <a:accent2>
        <a:srgbClr val="262626"/>
      </a:accent2>
      <a:accent3>
        <a:srgbClr val="444444"/>
      </a:accent3>
      <a:accent4>
        <a:srgbClr val="777777"/>
      </a:accent4>
      <a:accent5>
        <a:srgbClr val="FF9400"/>
      </a:accent5>
      <a:accent6>
        <a:srgbClr val="FFFFFF"/>
      </a:accent6>
      <a:hlink>
        <a:srgbClr val="FF8119"/>
      </a:hlink>
      <a:folHlink>
        <a:srgbClr val="0072C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</TotalTime>
  <Words>761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Lucida Sans Unicode</vt:lpstr>
      <vt:lpstr>Times New Roman</vt:lpstr>
      <vt:lpstr>Verdana</vt:lpstr>
      <vt:lpstr>Wingdings 2</vt:lpstr>
      <vt:lpstr>Wingdings 3</vt:lpstr>
      <vt:lpstr>Presentation1</vt:lpstr>
      <vt:lpstr>IC-ENC &amp; WENS PRINCIPLES  WENDWG10 – April 2020 – Online  James Harper IC-ENC General Manager</vt:lpstr>
      <vt:lpstr>Contents</vt:lpstr>
      <vt:lpstr>IC-ENC CL2020/03</vt:lpstr>
      <vt:lpstr>IC-ENC CL2020/08</vt:lpstr>
      <vt:lpstr>See WENDWG10 web page…</vt:lpstr>
      <vt:lpstr>10 high level conclusions…  …based on IC-ENC Steering Committee (i.e. Member HOs) inputs…</vt:lpstr>
      <vt:lpstr>1 – Overall Support for WENS</vt:lpstr>
      <vt:lpstr>2 – Good Data Governance</vt:lpstr>
      <vt:lpstr>3 – Flexibility within a structure</vt:lpstr>
      <vt:lpstr>4 – S10X: What’s in &amp; what’s out? </vt:lpstr>
      <vt:lpstr>5 – Remember the end user</vt:lpstr>
      <vt:lpstr>6 – “Co-ordination of Services”</vt:lpstr>
      <vt:lpstr>7 - What is the Role of RHCs?</vt:lpstr>
      <vt:lpstr>8 - Defining the Role of RENCs</vt:lpstr>
      <vt:lpstr>9 – What does success look like?</vt:lpstr>
      <vt:lpstr>10 – Clear definitions required</vt:lpstr>
      <vt:lpstr>Summary List </vt:lpstr>
    </vt:vector>
  </TitlesOfParts>
  <Company>United Kingdom Hydrographic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northoverr</dc:creator>
  <cp:lastModifiedBy>James Harper</cp:lastModifiedBy>
  <cp:revision>148</cp:revision>
  <dcterms:created xsi:type="dcterms:W3CDTF">2014-03-20T09:00:27Z</dcterms:created>
  <dcterms:modified xsi:type="dcterms:W3CDTF">2020-04-06T13:39:40Z</dcterms:modified>
</cp:coreProperties>
</file>