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979" autoAdjust="0"/>
  </p:normalViewPr>
  <p:slideViewPr>
    <p:cSldViewPr snapToGrid="0" showGuides="1">
      <p:cViewPr varScale="1">
        <p:scale>
          <a:sx n="65" d="100"/>
          <a:sy n="65" d="100"/>
        </p:scale>
        <p:origin x="724" y="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68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87D7C-D7B5-4C73-8190-68BA289C735D}" type="datetimeFigureOut">
              <a:rPr lang="en-NZ" smtClean="0"/>
              <a:t>19/08/2022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7149F-570B-40C3-81D0-10340EDE249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76378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Why do I ask?  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7149F-570B-40C3-81D0-10340EDE2498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66537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Why do I ask?  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7149F-570B-40C3-81D0-10340EDE2498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21986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Why do I ask?  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7149F-570B-40C3-81D0-10340EDE2498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08695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Why do I ask?  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7149F-570B-40C3-81D0-10340EDE2498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73740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Why do I ask?  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7149F-570B-40C3-81D0-10340EDE2498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01359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Why do I ask?  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7149F-570B-40C3-81D0-10340EDE2498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96759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Why do I ask?  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7149F-570B-40C3-81D0-10340EDE2498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37860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63E5-8A7B-4034-A0F5-4D60A1F3300D}" type="datetimeFigureOut">
              <a:rPr lang="fr-FR" smtClean="0"/>
              <a:t>19/08/2022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681BC-F749-45AB-990A-0977D418133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0208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63E5-8A7B-4034-A0F5-4D60A1F3300D}" type="datetimeFigureOut">
              <a:rPr lang="fr-FR" smtClean="0"/>
              <a:t>19/08/2022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681BC-F749-45AB-990A-0977D418133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5535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63E5-8A7B-4034-A0F5-4D60A1F3300D}" type="datetimeFigureOut">
              <a:rPr lang="fr-FR" smtClean="0"/>
              <a:t>19/08/2022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681BC-F749-45AB-990A-0977D418133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002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63E5-8A7B-4034-A0F5-4D60A1F3300D}" type="datetimeFigureOut">
              <a:rPr lang="fr-FR" smtClean="0"/>
              <a:t>19/08/2022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681BC-F749-45AB-990A-0977D418133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4016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63E5-8A7B-4034-A0F5-4D60A1F3300D}" type="datetimeFigureOut">
              <a:rPr lang="fr-FR" smtClean="0"/>
              <a:t>19/08/2022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681BC-F749-45AB-990A-0977D418133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2202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63E5-8A7B-4034-A0F5-4D60A1F3300D}" type="datetimeFigureOut">
              <a:rPr lang="fr-FR" smtClean="0"/>
              <a:t>19/08/2022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681BC-F749-45AB-990A-0977D418133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1855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63E5-8A7B-4034-A0F5-4D60A1F3300D}" type="datetimeFigureOut">
              <a:rPr lang="fr-FR" smtClean="0"/>
              <a:t>19/08/2022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681BC-F749-45AB-990A-0977D418133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3300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63E5-8A7B-4034-A0F5-4D60A1F3300D}" type="datetimeFigureOut">
              <a:rPr lang="fr-FR" smtClean="0"/>
              <a:t>19/08/2022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681BC-F749-45AB-990A-0977D418133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7825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63E5-8A7B-4034-A0F5-4D60A1F3300D}" type="datetimeFigureOut">
              <a:rPr lang="fr-FR" smtClean="0"/>
              <a:t>19/08/2022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681BC-F749-45AB-990A-0977D418133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0295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63E5-8A7B-4034-A0F5-4D60A1F3300D}" type="datetimeFigureOut">
              <a:rPr lang="fr-FR" smtClean="0"/>
              <a:t>19/08/2022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681BC-F749-45AB-990A-0977D418133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2602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63E5-8A7B-4034-A0F5-4D60A1F3300D}" type="datetimeFigureOut">
              <a:rPr lang="fr-FR" smtClean="0"/>
              <a:t>19/08/2022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681BC-F749-45AB-990A-0977D418133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4688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C63E5-8A7B-4034-A0F5-4D60A1F3300D}" type="datetimeFigureOut">
              <a:rPr lang="fr-FR" smtClean="0"/>
              <a:t>19/08/2022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681BC-F749-45AB-990A-0977D418133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693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tiff"/><Relationship Id="rId7" Type="http://schemas.openxmlformats.org/officeDocument/2006/relationships/hyperlink" Target="https://www.youtube.com/watch?v=6lmKUGj_5fc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volcanoes.usgs.gov/volcanic_ash/marine_transportation.html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tiff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jpeg"/><Relationship Id="rId4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4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4.jpeg"/><Relationship Id="rId4" Type="http://schemas.openxmlformats.org/officeDocument/2006/relationships/image" Target="../media/image3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4.jpeg"/><Relationship Id="rId4" Type="http://schemas.openxmlformats.org/officeDocument/2006/relationships/image" Target="../media/image3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22604" y="6271312"/>
            <a:ext cx="6746790" cy="501650"/>
          </a:xfrm>
        </p:spPr>
        <p:txBody>
          <a:bodyPr/>
          <a:lstStyle/>
          <a:p>
            <a:r>
              <a:rPr lang="en-GB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WMO, Geneva 12</a:t>
            </a:r>
            <a:r>
              <a:rPr lang="en-GB" sz="18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16</a:t>
            </a:r>
            <a:r>
              <a:rPr lang="en-GB" sz="18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September 2022</a:t>
            </a:r>
            <a:endParaRPr lang="en-GB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031" y="0"/>
            <a:ext cx="3437937" cy="1145979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524000" y="1358608"/>
            <a:ext cx="9144000" cy="2387600"/>
          </a:xfrm>
        </p:spPr>
        <p:txBody>
          <a:bodyPr/>
          <a:lstStyle/>
          <a:p>
            <a:r>
              <a:rPr lang="en-US" b="1" dirty="0" smtClean="0"/>
              <a:t>Volcanic Activity and MSI</a:t>
            </a:r>
            <a:endParaRPr lang="en-US" b="1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524000" y="4180879"/>
            <a:ext cx="9144000" cy="1655762"/>
          </a:xfrm>
        </p:spPr>
        <p:txBody>
          <a:bodyPr>
            <a:normAutofit/>
          </a:bodyPr>
          <a:lstStyle/>
          <a:p>
            <a:r>
              <a:rPr lang="en-US" sz="3100" b="1" dirty="0" smtClean="0">
                <a:solidFill>
                  <a:srgbClr val="00A9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Hazards to shipping and sources of information</a:t>
            </a:r>
          </a:p>
          <a:p>
            <a:r>
              <a:rPr lang="en-US" sz="3100" b="1" dirty="0" smtClean="0">
                <a:solidFill>
                  <a:srgbClr val="00A9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there any gaps and can we do better?</a:t>
            </a:r>
          </a:p>
          <a:p>
            <a:r>
              <a:rPr lang="en-US" sz="3100" b="1" dirty="0" smtClean="0">
                <a:solidFill>
                  <a:srgbClr val="00A9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by NAVAREA &amp; METAREA XIV</a:t>
            </a:r>
            <a:endParaRPr lang="en-US" sz="3100" b="1" dirty="0">
              <a:solidFill>
                <a:srgbClr val="00A9A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92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66" y="818"/>
            <a:ext cx="944537" cy="9416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942458"/>
            <a:ext cx="939567" cy="9453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39567" cy="942458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FE6D94CB-EDE5-495B-BEC4-A42A4A0713D7}"/>
              </a:ext>
            </a:extLst>
          </p:cNvPr>
          <p:cNvSpPr txBox="1">
            <a:spLocks/>
          </p:cNvSpPr>
          <p:nvPr/>
        </p:nvSpPr>
        <p:spPr>
          <a:xfrm>
            <a:off x="1895287" y="0"/>
            <a:ext cx="10288323" cy="9668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cap="all" dirty="0" smtClean="0">
                <a:latin typeface="Arial Black" panose="020B0A04020102020204" pitchFamily="34" charset="0"/>
              </a:rPr>
              <a:t> </a:t>
            </a:r>
            <a:r>
              <a:rPr lang="fr-FR" sz="2400" cap="all" dirty="0" err="1" smtClean="0">
                <a:latin typeface="Arial Black" panose="020B0A04020102020204" pitchFamily="34" charset="0"/>
              </a:rPr>
              <a:t>Volcanic</a:t>
            </a:r>
            <a:r>
              <a:rPr lang="fr-FR" sz="2400" cap="all" dirty="0" smtClean="0">
                <a:latin typeface="Arial Black" panose="020B0A04020102020204" pitchFamily="34" charset="0"/>
              </a:rPr>
              <a:t> </a:t>
            </a:r>
            <a:r>
              <a:rPr lang="fr-FR" sz="2400" cap="all" dirty="0" err="1" smtClean="0">
                <a:latin typeface="Arial Black" panose="020B0A04020102020204" pitchFamily="34" charset="0"/>
              </a:rPr>
              <a:t>activity</a:t>
            </a:r>
            <a:r>
              <a:rPr lang="fr-FR" sz="2400" cap="all" dirty="0" smtClean="0">
                <a:latin typeface="Arial Black" panose="020B0A04020102020204" pitchFamily="34" charset="0"/>
              </a:rPr>
              <a:t> and </a:t>
            </a:r>
            <a:r>
              <a:rPr lang="fr-FR" sz="2400" cap="all" dirty="0" err="1" smtClean="0">
                <a:latin typeface="Arial Black" panose="020B0A04020102020204" pitchFamily="34" charset="0"/>
              </a:rPr>
              <a:t>msi</a:t>
            </a:r>
            <a:endParaRPr lang="en-US" sz="2400" cap="all" dirty="0">
              <a:latin typeface="Arial Black" panose="020B0A04020102020204" pitchFamily="34" charset="0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8659" y="6249510"/>
            <a:ext cx="5513231" cy="501650"/>
          </a:xfrm>
        </p:spPr>
        <p:txBody>
          <a:bodyPr/>
          <a:lstStyle/>
          <a:p>
            <a:r>
              <a:rPr lang="en-GB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NAVAREA XIV, METAREA XIV &amp; CAA NZ</a:t>
            </a:r>
            <a:endParaRPr lang="en-GB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5221" y="1218489"/>
            <a:ext cx="11552349" cy="2269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600"/>
              </a:spcAft>
              <a:buAutoNum type="arabicPeriod"/>
            </a:pPr>
            <a:r>
              <a:rPr lang="en-US" sz="2450" b="1" dirty="0" smtClean="0">
                <a:latin typeface="Arial" panose="020B0604020202020204" pitchFamily="34" charset="0"/>
                <a:cs typeface="Arial" panose="020B0604020202020204" pitchFamily="34" charset="0"/>
              </a:rPr>
              <a:t>Is it a hazard to ships?	</a:t>
            </a:r>
            <a:endParaRPr lang="en-US" sz="28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hlinkClick r:id="rId6"/>
              </a:rPr>
              <a:t>https://</a:t>
            </a:r>
            <a:r>
              <a:rPr lang="en-US" sz="2800" dirty="0" smtClean="0">
                <a:hlinkClick r:id="rId6"/>
              </a:rPr>
              <a:t>volcanoes.usgs.gov/volcanic_ash/marine_transportation.html</a:t>
            </a:r>
            <a:endParaRPr lang="en-US" sz="28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hlinkClick r:id="rId7"/>
              </a:rPr>
              <a:t>https://</a:t>
            </a:r>
            <a:r>
              <a:rPr lang="en-US" sz="2800" dirty="0" smtClean="0">
                <a:hlinkClick r:id="rId7"/>
              </a:rPr>
              <a:t>www.youtube.com/watch?v=6lmKUGj_5fc</a:t>
            </a:r>
            <a:r>
              <a:rPr lang="en-US" sz="2800" dirty="0" smtClean="0"/>
              <a:t> </a:t>
            </a:r>
            <a:r>
              <a:rPr lang="en-US" sz="2800" dirty="0" smtClean="0"/>
              <a:t>(Paul </a:t>
            </a:r>
            <a:r>
              <a:rPr lang="en-US" sz="2800" dirty="0" err="1" smtClean="0"/>
              <a:t>Cragg</a:t>
            </a:r>
            <a:r>
              <a:rPr lang="en-US" sz="2800" dirty="0" smtClean="0"/>
              <a:t> Start </a:t>
            </a:r>
            <a:r>
              <a:rPr lang="en-US" sz="2800" dirty="0" smtClean="0"/>
              <a:t>15:13)</a:t>
            </a:r>
          </a:p>
          <a:p>
            <a:pPr lvl="1"/>
            <a:endParaRPr lang="en-US" sz="2800" dirty="0"/>
          </a:p>
        </p:txBody>
      </p:sp>
      <p:pic>
        <p:nvPicPr>
          <p:cNvPr id="1026" name="Picture 2" descr="Nahue Huapi Lake, southern Argentina blanketed in ash from the Puyehue volcanic eruption June 16, 20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09" y="2981776"/>
            <a:ext cx="5001649" cy="3334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sh and pumice floating on ocean following a south Pacifc eruptio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444" y="2829464"/>
            <a:ext cx="5196908" cy="3334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9934" y="6249510"/>
            <a:ext cx="3222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Credit: USGS both images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38664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66" y="818"/>
            <a:ext cx="944537" cy="9416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942458"/>
            <a:ext cx="939567" cy="9453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39567" cy="942458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FE6D94CB-EDE5-495B-BEC4-A42A4A0713D7}"/>
              </a:ext>
            </a:extLst>
          </p:cNvPr>
          <p:cNvSpPr txBox="1">
            <a:spLocks/>
          </p:cNvSpPr>
          <p:nvPr/>
        </p:nvSpPr>
        <p:spPr>
          <a:xfrm>
            <a:off x="1895287" y="0"/>
            <a:ext cx="10288323" cy="9668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cap="all" dirty="0" smtClean="0">
                <a:latin typeface="Arial Black" panose="020B0A04020102020204" pitchFamily="34" charset="0"/>
              </a:rPr>
              <a:t> </a:t>
            </a:r>
            <a:r>
              <a:rPr lang="fr-FR" sz="2400" cap="all" dirty="0" err="1" smtClean="0">
                <a:latin typeface="Arial Black" panose="020B0A04020102020204" pitchFamily="34" charset="0"/>
              </a:rPr>
              <a:t>Volcanic</a:t>
            </a:r>
            <a:r>
              <a:rPr lang="fr-FR" sz="2400" cap="all" dirty="0" smtClean="0">
                <a:latin typeface="Arial Black" panose="020B0A04020102020204" pitchFamily="34" charset="0"/>
              </a:rPr>
              <a:t> </a:t>
            </a:r>
            <a:r>
              <a:rPr lang="fr-FR" sz="2400" cap="all" dirty="0" err="1" smtClean="0">
                <a:latin typeface="Arial Black" panose="020B0A04020102020204" pitchFamily="34" charset="0"/>
              </a:rPr>
              <a:t>activity</a:t>
            </a:r>
            <a:r>
              <a:rPr lang="fr-FR" sz="2400" cap="all" dirty="0" smtClean="0">
                <a:latin typeface="Arial Black" panose="020B0A04020102020204" pitchFamily="34" charset="0"/>
              </a:rPr>
              <a:t> and </a:t>
            </a:r>
            <a:r>
              <a:rPr lang="fr-FR" sz="2400" cap="all" dirty="0" err="1" smtClean="0">
                <a:latin typeface="Arial Black" panose="020B0A04020102020204" pitchFamily="34" charset="0"/>
              </a:rPr>
              <a:t>msi</a:t>
            </a:r>
            <a:endParaRPr lang="en-US" sz="2400" cap="all" dirty="0">
              <a:latin typeface="Arial Black" panose="020B0A04020102020204" pitchFamily="34" charset="0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8659" y="6249510"/>
            <a:ext cx="5513231" cy="501650"/>
          </a:xfrm>
        </p:spPr>
        <p:txBody>
          <a:bodyPr/>
          <a:lstStyle/>
          <a:p>
            <a:r>
              <a:rPr lang="en-GB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NAVAREA XIV, METAREA XIV &amp; CAA NZ</a:t>
            </a:r>
            <a:endParaRPr lang="en-GB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5221" y="1218489"/>
            <a:ext cx="11552349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600"/>
              </a:spcAft>
              <a:buAutoNum type="arabicPeriod"/>
            </a:pPr>
            <a:r>
              <a:rPr lang="en-US" sz="2450" b="1" dirty="0" smtClean="0">
                <a:latin typeface="Arial" panose="020B0604020202020204" pitchFamily="34" charset="0"/>
                <a:cs typeface="Arial" panose="020B0604020202020204" pitchFamily="34" charset="0"/>
              </a:rPr>
              <a:t>Is it a hazard to ships?	</a:t>
            </a:r>
            <a:endParaRPr lang="en-US" sz="2800" dirty="0" smtClean="0"/>
          </a:p>
          <a:p>
            <a:pPr lvl="1"/>
            <a:endParaRPr lang="en-US" sz="2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693338"/>
              </p:ext>
            </p:extLst>
          </p:nvPr>
        </p:nvGraphicFramePr>
        <p:xfrm>
          <a:off x="501445" y="1602657"/>
          <a:ext cx="11297264" cy="47844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48632">
                  <a:extLst>
                    <a:ext uri="{9D8B030D-6E8A-4147-A177-3AD203B41FA5}">
                      <a16:colId xmlns:a16="http://schemas.microsoft.com/office/drawing/2014/main" val="1451385608"/>
                    </a:ext>
                  </a:extLst>
                </a:gridCol>
                <a:gridCol w="5648632">
                  <a:extLst>
                    <a:ext uri="{9D8B030D-6E8A-4147-A177-3AD203B41FA5}">
                      <a16:colId xmlns:a16="http://schemas.microsoft.com/office/drawing/2014/main" val="2793357148"/>
                    </a:ext>
                  </a:extLst>
                </a:gridCol>
              </a:tblGrid>
              <a:tr h="231889">
                <a:tc>
                  <a:txBody>
                    <a:bodyPr/>
                    <a:lstStyle/>
                    <a:p>
                      <a:pPr marL="457200" indent="-457200"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GB" sz="1800">
                          <a:effectLst/>
                        </a:rPr>
                        <a:t>Volcanic Activity</a:t>
                      </a:r>
                      <a:endParaRPr lang="en-NZ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GB" sz="1800">
                          <a:effectLst/>
                        </a:rPr>
                        <a:t>Hazard to Ships</a:t>
                      </a:r>
                      <a:endParaRPr lang="en-NZ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3470931"/>
                  </a:ext>
                </a:extLst>
              </a:tr>
              <a:tr h="463776">
                <a:tc>
                  <a:txBody>
                    <a:bodyPr/>
                    <a:lstStyle/>
                    <a:p>
                      <a:pPr marL="457200" indent="-457200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GB" sz="1800" dirty="0">
                          <a:effectLst/>
                        </a:rPr>
                        <a:t>Pumice rafts</a:t>
                      </a:r>
                      <a:endParaRPr lang="en-NZ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457200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GB" sz="1800" dirty="0">
                          <a:effectLst/>
                        </a:rPr>
                        <a:t>Blocks seawater cooling systems, overheating engines</a:t>
                      </a:r>
                      <a:endParaRPr lang="en-NZ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04534033"/>
                  </a:ext>
                </a:extLst>
              </a:tr>
              <a:tr h="463776">
                <a:tc>
                  <a:txBody>
                    <a:bodyPr/>
                    <a:lstStyle/>
                    <a:p>
                      <a:pPr marL="457200" indent="-457200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GB" sz="1800">
                          <a:effectLst/>
                        </a:rPr>
                        <a:t>Gas emissions (sub-sea)</a:t>
                      </a:r>
                      <a:endParaRPr lang="en-NZ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457200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GB" sz="1800" dirty="0">
                          <a:effectLst/>
                        </a:rPr>
                        <a:t>Impact to instruments on the ship’s hull.  E.g. Echo sounders, speed logs</a:t>
                      </a:r>
                      <a:endParaRPr lang="en-NZ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0042636"/>
                  </a:ext>
                </a:extLst>
              </a:tr>
              <a:tr h="463776">
                <a:tc>
                  <a:txBody>
                    <a:bodyPr/>
                    <a:lstStyle/>
                    <a:p>
                      <a:pPr marL="457200" indent="-457200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GB" sz="1800">
                          <a:effectLst/>
                        </a:rPr>
                        <a:t>Explosive surtseyan (shallow water) eruption</a:t>
                      </a:r>
                      <a:endParaRPr lang="en-NZ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457200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GB" sz="1800" dirty="0">
                          <a:effectLst/>
                        </a:rPr>
                        <a:t>Physical damage to, or destruction of ship</a:t>
                      </a:r>
                      <a:endParaRPr lang="en-NZ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68525895"/>
                  </a:ext>
                </a:extLst>
              </a:tr>
              <a:tr h="695664">
                <a:tc>
                  <a:txBody>
                    <a:bodyPr/>
                    <a:lstStyle/>
                    <a:p>
                      <a:pPr marL="457200" indent="-457200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GB" sz="1800" dirty="0">
                          <a:effectLst/>
                        </a:rPr>
                        <a:t>Pyroclastic flows (speeds of hundreds KM/h, temperatures hundreds of degrees C)</a:t>
                      </a:r>
                      <a:endParaRPr lang="en-NZ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457200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GB" sz="1800" dirty="0">
                          <a:effectLst/>
                        </a:rPr>
                        <a:t>Heat and impact damage, ship stability</a:t>
                      </a:r>
                      <a:endParaRPr lang="en-NZ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5861583"/>
                  </a:ext>
                </a:extLst>
              </a:tr>
              <a:tr h="975862">
                <a:tc>
                  <a:txBody>
                    <a:bodyPr/>
                    <a:lstStyle/>
                    <a:p>
                      <a:pPr marL="457200" indent="-457200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GB" sz="1800">
                          <a:effectLst/>
                        </a:rPr>
                        <a:t>Tephra (from ash to larger objects)</a:t>
                      </a:r>
                      <a:endParaRPr lang="en-NZ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457200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GB" sz="1800" dirty="0">
                          <a:effectLst/>
                        </a:rPr>
                        <a:t>Loss of stability, navigational data, engines, abrasion/corrosion damage</a:t>
                      </a:r>
                      <a:endParaRPr lang="en-NZ" sz="1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Loss of visibility </a:t>
                      </a:r>
                      <a:endParaRPr lang="en-NZ" sz="1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Hazardous to people</a:t>
                      </a:r>
                      <a:endParaRPr lang="en-NZ" sz="1800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53408250"/>
                  </a:ext>
                </a:extLst>
              </a:tr>
              <a:tr h="705327">
                <a:tc>
                  <a:txBody>
                    <a:bodyPr/>
                    <a:lstStyle/>
                    <a:p>
                      <a:pPr marL="457200" indent="-457200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GB" sz="1800" dirty="0">
                          <a:effectLst/>
                        </a:rPr>
                        <a:t>Sulphur dioxide</a:t>
                      </a:r>
                      <a:endParaRPr lang="en-NZ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457200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GB" sz="1800" dirty="0">
                          <a:effectLst/>
                        </a:rPr>
                        <a:t>Potential corrosion</a:t>
                      </a:r>
                      <a:endParaRPr lang="en-NZ" sz="1800" dirty="0">
                        <a:effectLst/>
                      </a:endParaRPr>
                    </a:p>
                    <a:p>
                      <a:pPr marL="457200" indent="-457200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GB" sz="1800" dirty="0">
                          <a:effectLst/>
                        </a:rPr>
                        <a:t>Hazardous to people</a:t>
                      </a:r>
                      <a:endParaRPr lang="en-NZ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2976341"/>
                  </a:ext>
                </a:extLst>
              </a:tr>
              <a:tr h="463776">
                <a:tc>
                  <a:txBody>
                    <a:bodyPr/>
                    <a:lstStyle/>
                    <a:p>
                      <a:pPr marL="457200" indent="-457200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GB" sz="1800">
                          <a:effectLst/>
                        </a:rPr>
                        <a:t>Tsunami</a:t>
                      </a:r>
                      <a:endParaRPr lang="en-NZ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457200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GB" sz="1800" dirty="0">
                          <a:effectLst/>
                        </a:rPr>
                        <a:t>Dependent on depth of water.  Loss of stability, etc.</a:t>
                      </a:r>
                      <a:endParaRPr lang="en-NZ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90027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13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66" y="818"/>
            <a:ext cx="944537" cy="9416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942458"/>
            <a:ext cx="939567" cy="9453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39567" cy="942458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FE6D94CB-EDE5-495B-BEC4-A42A4A0713D7}"/>
              </a:ext>
            </a:extLst>
          </p:cNvPr>
          <p:cNvSpPr txBox="1">
            <a:spLocks/>
          </p:cNvSpPr>
          <p:nvPr/>
        </p:nvSpPr>
        <p:spPr>
          <a:xfrm>
            <a:off x="1895287" y="0"/>
            <a:ext cx="10288323" cy="9668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cap="all" dirty="0" smtClean="0">
                <a:latin typeface="Arial Black" panose="020B0A04020102020204" pitchFamily="34" charset="0"/>
              </a:rPr>
              <a:t> </a:t>
            </a:r>
            <a:r>
              <a:rPr lang="fr-FR" sz="2400" cap="all" dirty="0" err="1" smtClean="0">
                <a:latin typeface="Arial Black" panose="020B0A04020102020204" pitchFamily="34" charset="0"/>
              </a:rPr>
              <a:t>Volcanic</a:t>
            </a:r>
            <a:r>
              <a:rPr lang="fr-FR" sz="2400" cap="all" dirty="0" smtClean="0">
                <a:latin typeface="Arial Black" panose="020B0A04020102020204" pitchFamily="34" charset="0"/>
              </a:rPr>
              <a:t> </a:t>
            </a:r>
            <a:r>
              <a:rPr lang="fr-FR" sz="2400" cap="all" dirty="0" err="1" smtClean="0">
                <a:latin typeface="Arial Black" panose="020B0A04020102020204" pitchFamily="34" charset="0"/>
              </a:rPr>
              <a:t>activity</a:t>
            </a:r>
            <a:r>
              <a:rPr lang="fr-FR" sz="2400" cap="all" dirty="0" smtClean="0">
                <a:latin typeface="Arial Black" panose="020B0A04020102020204" pitchFamily="34" charset="0"/>
              </a:rPr>
              <a:t> and </a:t>
            </a:r>
            <a:r>
              <a:rPr lang="fr-FR" sz="2400" cap="all" dirty="0" err="1" smtClean="0">
                <a:latin typeface="Arial Black" panose="020B0A04020102020204" pitchFamily="34" charset="0"/>
              </a:rPr>
              <a:t>msi</a:t>
            </a:r>
            <a:endParaRPr lang="en-US" sz="2400" cap="all" dirty="0">
              <a:latin typeface="Arial Black" panose="020B0A04020102020204" pitchFamily="34" charset="0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8659" y="6249510"/>
            <a:ext cx="5513231" cy="501650"/>
          </a:xfrm>
        </p:spPr>
        <p:txBody>
          <a:bodyPr/>
          <a:lstStyle/>
          <a:p>
            <a:r>
              <a:rPr lang="en-GB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NAVAREA XIV, METAREA XIV &amp; CAA NZ</a:t>
            </a:r>
            <a:endParaRPr lang="en-GB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5221" y="1218490"/>
            <a:ext cx="10558353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5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sources of information are available?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50" b="1" dirty="0" smtClean="0">
                <a:latin typeface="Arial" panose="020B0604020202020204" pitchFamily="34" charset="0"/>
                <a:cs typeface="Arial" panose="020B0604020202020204" pitchFamily="34" charset="0"/>
              </a:rPr>
              <a:t>Volcanic Ash Advisory </a:t>
            </a:r>
            <a:r>
              <a:rPr lang="en-US" sz="245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Centres</a:t>
            </a:r>
            <a:r>
              <a:rPr lang="en-US" sz="245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(VAAC)	</a:t>
            </a:r>
            <a:endParaRPr lang="en-US" sz="2800" dirty="0" smtClean="0"/>
          </a:p>
          <a:p>
            <a:pPr lvl="1"/>
            <a:endParaRPr lang="en-US" sz="2800" dirty="0"/>
          </a:p>
        </p:txBody>
      </p:sp>
      <p:pic>
        <p:nvPicPr>
          <p:cNvPr id="11" name="Picture 1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785" y="2226863"/>
            <a:ext cx="5555224" cy="37324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771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66" y="818"/>
            <a:ext cx="944537" cy="9416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942458"/>
            <a:ext cx="939567" cy="9453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39567" cy="942458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FE6D94CB-EDE5-495B-BEC4-A42A4A0713D7}"/>
              </a:ext>
            </a:extLst>
          </p:cNvPr>
          <p:cNvSpPr txBox="1">
            <a:spLocks/>
          </p:cNvSpPr>
          <p:nvPr/>
        </p:nvSpPr>
        <p:spPr>
          <a:xfrm>
            <a:off x="1895287" y="0"/>
            <a:ext cx="10288323" cy="9668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cap="all" dirty="0" smtClean="0">
                <a:latin typeface="Arial Black" panose="020B0A04020102020204" pitchFamily="34" charset="0"/>
              </a:rPr>
              <a:t> </a:t>
            </a:r>
            <a:r>
              <a:rPr lang="fr-FR" sz="2400" cap="all" dirty="0" err="1" smtClean="0">
                <a:latin typeface="Arial Black" panose="020B0A04020102020204" pitchFamily="34" charset="0"/>
              </a:rPr>
              <a:t>Volcanic</a:t>
            </a:r>
            <a:r>
              <a:rPr lang="fr-FR" sz="2400" cap="all" dirty="0" smtClean="0">
                <a:latin typeface="Arial Black" panose="020B0A04020102020204" pitchFamily="34" charset="0"/>
              </a:rPr>
              <a:t> </a:t>
            </a:r>
            <a:r>
              <a:rPr lang="fr-FR" sz="2400" cap="all" dirty="0" err="1" smtClean="0">
                <a:latin typeface="Arial Black" panose="020B0A04020102020204" pitchFamily="34" charset="0"/>
              </a:rPr>
              <a:t>activity</a:t>
            </a:r>
            <a:r>
              <a:rPr lang="fr-FR" sz="2400" cap="all" dirty="0" smtClean="0">
                <a:latin typeface="Arial Black" panose="020B0A04020102020204" pitchFamily="34" charset="0"/>
              </a:rPr>
              <a:t> and </a:t>
            </a:r>
            <a:r>
              <a:rPr lang="fr-FR" sz="2400" cap="all" dirty="0" err="1" smtClean="0">
                <a:latin typeface="Arial Black" panose="020B0A04020102020204" pitchFamily="34" charset="0"/>
              </a:rPr>
              <a:t>msi</a:t>
            </a:r>
            <a:endParaRPr lang="en-US" sz="2400" cap="all" dirty="0">
              <a:latin typeface="Arial Black" panose="020B0A04020102020204" pitchFamily="34" charset="0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8659" y="6249510"/>
            <a:ext cx="5513231" cy="501650"/>
          </a:xfrm>
        </p:spPr>
        <p:txBody>
          <a:bodyPr/>
          <a:lstStyle/>
          <a:p>
            <a:r>
              <a:rPr lang="en-GB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NAVAREA XIV, METAREA XIV &amp; CAA NZ</a:t>
            </a:r>
            <a:endParaRPr lang="en-GB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5221" y="1218490"/>
            <a:ext cx="10558353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50" b="1" dirty="0" smtClean="0">
                <a:latin typeface="Arial" panose="020B0604020202020204" pitchFamily="34" charset="0"/>
                <a:cs typeface="Arial" panose="020B0604020202020204" pitchFamily="34" charset="0"/>
              </a:rPr>
              <a:t>Volcanic Observatory Notice to Aviation (VONA) Portal</a:t>
            </a:r>
          </a:p>
          <a:p>
            <a:pPr>
              <a:spcAft>
                <a:spcPts val="600"/>
              </a:spcAft>
            </a:pPr>
            <a:r>
              <a:rPr lang="en-US" sz="245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2800" dirty="0" smtClean="0"/>
          </a:p>
          <a:p>
            <a:pPr lvl="1"/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3143" y="1628684"/>
            <a:ext cx="6318747" cy="472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23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66" y="818"/>
            <a:ext cx="944537" cy="9416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942458"/>
            <a:ext cx="939567" cy="9453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39567" cy="942458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FE6D94CB-EDE5-495B-BEC4-A42A4A0713D7}"/>
              </a:ext>
            </a:extLst>
          </p:cNvPr>
          <p:cNvSpPr txBox="1">
            <a:spLocks/>
          </p:cNvSpPr>
          <p:nvPr/>
        </p:nvSpPr>
        <p:spPr>
          <a:xfrm>
            <a:off x="1895287" y="0"/>
            <a:ext cx="10288323" cy="9668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cap="all" dirty="0" smtClean="0">
                <a:latin typeface="Arial Black" panose="020B0A04020102020204" pitchFamily="34" charset="0"/>
              </a:rPr>
              <a:t> </a:t>
            </a:r>
            <a:r>
              <a:rPr lang="fr-FR" sz="2400" cap="all" dirty="0" err="1" smtClean="0">
                <a:latin typeface="Arial Black" panose="020B0A04020102020204" pitchFamily="34" charset="0"/>
              </a:rPr>
              <a:t>Volcanic</a:t>
            </a:r>
            <a:r>
              <a:rPr lang="fr-FR" sz="2400" cap="all" dirty="0" smtClean="0">
                <a:latin typeface="Arial Black" panose="020B0A04020102020204" pitchFamily="34" charset="0"/>
              </a:rPr>
              <a:t> </a:t>
            </a:r>
            <a:r>
              <a:rPr lang="fr-FR" sz="2400" cap="all" dirty="0" err="1" smtClean="0">
                <a:latin typeface="Arial Black" panose="020B0A04020102020204" pitchFamily="34" charset="0"/>
              </a:rPr>
              <a:t>activity</a:t>
            </a:r>
            <a:r>
              <a:rPr lang="fr-FR" sz="2400" cap="all" dirty="0" smtClean="0">
                <a:latin typeface="Arial Black" panose="020B0A04020102020204" pitchFamily="34" charset="0"/>
              </a:rPr>
              <a:t> and </a:t>
            </a:r>
            <a:r>
              <a:rPr lang="fr-FR" sz="2400" cap="all" dirty="0" err="1" smtClean="0">
                <a:latin typeface="Arial Black" panose="020B0A04020102020204" pitchFamily="34" charset="0"/>
              </a:rPr>
              <a:t>msi</a:t>
            </a:r>
            <a:endParaRPr lang="en-US" sz="2400" cap="all" dirty="0">
              <a:latin typeface="Arial Black" panose="020B0A04020102020204" pitchFamily="34" charset="0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8659" y="6249510"/>
            <a:ext cx="5513231" cy="501650"/>
          </a:xfrm>
        </p:spPr>
        <p:txBody>
          <a:bodyPr/>
          <a:lstStyle/>
          <a:p>
            <a:r>
              <a:rPr lang="en-GB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NAVAREA XIV, METAREA XIV &amp; CAA NZ</a:t>
            </a:r>
            <a:endParaRPr lang="en-GB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5221" y="1218490"/>
            <a:ext cx="10558353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5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Tailored messages for Mariners?</a:t>
            </a:r>
          </a:p>
          <a:p>
            <a:pPr>
              <a:spcAft>
                <a:spcPts val="600"/>
              </a:spcAft>
            </a:pPr>
            <a:r>
              <a:rPr lang="en-US" sz="245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2800" dirty="0" smtClean="0"/>
          </a:p>
          <a:p>
            <a:pPr lvl="1"/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4450" y="1636261"/>
            <a:ext cx="2038635" cy="50013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86105" y="3081694"/>
            <a:ext cx="9446259" cy="250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99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66" y="818"/>
            <a:ext cx="944537" cy="9416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942458"/>
            <a:ext cx="939567" cy="9453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39567" cy="942458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FE6D94CB-EDE5-495B-BEC4-A42A4A0713D7}"/>
              </a:ext>
            </a:extLst>
          </p:cNvPr>
          <p:cNvSpPr txBox="1">
            <a:spLocks/>
          </p:cNvSpPr>
          <p:nvPr/>
        </p:nvSpPr>
        <p:spPr>
          <a:xfrm>
            <a:off x="1895287" y="0"/>
            <a:ext cx="10288323" cy="9668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cap="all" dirty="0" smtClean="0">
                <a:latin typeface="Arial Black" panose="020B0A04020102020204" pitchFamily="34" charset="0"/>
              </a:rPr>
              <a:t> </a:t>
            </a:r>
            <a:r>
              <a:rPr lang="fr-FR" sz="2400" cap="all" dirty="0" err="1" smtClean="0">
                <a:latin typeface="Arial Black" panose="020B0A04020102020204" pitchFamily="34" charset="0"/>
              </a:rPr>
              <a:t>Volcanic</a:t>
            </a:r>
            <a:r>
              <a:rPr lang="fr-FR" sz="2400" cap="all" dirty="0" smtClean="0">
                <a:latin typeface="Arial Black" panose="020B0A04020102020204" pitchFamily="34" charset="0"/>
              </a:rPr>
              <a:t> </a:t>
            </a:r>
            <a:r>
              <a:rPr lang="fr-FR" sz="2400" cap="all" dirty="0" err="1" smtClean="0">
                <a:latin typeface="Arial Black" panose="020B0A04020102020204" pitchFamily="34" charset="0"/>
              </a:rPr>
              <a:t>activity</a:t>
            </a:r>
            <a:r>
              <a:rPr lang="fr-FR" sz="2400" cap="all" dirty="0" smtClean="0">
                <a:latin typeface="Arial Black" panose="020B0A04020102020204" pitchFamily="34" charset="0"/>
              </a:rPr>
              <a:t> and </a:t>
            </a:r>
            <a:r>
              <a:rPr lang="fr-FR" sz="2400" cap="all" dirty="0" err="1" smtClean="0">
                <a:latin typeface="Arial Black" panose="020B0A04020102020204" pitchFamily="34" charset="0"/>
              </a:rPr>
              <a:t>msi</a:t>
            </a:r>
            <a:endParaRPr lang="en-US" sz="2400" cap="all" dirty="0">
              <a:latin typeface="Arial Black" panose="020B0A04020102020204" pitchFamily="34" charset="0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8659" y="6249510"/>
            <a:ext cx="5513231" cy="501650"/>
          </a:xfrm>
        </p:spPr>
        <p:txBody>
          <a:bodyPr/>
          <a:lstStyle/>
          <a:p>
            <a:r>
              <a:rPr lang="en-GB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NAVAREA XIV, METAREA XIV &amp; CAA NZ</a:t>
            </a:r>
            <a:endParaRPr lang="en-GB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5221" y="1218490"/>
            <a:ext cx="10558353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5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Tailored messages for Mariners?</a:t>
            </a:r>
          </a:p>
          <a:p>
            <a:pPr>
              <a:spcAft>
                <a:spcPts val="600"/>
              </a:spcAft>
            </a:pPr>
            <a:r>
              <a:rPr lang="en-US" sz="245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2800" dirty="0" smtClean="0"/>
          </a:p>
          <a:p>
            <a:pPr lvl="1"/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706" y="1783480"/>
            <a:ext cx="2953162" cy="46964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38659" y="2603245"/>
            <a:ext cx="8418250" cy="305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27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66" y="818"/>
            <a:ext cx="944537" cy="9416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942458"/>
            <a:ext cx="939567" cy="9453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39567" cy="942458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FE6D94CB-EDE5-495B-BEC4-A42A4A0713D7}"/>
              </a:ext>
            </a:extLst>
          </p:cNvPr>
          <p:cNvSpPr txBox="1">
            <a:spLocks/>
          </p:cNvSpPr>
          <p:nvPr/>
        </p:nvSpPr>
        <p:spPr>
          <a:xfrm>
            <a:off x="1895287" y="0"/>
            <a:ext cx="10288323" cy="9668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cap="all" dirty="0" smtClean="0">
                <a:latin typeface="Arial Black" panose="020B0A04020102020204" pitchFamily="34" charset="0"/>
              </a:rPr>
              <a:t> </a:t>
            </a:r>
            <a:r>
              <a:rPr lang="fr-FR" sz="2400" cap="all" dirty="0" err="1" smtClean="0">
                <a:latin typeface="Arial Black" panose="020B0A04020102020204" pitchFamily="34" charset="0"/>
              </a:rPr>
              <a:t>Volcanic</a:t>
            </a:r>
            <a:r>
              <a:rPr lang="fr-FR" sz="2400" cap="all" dirty="0" smtClean="0">
                <a:latin typeface="Arial Black" panose="020B0A04020102020204" pitchFamily="34" charset="0"/>
              </a:rPr>
              <a:t> </a:t>
            </a:r>
            <a:r>
              <a:rPr lang="fr-FR" sz="2400" cap="all" dirty="0" err="1" smtClean="0">
                <a:latin typeface="Arial Black" panose="020B0A04020102020204" pitchFamily="34" charset="0"/>
              </a:rPr>
              <a:t>activity</a:t>
            </a:r>
            <a:r>
              <a:rPr lang="fr-FR" sz="2400" cap="all" dirty="0" smtClean="0">
                <a:latin typeface="Arial Black" panose="020B0A04020102020204" pitchFamily="34" charset="0"/>
              </a:rPr>
              <a:t> and </a:t>
            </a:r>
            <a:r>
              <a:rPr lang="fr-FR" sz="2400" cap="all" dirty="0" err="1" smtClean="0">
                <a:latin typeface="Arial Black" panose="020B0A04020102020204" pitchFamily="34" charset="0"/>
              </a:rPr>
              <a:t>msi</a:t>
            </a:r>
            <a:endParaRPr lang="en-US" sz="2400" cap="all" dirty="0">
              <a:latin typeface="Arial Black" panose="020B0A04020102020204" pitchFamily="34" charset="0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8659" y="6249510"/>
            <a:ext cx="5513231" cy="501650"/>
          </a:xfrm>
        </p:spPr>
        <p:txBody>
          <a:bodyPr/>
          <a:lstStyle/>
          <a:p>
            <a:r>
              <a:rPr lang="en-GB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NAVAREA XIV, METAREA XIV &amp; CAA NZ</a:t>
            </a:r>
            <a:endParaRPr lang="en-GB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5221" y="1218490"/>
            <a:ext cx="10558353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5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Next steps?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50" b="1" dirty="0" smtClean="0">
                <a:latin typeface="Arial" panose="020B0604020202020204" pitchFamily="34" charset="0"/>
                <a:cs typeface="Arial" panose="020B0604020202020204" pitchFamily="34" charset="0"/>
              </a:rPr>
              <a:t>Should “we” (MET/NAV) collaborate on this?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45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Discuss </a:t>
            </a:r>
            <a:r>
              <a:rPr lang="en-NZ" sz="2450" b="1" dirty="0">
                <a:latin typeface="Arial" panose="020B0604020202020204" pitchFamily="34" charset="0"/>
                <a:cs typeface="Arial" panose="020B0604020202020204" pitchFamily="34" charset="0"/>
              </a:rPr>
              <a:t>the benefits of developing standard navigational warning text, specific </a:t>
            </a:r>
            <a:r>
              <a:rPr lang="en-NZ" sz="245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NZ" sz="2450" b="1" dirty="0">
                <a:latin typeface="Arial" panose="020B0604020202020204" pitchFamily="34" charset="0"/>
                <a:cs typeface="Arial" panose="020B0604020202020204" pitchFamily="34" charset="0"/>
              </a:rPr>
              <a:t>volcanic </a:t>
            </a:r>
            <a:r>
              <a:rPr lang="en-NZ" sz="245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activity?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45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Consider </a:t>
            </a:r>
            <a:r>
              <a:rPr lang="en-NZ" sz="2450" b="1" dirty="0">
                <a:latin typeface="Arial" panose="020B0604020202020204" pitchFamily="34" charset="0"/>
                <a:cs typeface="Arial" panose="020B0604020202020204" pitchFamily="34" charset="0"/>
              </a:rPr>
              <a:t>the benefits of engaging in </a:t>
            </a:r>
            <a:r>
              <a:rPr lang="en-NZ" sz="245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aviation/meteorological work underway in the Southwest Pacific?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45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Anything else?</a:t>
            </a:r>
            <a:endParaRPr lang="en-US" sz="24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45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2800" dirty="0" smtClean="0"/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3481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401</Words>
  <Application>Microsoft Office PowerPoint</Application>
  <PresentationFormat>Widescreen</PresentationFormat>
  <Paragraphs>71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MS Mincho</vt:lpstr>
      <vt:lpstr>Times New Roman</vt:lpstr>
      <vt:lpstr>Office Theme</vt:lpstr>
      <vt:lpstr>Volcanic Activity and MSI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International Hydrographic Bureau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Isabelle Belmonte</dc:creator>
  <cp:lastModifiedBy>David  Wilson</cp:lastModifiedBy>
  <cp:revision>24</cp:revision>
  <dcterms:created xsi:type="dcterms:W3CDTF">2019-06-25T12:28:44Z</dcterms:created>
  <dcterms:modified xsi:type="dcterms:W3CDTF">2022-08-18T23:34:29Z</dcterms:modified>
</cp:coreProperties>
</file>