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59" r:id="rId10"/>
    <p:sldId id="261" r:id="rId11"/>
    <p:sldId id="274" r:id="rId12"/>
    <p:sldId id="264" r:id="rId13"/>
    <p:sldId id="275" r:id="rId14"/>
    <p:sldId id="265" r:id="rId15"/>
    <p:sldId id="266" r:id="rId16"/>
    <p:sldId id="276" r:id="rId17"/>
    <p:sldId id="277" r:id="rId18"/>
    <p:sldId id="278" r:id="rId19"/>
    <p:sldId id="282" r:id="rId20"/>
    <p:sldId id="283" r:id="rId21"/>
    <p:sldId id="269" r:id="rId22"/>
    <p:sldId id="270" r:id="rId23"/>
    <p:sldId id="284" r:id="rId24"/>
    <p:sldId id="271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4472C4"/>
    <a:srgbClr val="00ACA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9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old\home\nde_users_65\januscg\SFH_MSW\IHO\IRCC\IRCC15\NAVAREA%20Usage%20Summary%20Estimate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old\home\nde_users_65\januscg\SFH_MSW\IHO\IRCC\IRCC15\NAVAREA%20Usage%20Summary%20Estimate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gold\home\nde_users_65\januscg\SFH_MSW\IHO\IRCC\IRCC15\NAVAREA%20Usage%20Summary%20Estimate%20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ld\home\nde_users_65\januscg\WWNWS\IHO\MSI%20Course\IHO%20MSI%20Course%20Students%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ld\home\nde_users_65\januscg\WWNWS\IHO\MSI%20Course\IHO%20MSI%20Course%20Students%2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ld\home\nde_users_65\januscg\WWNWS\IHO\MSI%20Course\IHO%20MSI%20Course%20Students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Number Of Individual NAVAREA Warnings by Year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Warnings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FFFF00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7568</c:v>
                </c:pt>
                <c:pt idx="1">
                  <c:v>8652</c:v>
                </c:pt>
                <c:pt idx="2">
                  <c:v>8122</c:v>
                </c:pt>
                <c:pt idx="3">
                  <c:v>8983</c:v>
                </c:pt>
                <c:pt idx="4">
                  <c:v>8630</c:v>
                </c:pt>
                <c:pt idx="5">
                  <c:v>8468</c:v>
                </c:pt>
                <c:pt idx="6">
                  <c:v>8675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A4-4944-A3C9-BD45D4ACA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797631"/>
        <c:axId val="1877796383"/>
      </c:lineChart>
      <c:catAx>
        <c:axId val="187779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796383"/>
        <c:crosses val="autoZero"/>
        <c:auto val="1"/>
        <c:lblAlgn val="ctr"/>
        <c:lblOffset val="100"/>
        <c:noMultiLvlLbl val="0"/>
      </c:catAx>
      <c:valAx>
        <c:axId val="1877796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797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NAVAREA 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F-4ECA-9D3F-7E8E4208FE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NAVAREA II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DF-4ECA-9D3F-7E8E4208FE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NAVAREA III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DF-4ECA-9D3F-7E8E4208FE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NAVAREA IV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DF-4ECA-9D3F-7E8E4208FE9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NAVAREA V*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DF-4ECA-9D3F-7E8E4208FE9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NAVAREA VI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DF-4ECA-9D3F-7E8E4208FE9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NAVAREA VII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DF-4ECA-9D3F-7E8E4208FE9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NAVAREA VIII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1062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DF-4ECA-9D3F-7E8E4208FE9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NAVAREA IX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Sheet1!$J$2</c:f>
              <c:numCache>
                <c:formatCode>General</c:formatCode>
                <c:ptCount val="1"/>
                <c:pt idx="0">
                  <c:v>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DF-4ECA-9D3F-7E8E4208FE93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NAVAREA X*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Sheet1!$K$2</c:f>
              <c:numCache>
                <c:formatCode>General</c:formatCode>
                <c:ptCount val="1"/>
                <c:pt idx="0">
                  <c:v>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BDF-4ECA-9D3F-7E8E4208FE93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NAVAREA XI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Sheet1!$L$2</c:f>
              <c:numCache>
                <c:formatCode>General</c:formatCode>
                <c:ptCount val="1"/>
                <c:pt idx="0">
                  <c:v>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DF-4ECA-9D3F-7E8E4208FE93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NAVAREA XII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Sheet1!$M$2</c:f>
              <c:numCache>
                <c:formatCode>General</c:formatCode>
                <c:ptCount val="1"/>
                <c:pt idx="0">
                  <c:v>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BDF-4ECA-9D3F-7E8E4208FE93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NAVAREA XIII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Sheet1!$N$2</c:f>
              <c:numCache>
                <c:formatCode>General</c:formatCode>
                <c:ptCount val="1"/>
                <c:pt idx="0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DF-4ECA-9D3F-7E8E4208FE93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NAVAREA XIV*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2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2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Sheet1!$O$2</c:f>
              <c:numCache>
                <c:formatCode>General</c:formatCode>
                <c:ptCount val="1"/>
                <c:pt idx="0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BDF-4ECA-9D3F-7E8E4208FE93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NAVAREA XV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3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3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Sheet1!$P$2</c:f>
              <c:numCache>
                <c:formatCode>General</c:formatCode>
                <c:ptCount val="1"/>
                <c:pt idx="0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BDF-4ECA-9D3F-7E8E4208FE93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NAVAREA XVI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4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4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Sheet1!$Q$2</c:f>
              <c:numCache>
                <c:formatCode>General</c:formatCode>
                <c:ptCount val="1"/>
                <c:pt idx="0">
                  <c:v>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BDF-4ECA-9D3F-7E8E4208FE93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NAVAREA XVII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5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5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Sheet1!$R$2</c:f>
              <c:numCache>
                <c:formatCode>General</c:formatCode>
                <c:ptCount val="1"/>
                <c:pt idx="0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BDF-4ECA-9D3F-7E8E4208FE93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NAVAREA XVIII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6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6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Sheet1!$S$2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BDF-4ECA-9D3F-7E8E4208FE93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NAVAREA XIX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Sheet1!$T$2</c:f>
              <c:numCache>
                <c:formatCode>General</c:formatCode>
                <c:ptCount val="1"/>
                <c:pt idx="0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BDF-4ECA-9D3F-7E8E4208FE93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NAVAREA XX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shade val="51000"/>
                    <a:satMod val="130000"/>
                  </a:schemeClr>
                </a:gs>
                <a:gs pos="80000">
                  <a:schemeClr val="accent2">
                    <a:lumMod val="80000"/>
                    <a:shade val="93000"/>
                    <a:satMod val="130000"/>
                  </a:schemeClr>
                </a:gs>
                <a:gs pos="100000">
                  <a:schemeClr val="accent2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Sheet1!$U$2</c:f>
              <c:numCache>
                <c:formatCode>General</c:formatCode>
                <c:ptCount val="1"/>
                <c:pt idx="0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BDF-4ECA-9D3F-7E8E4208FE93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NAVAREA XXI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shade val="51000"/>
                    <a:satMod val="130000"/>
                  </a:schemeClr>
                </a:gs>
                <a:gs pos="80000">
                  <a:schemeClr val="accent3">
                    <a:lumMod val="80000"/>
                    <a:shade val="93000"/>
                    <a:satMod val="130000"/>
                  </a:schemeClr>
                </a:gs>
                <a:gs pos="100000">
                  <a:schemeClr val="accent3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C3-4627-B6EF-298344F12C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Sheet1!$V$2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BDF-4ECA-9D3F-7E8E4208F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77797631"/>
        <c:axId val="1877796383"/>
      </c:barChart>
      <c:catAx>
        <c:axId val="187779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796383"/>
        <c:crosses val="autoZero"/>
        <c:auto val="1"/>
        <c:lblAlgn val="ctr"/>
        <c:lblOffset val="100"/>
        <c:noMultiLvlLbl val="0"/>
      </c:catAx>
      <c:valAx>
        <c:axId val="1877796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797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Coastal</a:t>
            </a:r>
            <a:r>
              <a:rPr lang="en-US" baseline="0" dirty="0"/>
              <a:t> State MSI capacity by NAVAREA </a:t>
            </a:r>
            <a:endParaRPr lang="en-US" dirty="0"/>
          </a:p>
        </c:rich>
      </c:tx>
      <c:layout>
        <c:manualLayout>
          <c:xMode val="edge"/>
          <c:yMode val="edge"/>
          <c:x val="0.29083610106132829"/>
          <c:y val="1.1319573791521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National Coordinators Reporting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534-464E-8A0B-667ADAB78D78}"/>
              </c:ext>
            </c:extLst>
          </c:dPt>
          <c:dPt>
            <c:idx val="13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7534-464E-8A0B-667ADAB78D78}"/>
              </c:ext>
            </c:extLst>
          </c:dPt>
          <c:dPt>
            <c:idx val="15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7534-464E-8A0B-667ADAB78D78}"/>
              </c:ext>
            </c:extLst>
          </c:dPt>
          <c:dPt>
            <c:idx val="16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7534-464E-8A0B-667ADAB78D78}"/>
              </c:ext>
            </c:extLst>
          </c:dPt>
          <c:dPt>
            <c:idx val="17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7534-464E-8A0B-667ADAB78D78}"/>
              </c:ext>
            </c:extLst>
          </c:dPt>
          <c:dPt>
            <c:idx val="18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7534-464E-8A0B-667ADAB78D78}"/>
              </c:ext>
            </c:extLst>
          </c:dPt>
          <c:dPt>
            <c:idx val="19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7534-464E-8A0B-667ADAB78D78}"/>
              </c:ext>
            </c:extLst>
          </c:dPt>
          <c:dPt>
            <c:idx val="2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7534-464E-8A0B-667ADAB78D78}"/>
              </c:ext>
            </c:extLst>
          </c:dPt>
          <c:dPt>
            <c:idx val="2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7534-464E-8A0B-667ADAB78D78}"/>
              </c:ext>
            </c:extLst>
          </c:dPt>
          <c:dPt>
            <c:idx val="22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7534-464E-8A0B-667ADAB78D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NAVAREA I</c:v>
                </c:pt>
                <c:pt idx="1">
                  <c:v>SUBAREA Ib</c:v>
                </c:pt>
                <c:pt idx="2">
                  <c:v>NAVAREA II</c:v>
                </c:pt>
                <c:pt idx="3">
                  <c:v>NAVAREA III</c:v>
                </c:pt>
                <c:pt idx="4">
                  <c:v>NAVAREA IV</c:v>
                </c:pt>
                <c:pt idx="5">
                  <c:v>NAVAREA V</c:v>
                </c:pt>
                <c:pt idx="6">
                  <c:v>NAVAREA VI</c:v>
                </c:pt>
                <c:pt idx="7">
                  <c:v>NAVAREA VII</c:v>
                </c:pt>
                <c:pt idx="8">
                  <c:v>NAVAREA VIII</c:v>
                </c:pt>
                <c:pt idx="9">
                  <c:v>NAVAREA IX</c:v>
                </c:pt>
                <c:pt idx="10">
                  <c:v>NAVAREA X</c:v>
                </c:pt>
                <c:pt idx="11">
                  <c:v>NAVAREA XI</c:v>
                </c:pt>
                <c:pt idx="12">
                  <c:v>NAVAREA XII</c:v>
                </c:pt>
                <c:pt idx="13">
                  <c:v>NAVAREA XIII</c:v>
                </c:pt>
                <c:pt idx="14">
                  <c:v>NAVAREA XIV</c:v>
                </c:pt>
                <c:pt idx="15">
                  <c:v>NAVAREA XV</c:v>
                </c:pt>
                <c:pt idx="16">
                  <c:v>NAVAREA XVI</c:v>
                </c:pt>
                <c:pt idx="17">
                  <c:v>NAVAREA XVII</c:v>
                </c:pt>
                <c:pt idx="18">
                  <c:v>NAVAREA XVIII</c:v>
                </c:pt>
                <c:pt idx="19">
                  <c:v>NAVAREA XIX</c:v>
                </c:pt>
                <c:pt idx="20">
                  <c:v>NAVAREA XX</c:v>
                </c:pt>
                <c:pt idx="21">
                  <c:v>NAVAREA XXI</c:v>
                </c:pt>
                <c:pt idx="22">
                  <c:v>WWNWS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0.69</c:v>
                </c:pt>
                <c:pt idx="3">
                  <c:v>0.92</c:v>
                </c:pt>
                <c:pt idx="4">
                  <c:v>0.85</c:v>
                </c:pt>
                <c:pt idx="5">
                  <c:v>1</c:v>
                </c:pt>
                <c:pt idx="6">
                  <c:v>1</c:v>
                </c:pt>
                <c:pt idx="7">
                  <c:v>0.92</c:v>
                </c:pt>
                <c:pt idx="8">
                  <c:v>0.91</c:v>
                </c:pt>
                <c:pt idx="9">
                  <c:v>0.62</c:v>
                </c:pt>
                <c:pt idx="10">
                  <c:v>0.88</c:v>
                </c:pt>
                <c:pt idx="11">
                  <c:v>1</c:v>
                </c:pt>
                <c:pt idx="12">
                  <c:v>0.9</c:v>
                </c:pt>
                <c:pt idx="13">
                  <c:v>1</c:v>
                </c:pt>
                <c:pt idx="14">
                  <c:v>0.77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534-464E-8A0B-667ADAB78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797631"/>
        <c:axId val="1877796383"/>
      </c:barChart>
      <c:catAx>
        <c:axId val="1877797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796383"/>
        <c:crosses val="autoZero"/>
        <c:auto val="1"/>
        <c:lblAlgn val="ctr"/>
        <c:lblOffset val="100"/>
        <c:noMultiLvlLbl val="0"/>
      </c:catAx>
      <c:valAx>
        <c:axId val="187779638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797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2022 SafetyNET II Data</a:t>
            </a:r>
            <a:r>
              <a:rPr lang="en-US" baseline="0"/>
              <a:t> </a:t>
            </a:r>
            <a:r>
              <a:rPr lang="en-US"/>
              <a:t>Usage (Most</a:t>
            </a:r>
            <a:r>
              <a:rPr lang="en-US" baseline="0"/>
              <a:t> to least)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622576"/>
        <c:axId val="13721273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'Lg to Sm by Data (MB)'!$A$2</c15:sqref>
                        </c15:formulaRef>
                      </c:ext>
                    </c:extLst>
                    <c:strCache>
                      <c:ptCount val="1"/>
                      <c:pt idx="0">
                        <c:v>NAVAREA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'Lg to Sm by Data (MB)'!$A$3:$A$14</c15:sqref>
                        </c15:formulaRef>
                      </c:ext>
                    </c:extLst>
                    <c:strCache>
                      <c:ptCount val="12"/>
                      <c:pt idx="0">
                        <c:v>4</c:v>
                      </c:pt>
                      <c:pt idx="1">
                        <c:v>1</c:v>
                      </c:pt>
                      <c:pt idx="2">
                        <c:v>14-All</c:v>
                      </c:pt>
                      <c:pt idx="3">
                        <c:v>12</c:v>
                      </c:pt>
                      <c:pt idx="4">
                        <c:v>14ZA</c:v>
                      </c:pt>
                      <c:pt idx="5">
                        <c:v>19</c:v>
                      </c:pt>
                      <c:pt idx="6">
                        <c:v>5-All</c:v>
                      </c:pt>
                      <c:pt idx="7">
                        <c:v>3</c:v>
                      </c:pt>
                      <c:pt idx="8">
                        <c:v>7</c:v>
                      </c:pt>
                      <c:pt idx="9">
                        <c:v>14NAV</c:v>
                      </c:pt>
                      <c:pt idx="10">
                        <c:v>2</c:v>
                      </c:pt>
                      <c:pt idx="11">
                        <c:v>5EA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'Lg to Sm by Data (MB)'!$A$3:$A$14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</c:v>
                      </c:pt>
                      <c:pt idx="1">
                        <c:v>1</c:v>
                      </c:pt>
                      <c:pt idx="2">
                        <c:v>0</c:v>
                      </c:pt>
                      <c:pt idx="3">
                        <c:v>12</c:v>
                      </c:pt>
                      <c:pt idx="4">
                        <c:v>0</c:v>
                      </c:pt>
                      <c:pt idx="5">
                        <c:v>19</c:v>
                      </c:pt>
                      <c:pt idx="6">
                        <c:v>0</c:v>
                      </c:pt>
                      <c:pt idx="7">
                        <c:v>3</c:v>
                      </c:pt>
                      <c:pt idx="8">
                        <c:v>7</c:v>
                      </c:pt>
                      <c:pt idx="9">
                        <c:v>0</c:v>
                      </c:pt>
                      <c:pt idx="10">
                        <c:v>2</c:v>
                      </c:pt>
                      <c:pt idx="1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5A14-4945-9E5C-BACE018D8E3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Data (MB)'!$B$2</c15:sqref>
                        </c15:formulaRef>
                      </c:ext>
                    </c:extLst>
                    <c:strCache>
                      <c:ptCount val="1"/>
                      <c:pt idx="0">
                        <c:v>Days observerved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Data (MB)'!$A$3:$A$14</c15:sqref>
                        </c15:formulaRef>
                      </c:ext>
                    </c:extLst>
                    <c:strCache>
                      <c:ptCount val="12"/>
                      <c:pt idx="0">
                        <c:v>4</c:v>
                      </c:pt>
                      <c:pt idx="1">
                        <c:v>1</c:v>
                      </c:pt>
                      <c:pt idx="2">
                        <c:v>14-All</c:v>
                      </c:pt>
                      <c:pt idx="3">
                        <c:v>12</c:v>
                      </c:pt>
                      <c:pt idx="4">
                        <c:v>14ZA</c:v>
                      </c:pt>
                      <c:pt idx="5">
                        <c:v>19</c:v>
                      </c:pt>
                      <c:pt idx="6">
                        <c:v>5-All</c:v>
                      </c:pt>
                      <c:pt idx="7">
                        <c:v>3</c:v>
                      </c:pt>
                      <c:pt idx="8">
                        <c:v>7</c:v>
                      </c:pt>
                      <c:pt idx="9">
                        <c:v>14NAV</c:v>
                      </c:pt>
                      <c:pt idx="10">
                        <c:v>2</c:v>
                      </c:pt>
                      <c:pt idx="11">
                        <c:v>5EA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Data (MB)'!$B$3:$B$14</c15:sqref>
                        </c15:formulaRef>
                      </c:ext>
                    </c:extLst>
                    <c:numCache>
                      <c:formatCode>0</c:formatCode>
                      <c:ptCount val="12"/>
                      <c:pt idx="0" formatCode="General">
                        <c:v>125</c:v>
                      </c:pt>
                      <c:pt idx="1">
                        <c:v>94</c:v>
                      </c:pt>
                      <c:pt idx="2">
                        <c:v>219</c:v>
                      </c:pt>
                      <c:pt idx="3" formatCode="General">
                        <c:v>116</c:v>
                      </c:pt>
                      <c:pt idx="4">
                        <c:v>104</c:v>
                      </c:pt>
                      <c:pt idx="5">
                        <c:v>115</c:v>
                      </c:pt>
                      <c:pt idx="6" formatCode="General">
                        <c:v>554</c:v>
                      </c:pt>
                      <c:pt idx="7" formatCode="General">
                        <c:v>191</c:v>
                      </c:pt>
                      <c:pt idx="8">
                        <c:v>325</c:v>
                      </c:pt>
                      <c:pt idx="9">
                        <c:v>127</c:v>
                      </c:pt>
                      <c:pt idx="10" formatCode="General">
                        <c:v>243</c:v>
                      </c:pt>
                      <c:pt idx="11" formatCode="General">
                        <c:v>118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A14-4945-9E5C-BACE018D8E33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ser>
          <c:idx val="4"/>
          <c:order val="4"/>
          <c:tx>
            <c:strRef>
              <c:f>'Lg to Sm by Data (MB)'!$E$2</c:f>
              <c:strCache>
                <c:ptCount val="1"/>
                <c:pt idx="0">
                  <c:v>Nav Warn/yr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'Lg to Sm by Data (MB)'!$E$3:$E$19</c:f>
              <c:numCache>
                <c:formatCode>0</c:formatCode>
                <c:ptCount val="17"/>
                <c:pt idx="0">
                  <c:v>1414</c:v>
                </c:pt>
                <c:pt idx="1">
                  <c:v>322</c:v>
                </c:pt>
                <c:pt idx="2">
                  <c:v>1736</c:v>
                </c:pt>
                <c:pt idx="3">
                  <c:v>987</c:v>
                </c:pt>
                <c:pt idx="4">
                  <c:v>498</c:v>
                </c:pt>
                <c:pt idx="5">
                  <c:v>179</c:v>
                </c:pt>
                <c:pt idx="6" formatCode="General">
                  <c:v>3400</c:v>
                </c:pt>
                <c:pt idx="7">
                  <c:v>244</c:v>
                </c:pt>
                <c:pt idx="8">
                  <c:v>467</c:v>
                </c:pt>
                <c:pt idx="9">
                  <c:v>322</c:v>
                </c:pt>
                <c:pt idx="10">
                  <c:v>371</c:v>
                </c:pt>
                <c:pt idx="11">
                  <c:v>198</c:v>
                </c:pt>
                <c:pt idx="12">
                  <c:v>1618</c:v>
                </c:pt>
                <c:pt idx="13">
                  <c:v>202</c:v>
                </c:pt>
                <c:pt idx="14">
                  <c:v>84</c:v>
                </c:pt>
                <c:pt idx="15">
                  <c:v>62</c:v>
                </c:pt>
                <c:pt idx="16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4-4945-9E5C-BACE018D8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29937712"/>
        <c:axId val="1372129408"/>
      </c:barChart>
      <c:lineChart>
        <c:grouping val="standard"/>
        <c:varyColors val="0"/>
        <c:ser>
          <c:idx val="2"/>
          <c:order val="2"/>
          <c:tx>
            <c:strRef>
              <c:f>'Lg to Sm by Data (MB)'!$C$2</c:f>
              <c:strCache>
                <c:ptCount val="1"/>
                <c:pt idx="0">
                  <c:v>Broadcasts/year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'Lg to Sm by Data (MB)'!$A$3:$A$19</c:f>
              <c:strCache>
                <c:ptCount val="17"/>
                <c:pt idx="0">
                  <c:v>4</c:v>
                </c:pt>
                <c:pt idx="1">
                  <c:v>1</c:v>
                </c:pt>
                <c:pt idx="2">
                  <c:v>14-All</c:v>
                </c:pt>
                <c:pt idx="3">
                  <c:v>12</c:v>
                </c:pt>
                <c:pt idx="4">
                  <c:v>14ZA</c:v>
                </c:pt>
                <c:pt idx="5">
                  <c:v>19</c:v>
                </c:pt>
                <c:pt idx="6">
                  <c:v>5-All</c:v>
                </c:pt>
                <c:pt idx="7">
                  <c:v>3</c:v>
                </c:pt>
                <c:pt idx="8">
                  <c:v>7</c:v>
                </c:pt>
                <c:pt idx="9">
                  <c:v>14NAV</c:v>
                </c:pt>
                <c:pt idx="10">
                  <c:v>2</c:v>
                </c:pt>
                <c:pt idx="11">
                  <c:v>5EA</c:v>
                </c:pt>
                <c:pt idx="12">
                  <c:v>5NAV</c:v>
                </c:pt>
                <c:pt idx="13">
                  <c:v>5SA</c:v>
                </c:pt>
                <c:pt idx="14">
                  <c:v>5NA</c:v>
                </c:pt>
                <c:pt idx="15">
                  <c:v>17</c:v>
                </c:pt>
                <c:pt idx="16">
                  <c:v>18</c:v>
                </c:pt>
              </c:strCache>
            </c:strRef>
          </c:cat>
          <c:val>
            <c:numRef>
              <c:f>'Lg to Sm by Data (MB)'!$C$3:$C$19</c:f>
              <c:numCache>
                <c:formatCode>0</c:formatCode>
                <c:ptCount val="17"/>
                <c:pt idx="0">
                  <c:v>17044</c:v>
                </c:pt>
                <c:pt idx="1">
                  <c:v>5071</c:v>
                </c:pt>
                <c:pt idx="2">
                  <c:v>14744</c:v>
                </c:pt>
                <c:pt idx="3">
                  <c:v>9581</c:v>
                </c:pt>
                <c:pt idx="4">
                  <c:v>10157</c:v>
                </c:pt>
                <c:pt idx="5">
                  <c:v>5532</c:v>
                </c:pt>
                <c:pt idx="6">
                  <c:v>10099</c:v>
                </c:pt>
                <c:pt idx="7">
                  <c:v>1422</c:v>
                </c:pt>
                <c:pt idx="8">
                  <c:v>3397</c:v>
                </c:pt>
                <c:pt idx="9">
                  <c:v>4587</c:v>
                </c:pt>
                <c:pt idx="10">
                  <c:v>2192</c:v>
                </c:pt>
                <c:pt idx="11">
                  <c:v>3709</c:v>
                </c:pt>
                <c:pt idx="12">
                  <c:v>1656</c:v>
                </c:pt>
                <c:pt idx="13">
                  <c:v>2822</c:v>
                </c:pt>
                <c:pt idx="14">
                  <c:v>1912</c:v>
                </c:pt>
                <c:pt idx="15">
                  <c:v>835</c:v>
                </c:pt>
                <c:pt idx="16">
                  <c:v>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14-4945-9E5C-BACE018D8E33}"/>
            </c:ext>
          </c:extLst>
        </c:ser>
        <c:ser>
          <c:idx val="3"/>
          <c:order val="3"/>
          <c:tx>
            <c:strRef>
              <c:f>'Lg to Sm by Data (MB)'!$D$2</c:f>
              <c:strCache>
                <c:ptCount val="1"/>
                <c:pt idx="0">
                  <c:v>Data/yr (KB)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'Lg to Sm by Data (MB)'!$A$3:$A$19</c:f>
              <c:strCache>
                <c:ptCount val="17"/>
                <c:pt idx="0">
                  <c:v>4</c:v>
                </c:pt>
                <c:pt idx="1">
                  <c:v>1</c:v>
                </c:pt>
                <c:pt idx="2">
                  <c:v>14-All</c:v>
                </c:pt>
                <c:pt idx="3">
                  <c:v>12</c:v>
                </c:pt>
                <c:pt idx="4">
                  <c:v>14ZA</c:v>
                </c:pt>
                <c:pt idx="5">
                  <c:v>19</c:v>
                </c:pt>
                <c:pt idx="6">
                  <c:v>5-All</c:v>
                </c:pt>
                <c:pt idx="7">
                  <c:v>3</c:v>
                </c:pt>
                <c:pt idx="8">
                  <c:v>7</c:v>
                </c:pt>
                <c:pt idx="9">
                  <c:v>14NAV</c:v>
                </c:pt>
                <c:pt idx="10">
                  <c:v>2</c:v>
                </c:pt>
                <c:pt idx="11">
                  <c:v>5EA</c:v>
                </c:pt>
                <c:pt idx="12">
                  <c:v>5NAV</c:v>
                </c:pt>
                <c:pt idx="13">
                  <c:v>5SA</c:v>
                </c:pt>
                <c:pt idx="14">
                  <c:v>5NA</c:v>
                </c:pt>
                <c:pt idx="15">
                  <c:v>17</c:v>
                </c:pt>
                <c:pt idx="16">
                  <c:v>18</c:v>
                </c:pt>
              </c:strCache>
            </c:strRef>
          </c:cat>
          <c:val>
            <c:numRef>
              <c:f>'Lg to Sm by Data (MB)'!$D$3:$D$19</c:f>
              <c:numCache>
                <c:formatCode>0.00</c:formatCode>
                <c:ptCount val="17"/>
                <c:pt idx="0">
                  <c:v>9790</c:v>
                </c:pt>
                <c:pt idx="1">
                  <c:v>4400</c:v>
                </c:pt>
                <c:pt idx="2" formatCode="0">
                  <c:v>4330</c:v>
                </c:pt>
                <c:pt idx="3">
                  <c:v>3900</c:v>
                </c:pt>
                <c:pt idx="4">
                  <c:v>2970</c:v>
                </c:pt>
                <c:pt idx="5">
                  <c:v>2820</c:v>
                </c:pt>
                <c:pt idx="6">
                  <c:v>2620</c:v>
                </c:pt>
                <c:pt idx="7">
                  <c:v>1670</c:v>
                </c:pt>
                <c:pt idx="8">
                  <c:v>1660</c:v>
                </c:pt>
                <c:pt idx="9">
                  <c:v>1360</c:v>
                </c:pt>
                <c:pt idx="10">
                  <c:v>1140</c:v>
                </c:pt>
                <c:pt idx="11">
                  <c:v>980</c:v>
                </c:pt>
                <c:pt idx="12">
                  <c:v>570</c:v>
                </c:pt>
                <c:pt idx="13">
                  <c:v>550</c:v>
                </c:pt>
                <c:pt idx="14">
                  <c:v>520</c:v>
                </c:pt>
                <c:pt idx="15">
                  <c:v>520</c:v>
                </c:pt>
                <c:pt idx="16">
                  <c:v>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14-4945-9E5C-BACE018D8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622576"/>
        <c:axId val="1372127328"/>
      </c:lineChart>
      <c:catAx>
        <c:axId val="995622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NAVAREA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127328"/>
        <c:crosses val="autoZero"/>
        <c:auto val="1"/>
        <c:lblAlgn val="ctr"/>
        <c:lblOffset val="100"/>
        <c:noMultiLvlLbl val="0"/>
      </c:catAx>
      <c:valAx>
        <c:axId val="1372127328"/>
        <c:scaling>
          <c:orientation val="minMax"/>
          <c:max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Data</a:t>
                </a:r>
                <a:r>
                  <a:rPr lang="en-US" baseline="0" dirty="0"/>
                  <a:t> (</a:t>
                </a:r>
                <a:r>
                  <a:rPr lang="en-US" baseline="0" dirty="0" err="1"/>
                  <a:t>Kb</a:t>
                </a:r>
                <a:r>
                  <a:rPr lang="en-US" baseline="0" dirty="0"/>
                  <a:t>/</a:t>
                </a:r>
                <a:r>
                  <a:rPr lang="en-US" baseline="0" dirty="0" err="1"/>
                  <a:t>Yr</a:t>
                </a:r>
                <a:r>
                  <a:rPr lang="en-US" baseline="0" dirty="0"/>
                  <a:t>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622576"/>
        <c:crosses val="autoZero"/>
        <c:crossBetween val="between"/>
        <c:majorUnit val="1000"/>
      </c:valAx>
      <c:valAx>
        <c:axId val="1372129408"/>
        <c:scaling>
          <c:orientation val="minMax"/>
          <c:max val="35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Nav Warnings/yr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937712"/>
        <c:crosses val="max"/>
        <c:crossBetween val="between"/>
      </c:valAx>
      <c:catAx>
        <c:axId val="162993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72129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accent1"/>
      </a:solidFill>
    </a:ln>
    <a:effectLst>
      <a:outerShdw blurRad="139700" dist="139700" dir="2700000" algn="tl" rotWithShape="0">
        <a:prstClr val="black">
          <a:alpha val="3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   2022 </a:t>
            </a:r>
            <a:r>
              <a:rPr lang="en-US" dirty="0" err="1"/>
              <a:t>SafetyNET</a:t>
            </a:r>
            <a:r>
              <a:rPr lang="en-US" dirty="0"/>
              <a:t> II Usage by Nav Warnings </a:t>
            </a:r>
            <a:r>
              <a:rPr lang="en-US" sz="1400" b="0" i="0" u="none" strike="noStrike" baseline="0" dirty="0">
                <a:effectLst/>
              </a:rPr>
              <a:t>(Most to least)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622576"/>
        <c:axId val="13721273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'Lg to Sm by Nav Warn (2)'!$A$2</c15:sqref>
                        </c15:formulaRef>
                      </c:ext>
                    </c:extLst>
                    <c:strCache>
                      <c:ptCount val="1"/>
                      <c:pt idx="0">
                        <c:v>NAVAREA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'Lg to Sm by Nav Warn (2)'!$A$3:$A$11</c15:sqref>
                        </c15:formulaRef>
                      </c:ext>
                    </c:extLst>
                    <c:strCache>
                      <c:ptCount val="9"/>
                      <c:pt idx="0">
                        <c:v>5-All</c:v>
                      </c:pt>
                      <c:pt idx="1">
                        <c:v>14-All</c:v>
                      </c:pt>
                      <c:pt idx="2">
                        <c:v>5NAV</c:v>
                      </c:pt>
                      <c:pt idx="3">
                        <c:v>4</c:v>
                      </c:pt>
                      <c:pt idx="4">
                        <c:v>12</c:v>
                      </c:pt>
                      <c:pt idx="5">
                        <c:v>14ZA</c:v>
                      </c:pt>
                      <c:pt idx="6">
                        <c:v>7</c:v>
                      </c:pt>
                      <c:pt idx="7">
                        <c:v>2</c:v>
                      </c:pt>
                      <c:pt idx="8">
                        <c:v>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'Lg to Sm by Nav Warn (2)'!$A$3:$A$11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4</c:v>
                      </c:pt>
                      <c:pt idx="4">
                        <c:v>12</c:v>
                      </c:pt>
                      <c:pt idx="5">
                        <c:v>0</c:v>
                      </c:pt>
                      <c:pt idx="6">
                        <c:v>7</c:v>
                      </c:pt>
                      <c:pt idx="7">
                        <c:v>2</c:v>
                      </c:pt>
                      <c:pt idx="8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FCC-4D54-9C5D-FA018C0723F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Nav Warn (2)'!$B$2</c15:sqref>
                        </c15:formulaRef>
                      </c:ext>
                    </c:extLst>
                    <c:strCache>
                      <c:ptCount val="1"/>
                      <c:pt idx="0">
                        <c:v>Days observerved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Nav Warn (2)'!$A$3:$A$11</c15:sqref>
                        </c15:formulaRef>
                      </c:ext>
                    </c:extLst>
                    <c:strCache>
                      <c:ptCount val="9"/>
                      <c:pt idx="0">
                        <c:v>5-All</c:v>
                      </c:pt>
                      <c:pt idx="1">
                        <c:v>14-All</c:v>
                      </c:pt>
                      <c:pt idx="2">
                        <c:v>5NAV</c:v>
                      </c:pt>
                      <c:pt idx="3">
                        <c:v>4</c:v>
                      </c:pt>
                      <c:pt idx="4">
                        <c:v>12</c:v>
                      </c:pt>
                      <c:pt idx="5">
                        <c:v>14ZA</c:v>
                      </c:pt>
                      <c:pt idx="6">
                        <c:v>7</c:v>
                      </c:pt>
                      <c:pt idx="7">
                        <c:v>2</c:v>
                      </c:pt>
                      <c:pt idx="8">
                        <c:v>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Nav Warn (2)'!$B$3:$B$11</c15:sqref>
                        </c15:formulaRef>
                      </c:ext>
                    </c:extLst>
                    <c:numCache>
                      <c:formatCode>0</c:formatCode>
                      <c:ptCount val="9"/>
                      <c:pt idx="0" formatCode="General">
                        <c:v>0</c:v>
                      </c:pt>
                      <c:pt idx="1">
                        <c:v>0</c:v>
                      </c:pt>
                      <c:pt idx="2" formatCode="General">
                        <c:v>97</c:v>
                      </c:pt>
                      <c:pt idx="3" formatCode="General">
                        <c:v>125</c:v>
                      </c:pt>
                      <c:pt idx="4" formatCode="General">
                        <c:v>116</c:v>
                      </c:pt>
                      <c:pt idx="5">
                        <c:v>104</c:v>
                      </c:pt>
                      <c:pt idx="6">
                        <c:v>325</c:v>
                      </c:pt>
                      <c:pt idx="7" formatCode="General">
                        <c:v>243</c:v>
                      </c:pt>
                      <c:pt idx="8">
                        <c:v>94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FCC-4D54-9C5D-FA018C0723F3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ser>
          <c:idx val="4"/>
          <c:order val="4"/>
          <c:tx>
            <c:strRef>
              <c:f>'Lg to Sm by Nav Warn (2)'!$E$2</c:f>
              <c:strCache>
                <c:ptCount val="1"/>
                <c:pt idx="0">
                  <c:v>Nav Warn/yr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'Lg to Sm by Nav Warn (2)'!$E$3:$E$19</c:f>
              <c:numCache>
                <c:formatCode>0</c:formatCode>
                <c:ptCount val="17"/>
                <c:pt idx="0" formatCode="General">
                  <c:v>3400</c:v>
                </c:pt>
                <c:pt idx="1">
                  <c:v>1736</c:v>
                </c:pt>
                <c:pt idx="2">
                  <c:v>1618</c:v>
                </c:pt>
                <c:pt idx="3">
                  <c:v>1414</c:v>
                </c:pt>
                <c:pt idx="4">
                  <c:v>987</c:v>
                </c:pt>
                <c:pt idx="5">
                  <c:v>498</c:v>
                </c:pt>
                <c:pt idx="6">
                  <c:v>467</c:v>
                </c:pt>
                <c:pt idx="7">
                  <c:v>371</c:v>
                </c:pt>
                <c:pt idx="8">
                  <c:v>322</c:v>
                </c:pt>
                <c:pt idx="9">
                  <c:v>322</c:v>
                </c:pt>
                <c:pt idx="10">
                  <c:v>244</c:v>
                </c:pt>
                <c:pt idx="11">
                  <c:v>202</c:v>
                </c:pt>
                <c:pt idx="12">
                  <c:v>198</c:v>
                </c:pt>
                <c:pt idx="13">
                  <c:v>179</c:v>
                </c:pt>
                <c:pt idx="14">
                  <c:v>84</c:v>
                </c:pt>
                <c:pt idx="15">
                  <c:v>63</c:v>
                </c:pt>
                <c:pt idx="16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C-4D54-9C5D-FA018C07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29937712"/>
        <c:axId val="1372129408"/>
      </c:barChart>
      <c:lineChart>
        <c:grouping val="standard"/>
        <c:varyColors val="0"/>
        <c:ser>
          <c:idx val="2"/>
          <c:order val="2"/>
          <c:tx>
            <c:strRef>
              <c:f>'Lg to Sm by Nav Warn (2)'!$C$2</c:f>
              <c:strCache>
                <c:ptCount val="1"/>
                <c:pt idx="0">
                  <c:v>Broadcasts/year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'Lg to Sm by Nav Warn (2)'!$A$3:$A$19</c:f>
              <c:strCache>
                <c:ptCount val="17"/>
                <c:pt idx="0">
                  <c:v>5-All</c:v>
                </c:pt>
                <c:pt idx="1">
                  <c:v>14-All</c:v>
                </c:pt>
                <c:pt idx="2">
                  <c:v>5NAV</c:v>
                </c:pt>
                <c:pt idx="3">
                  <c:v>4</c:v>
                </c:pt>
                <c:pt idx="4">
                  <c:v>12</c:v>
                </c:pt>
                <c:pt idx="5">
                  <c:v>14ZA</c:v>
                </c:pt>
                <c:pt idx="6">
                  <c:v>7</c:v>
                </c:pt>
                <c:pt idx="7">
                  <c:v>2</c:v>
                </c:pt>
                <c:pt idx="8">
                  <c:v>1</c:v>
                </c:pt>
                <c:pt idx="9">
                  <c:v>14NAV</c:v>
                </c:pt>
                <c:pt idx="10">
                  <c:v>3</c:v>
                </c:pt>
                <c:pt idx="11">
                  <c:v>5SA</c:v>
                </c:pt>
                <c:pt idx="12">
                  <c:v>5EA</c:v>
                </c:pt>
                <c:pt idx="13">
                  <c:v>19</c:v>
                </c:pt>
                <c:pt idx="14">
                  <c:v>5NA</c:v>
                </c:pt>
                <c:pt idx="15">
                  <c:v>18</c:v>
                </c:pt>
                <c:pt idx="16">
                  <c:v>17</c:v>
                </c:pt>
              </c:strCache>
            </c:strRef>
          </c:cat>
          <c:val>
            <c:numRef>
              <c:f>'Lg to Sm by Nav Warn (2)'!$C$3:$C$19</c:f>
              <c:numCache>
                <c:formatCode>0</c:formatCode>
                <c:ptCount val="17"/>
                <c:pt idx="0">
                  <c:v>10099</c:v>
                </c:pt>
                <c:pt idx="1">
                  <c:v>14744</c:v>
                </c:pt>
                <c:pt idx="2">
                  <c:v>1656</c:v>
                </c:pt>
                <c:pt idx="3">
                  <c:v>17044</c:v>
                </c:pt>
                <c:pt idx="4">
                  <c:v>9581</c:v>
                </c:pt>
                <c:pt idx="5">
                  <c:v>10157</c:v>
                </c:pt>
                <c:pt idx="6">
                  <c:v>3397</c:v>
                </c:pt>
                <c:pt idx="7">
                  <c:v>2192</c:v>
                </c:pt>
                <c:pt idx="8">
                  <c:v>5071</c:v>
                </c:pt>
                <c:pt idx="9">
                  <c:v>4587</c:v>
                </c:pt>
                <c:pt idx="10">
                  <c:v>1422</c:v>
                </c:pt>
                <c:pt idx="11">
                  <c:v>2822</c:v>
                </c:pt>
                <c:pt idx="12">
                  <c:v>3709</c:v>
                </c:pt>
                <c:pt idx="13">
                  <c:v>5532</c:v>
                </c:pt>
                <c:pt idx="14">
                  <c:v>1912</c:v>
                </c:pt>
                <c:pt idx="15">
                  <c:v>838</c:v>
                </c:pt>
                <c:pt idx="16">
                  <c:v>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CC-4D54-9C5D-FA018C0723F3}"/>
            </c:ext>
          </c:extLst>
        </c:ser>
        <c:ser>
          <c:idx val="3"/>
          <c:order val="3"/>
          <c:tx>
            <c:strRef>
              <c:f>'Lg to Sm by Nav Warn (2)'!$D$2</c:f>
              <c:strCache>
                <c:ptCount val="1"/>
                <c:pt idx="0">
                  <c:v>Data/yr (MB)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'Lg to Sm by Nav Warn (2)'!$A$3:$A$19</c:f>
              <c:strCache>
                <c:ptCount val="17"/>
                <c:pt idx="0">
                  <c:v>5-All</c:v>
                </c:pt>
                <c:pt idx="1">
                  <c:v>14-All</c:v>
                </c:pt>
                <c:pt idx="2">
                  <c:v>5NAV</c:v>
                </c:pt>
                <c:pt idx="3">
                  <c:v>4</c:v>
                </c:pt>
                <c:pt idx="4">
                  <c:v>12</c:v>
                </c:pt>
                <c:pt idx="5">
                  <c:v>14ZA</c:v>
                </c:pt>
                <c:pt idx="6">
                  <c:v>7</c:v>
                </c:pt>
                <c:pt idx="7">
                  <c:v>2</c:v>
                </c:pt>
                <c:pt idx="8">
                  <c:v>1</c:v>
                </c:pt>
                <c:pt idx="9">
                  <c:v>14NAV</c:v>
                </c:pt>
                <c:pt idx="10">
                  <c:v>3</c:v>
                </c:pt>
                <c:pt idx="11">
                  <c:v>5SA</c:v>
                </c:pt>
                <c:pt idx="12">
                  <c:v>5EA</c:v>
                </c:pt>
                <c:pt idx="13">
                  <c:v>19</c:v>
                </c:pt>
                <c:pt idx="14">
                  <c:v>5NA</c:v>
                </c:pt>
                <c:pt idx="15">
                  <c:v>18</c:v>
                </c:pt>
                <c:pt idx="16">
                  <c:v>17</c:v>
                </c:pt>
              </c:strCache>
            </c:strRef>
          </c:cat>
          <c:val>
            <c:numRef>
              <c:f>'Lg to Sm by Nav Warn (2)'!$D$3:$D$19</c:f>
              <c:numCache>
                <c:formatCode>0</c:formatCode>
                <c:ptCount val="17"/>
                <c:pt idx="0" formatCode="0.00">
                  <c:v>2620</c:v>
                </c:pt>
                <c:pt idx="1">
                  <c:v>4330</c:v>
                </c:pt>
                <c:pt idx="2" formatCode="0.00">
                  <c:v>570</c:v>
                </c:pt>
                <c:pt idx="3" formatCode="0.00">
                  <c:v>9790</c:v>
                </c:pt>
                <c:pt idx="4" formatCode="0.00">
                  <c:v>3900</c:v>
                </c:pt>
                <c:pt idx="5" formatCode="0.00">
                  <c:v>2970</c:v>
                </c:pt>
                <c:pt idx="6" formatCode="0.00">
                  <c:v>1660</c:v>
                </c:pt>
                <c:pt idx="7" formatCode="0.00">
                  <c:v>1140</c:v>
                </c:pt>
                <c:pt idx="8" formatCode="0.00">
                  <c:v>4400</c:v>
                </c:pt>
                <c:pt idx="9" formatCode="0.00">
                  <c:v>1360</c:v>
                </c:pt>
                <c:pt idx="10" formatCode="0.00">
                  <c:v>1670</c:v>
                </c:pt>
                <c:pt idx="11" formatCode="0.00">
                  <c:v>550</c:v>
                </c:pt>
                <c:pt idx="12" formatCode="0.00">
                  <c:v>980</c:v>
                </c:pt>
                <c:pt idx="13" formatCode="0.00">
                  <c:v>2820</c:v>
                </c:pt>
                <c:pt idx="14" formatCode="0.00">
                  <c:v>520</c:v>
                </c:pt>
                <c:pt idx="15" formatCode="0.00">
                  <c:v>510</c:v>
                </c:pt>
                <c:pt idx="16" formatCode="0.00">
                  <c:v>520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CC-4D54-9C5D-FA018C07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622576"/>
        <c:axId val="1372127328"/>
      </c:lineChart>
      <c:catAx>
        <c:axId val="995622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NAVAREA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127328"/>
        <c:crosses val="autoZero"/>
        <c:auto val="1"/>
        <c:lblAlgn val="ctr"/>
        <c:lblOffset val="100"/>
        <c:noMultiLvlLbl val="0"/>
      </c:catAx>
      <c:valAx>
        <c:axId val="1372127328"/>
        <c:scaling>
          <c:orientation val="minMax"/>
          <c:max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Data</a:t>
                </a:r>
                <a:r>
                  <a:rPr lang="en-US" baseline="0" dirty="0"/>
                  <a:t> (</a:t>
                </a:r>
                <a:r>
                  <a:rPr lang="en-US" baseline="0" dirty="0" err="1"/>
                  <a:t>Kb</a:t>
                </a:r>
                <a:r>
                  <a:rPr lang="en-US" baseline="0" dirty="0"/>
                  <a:t>/</a:t>
                </a:r>
                <a:r>
                  <a:rPr lang="en-US" baseline="0" dirty="0" err="1"/>
                  <a:t>Yr</a:t>
                </a:r>
                <a:r>
                  <a:rPr lang="en-US" baseline="0" dirty="0"/>
                  <a:t>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622576"/>
        <c:crosses val="autoZero"/>
        <c:crossBetween val="between"/>
      </c:valAx>
      <c:valAx>
        <c:axId val="13721294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Nav Warnings/yr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937712"/>
        <c:crosses val="max"/>
        <c:crossBetween val="between"/>
      </c:valAx>
      <c:catAx>
        <c:axId val="162993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7212940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>
      <a:outerShdw blurRad="139700" dist="139700" dir="2700000" algn="tl" rotWithShape="0">
        <a:prstClr val="black">
          <a:alpha val="3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2022 </a:t>
            </a:r>
            <a:r>
              <a:rPr lang="en-US" dirty="0" err="1"/>
              <a:t>SafetyNET</a:t>
            </a:r>
            <a:r>
              <a:rPr lang="en-US" dirty="0"/>
              <a:t> II Usage Estimates</a:t>
            </a:r>
            <a:r>
              <a:rPr lang="en-US" baseline="0" dirty="0"/>
              <a:t> by broadcasts </a:t>
            </a:r>
            <a:r>
              <a:rPr lang="en-US" sz="1400" b="0" i="0" u="none" strike="noStrike" baseline="0" dirty="0">
                <a:effectLst/>
              </a:rPr>
              <a:t>(Most to least)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622576"/>
        <c:axId val="13721273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'Lg to Sm by Broadcasts (2)'!$A$2</c15:sqref>
                        </c15:formulaRef>
                      </c:ext>
                    </c:extLst>
                    <c:strCache>
                      <c:ptCount val="1"/>
                      <c:pt idx="0">
                        <c:v>NAVAREA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'Lg to Sm by Broadcasts (2)'!$A$3:$A$11</c15:sqref>
                        </c15:formulaRef>
                      </c:ext>
                    </c:extLst>
                    <c:strCache>
                      <c:ptCount val="9"/>
                      <c:pt idx="0">
                        <c:v>4</c:v>
                      </c:pt>
                      <c:pt idx="1">
                        <c:v>14-All</c:v>
                      </c:pt>
                      <c:pt idx="2">
                        <c:v>14ZA</c:v>
                      </c:pt>
                      <c:pt idx="3">
                        <c:v>5-All</c:v>
                      </c:pt>
                      <c:pt idx="4">
                        <c:v>12</c:v>
                      </c:pt>
                      <c:pt idx="5">
                        <c:v>19</c:v>
                      </c:pt>
                      <c:pt idx="6">
                        <c:v>1</c:v>
                      </c:pt>
                      <c:pt idx="7">
                        <c:v>14NAV</c:v>
                      </c:pt>
                      <c:pt idx="8">
                        <c:v>5EA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'Lg to Sm by Broadcasts (2)'!$A$3:$A$11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12</c:v>
                      </c:pt>
                      <c:pt idx="5">
                        <c:v>19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F9F-4E7D-99C7-43F52D6AC44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Broadcasts (2)'!$B$2</c15:sqref>
                        </c15:formulaRef>
                      </c:ext>
                    </c:extLst>
                    <c:strCache>
                      <c:ptCount val="1"/>
                      <c:pt idx="0">
                        <c:v>Days observerved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Broadcasts (2)'!$A$3:$A$11</c15:sqref>
                        </c15:formulaRef>
                      </c:ext>
                    </c:extLst>
                    <c:strCache>
                      <c:ptCount val="9"/>
                      <c:pt idx="0">
                        <c:v>4</c:v>
                      </c:pt>
                      <c:pt idx="1">
                        <c:v>14-All</c:v>
                      </c:pt>
                      <c:pt idx="2">
                        <c:v>14ZA</c:v>
                      </c:pt>
                      <c:pt idx="3">
                        <c:v>5-All</c:v>
                      </c:pt>
                      <c:pt idx="4">
                        <c:v>12</c:v>
                      </c:pt>
                      <c:pt idx="5">
                        <c:v>19</c:v>
                      </c:pt>
                      <c:pt idx="6">
                        <c:v>1</c:v>
                      </c:pt>
                      <c:pt idx="7">
                        <c:v>14NAV</c:v>
                      </c:pt>
                      <c:pt idx="8">
                        <c:v>5EA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'Lg to Sm by Broadcasts (2)'!$B$3:$B$11</c15:sqref>
                        </c15:formulaRef>
                      </c:ext>
                    </c:extLst>
                    <c:numCache>
                      <c:formatCode>0</c:formatCode>
                      <c:ptCount val="9"/>
                      <c:pt idx="0" formatCode="General">
                        <c:v>125</c:v>
                      </c:pt>
                      <c:pt idx="1">
                        <c:v>125</c:v>
                      </c:pt>
                      <c:pt idx="2">
                        <c:v>104</c:v>
                      </c:pt>
                      <c:pt idx="3" formatCode="General">
                        <c:v>229</c:v>
                      </c:pt>
                      <c:pt idx="4" formatCode="General">
                        <c:v>116</c:v>
                      </c:pt>
                      <c:pt idx="5">
                        <c:v>115</c:v>
                      </c:pt>
                      <c:pt idx="6">
                        <c:v>94</c:v>
                      </c:pt>
                      <c:pt idx="7">
                        <c:v>127</c:v>
                      </c:pt>
                      <c:pt idx="8" formatCode="General">
                        <c:v>118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F9F-4E7D-99C7-43F52D6AC448}"/>
                  </c:ext>
                </c:extLst>
              </c15:ser>
            </c15:filteredBarSeries>
          </c:ext>
        </c:extLst>
      </c:barChart>
      <c:barChart>
        <c:barDir val="col"/>
        <c:grouping val="clustered"/>
        <c:varyColors val="0"/>
        <c:ser>
          <c:idx val="4"/>
          <c:order val="4"/>
          <c:tx>
            <c:strRef>
              <c:f>'Lg to Sm by Broadcasts (2)'!$E$2</c:f>
              <c:strCache>
                <c:ptCount val="1"/>
                <c:pt idx="0">
                  <c:v>Nav Warn/yr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'Lg to Sm by Broadcasts (2)'!$E$3:$E$19</c:f>
              <c:numCache>
                <c:formatCode>0</c:formatCode>
                <c:ptCount val="17"/>
                <c:pt idx="0">
                  <c:v>1414</c:v>
                </c:pt>
                <c:pt idx="1">
                  <c:v>1736</c:v>
                </c:pt>
                <c:pt idx="2">
                  <c:v>498</c:v>
                </c:pt>
                <c:pt idx="3" formatCode="General">
                  <c:v>3400</c:v>
                </c:pt>
                <c:pt idx="4">
                  <c:v>987</c:v>
                </c:pt>
                <c:pt idx="5">
                  <c:v>179</c:v>
                </c:pt>
                <c:pt idx="6">
                  <c:v>322</c:v>
                </c:pt>
                <c:pt idx="7">
                  <c:v>322</c:v>
                </c:pt>
                <c:pt idx="8">
                  <c:v>198</c:v>
                </c:pt>
                <c:pt idx="9">
                  <c:v>467</c:v>
                </c:pt>
                <c:pt idx="10">
                  <c:v>202</c:v>
                </c:pt>
                <c:pt idx="11">
                  <c:v>371</c:v>
                </c:pt>
                <c:pt idx="12">
                  <c:v>84</c:v>
                </c:pt>
                <c:pt idx="13">
                  <c:v>1618</c:v>
                </c:pt>
                <c:pt idx="14">
                  <c:v>244</c:v>
                </c:pt>
                <c:pt idx="15">
                  <c:v>63</c:v>
                </c:pt>
                <c:pt idx="16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F-4E7D-99C7-43F52D6AC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29937712"/>
        <c:axId val="1372129408"/>
      </c:barChart>
      <c:lineChart>
        <c:grouping val="standard"/>
        <c:varyColors val="0"/>
        <c:ser>
          <c:idx val="2"/>
          <c:order val="2"/>
          <c:tx>
            <c:strRef>
              <c:f>'Lg to Sm by Broadcasts (2)'!$C$2</c:f>
              <c:strCache>
                <c:ptCount val="1"/>
                <c:pt idx="0">
                  <c:v>Broadcasts/year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'Lg to Sm by Broadcasts (2)'!$A$3:$A$19</c:f>
              <c:strCache>
                <c:ptCount val="17"/>
                <c:pt idx="0">
                  <c:v>4</c:v>
                </c:pt>
                <c:pt idx="1">
                  <c:v>14-All</c:v>
                </c:pt>
                <c:pt idx="2">
                  <c:v>14ZA</c:v>
                </c:pt>
                <c:pt idx="3">
                  <c:v>5-All</c:v>
                </c:pt>
                <c:pt idx="4">
                  <c:v>12</c:v>
                </c:pt>
                <c:pt idx="5">
                  <c:v>19</c:v>
                </c:pt>
                <c:pt idx="6">
                  <c:v>1</c:v>
                </c:pt>
                <c:pt idx="7">
                  <c:v>14NAV</c:v>
                </c:pt>
                <c:pt idx="8">
                  <c:v>5EA</c:v>
                </c:pt>
                <c:pt idx="9">
                  <c:v>7</c:v>
                </c:pt>
                <c:pt idx="10">
                  <c:v>5SA</c:v>
                </c:pt>
                <c:pt idx="11">
                  <c:v>2</c:v>
                </c:pt>
                <c:pt idx="12">
                  <c:v>5NA</c:v>
                </c:pt>
                <c:pt idx="13">
                  <c:v>5NAV</c:v>
                </c:pt>
                <c:pt idx="14">
                  <c:v>3</c:v>
                </c:pt>
                <c:pt idx="15">
                  <c:v>18</c:v>
                </c:pt>
                <c:pt idx="16">
                  <c:v>17</c:v>
                </c:pt>
              </c:strCache>
            </c:strRef>
          </c:cat>
          <c:val>
            <c:numRef>
              <c:f>'Lg to Sm by Broadcasts (2)'!$C$3:$C$19</c:f>
              <c:numCache>
                <c:formatCode>0</c:formatCode>
                <c:ptCount val="17"/>
                <c:pt idx="0">
                  <c:v>17044</c:v>
                </c:pt>
                <c:pt idx="1">
                  <c:v>14744</c:v>
                </c:pt>
                <c:pt idx="2">
                  <c:v>10157</c:v>
                </c:pt>
                <c:pt idx="3">
                  <c:v>10099</c:v>
                </c:pt>
                <c:pt idx="4">
                  <c:v>9581</c:v>
                </c:pt>
                <c:pt idx="5">
                  <c:v>5532</c:v>
                </c:pt>
                <c:pt idx="6">
                  <c:v>5071</c:v>
                </c:pt>
                <c:pt idx="7">
                  <c:v>4587</c:v>
                </c:pt>
                <c:pt idx="8">
                  <c:v>3709</c:v>
                </c:pt>
                <c:pt idx="9">
                  <c:v>3397</c:v>
                </c:pt>
                <c:pt idx="10">
                  <c:v>2822</c:v>
                </c:pt>
                <c:pt idx="11">
                  <c:v>2192</c:v>
                </c:pt>
                <c:pt idx="12">
                  <c:v>1912</c:v>
                </c:pt>
                <c:pt idx="13">
                  <c:v>1656</c:v>
                </c:pt>
                <c:pt idx="14">
                  <c:v>1422</c:v>
                </c:pt>
                <c:pt idx="15">
                  <c:v>838</c:v>
                </c:pt>
                <c:pt idx="16">
                  <c:v>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9F-4E7D-99C7-43F52D6AC448}"/>
            </c:ext>
          </c:extLst>
        </c:ser>
        <c:ser>
          <c:idx val="3"/>
          <c:order val="3"/>
          <c:tx>
            <c:strRef>
              <c:f>'Lg to Sm by Broadcasts (2)'!$D$2</c:f>
              <c:strCache>
                <c:ptCount val="1"/>
                <c:pt idx="0">
                  <c:v>Data/yr (KB)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'Lg to Sm by Broadcasts (2)'!$A$3:$A$19</c:f>
              <c:strCache>
                <c:ptCount val="17"/>
                <c:pt idx="0">
                  <c:v>4</c:v>
                </c:pt>
                <c:pt idx="1">
                  <c:v>14-All</c:v>
                </c:pt>
                <c:pt idx="2">
                  <c:v>14ZA</c:v>
                </c:pt>
                <c:pt idx="3">
                  <c:v>5-All</c:v>
                </c:pt>
                <c:pt idx="4">
                  <c:v>12</c:v>
                </c:pt>
                <c:pt idx="5">
                  <c:v>19</c:v>
                </c:pt>
                <c:pt idx="6">
                  <c:v>1</c:v>
                </c:pt>
                <c:pt idx="7">
                  <c:v>14NAV</c:v>
                </c:pt>
                <c:pt idx="8">
                  <c:v>5EA</c:v>
                </c:pt>
                <c:pt idx="9">
                  <c:v>7</c:v>
                </c:pt>
                <c:pt idx="10">
                  <c:v>5SA</c:v>
                </c:pt>
                <c:pt idx="11">
                  <c:v>2</c:v>
                </c:pt>
                <c:pt idx="12">
                  <c:v>5NA</c:v>
                </c:pt>
                <c:pt idx="13">
                  <c:v>5NAV</c:v>
                </c:pt>
                <c:pt idx="14">
                  <c:v>3</c:v>
                </c:pt>
                <c:pt idx="15">
                  <c:v>18</c:v>
                </c:pt>
                <c:pt idx="16">
                  <c:v>17</c:v>
                </c:pt>
              </c:strCache>
            </c:strRef>
          </c:cat>
          <c:val>
            <c:numRef>
              <c:f>'Lg to Sm by Broadcasts (2)'!$D$3:$D$19</c:f>
              <c:numCache>
                <c:formatCode>0</c:formatCode>
                <c:ptCount val="17"/>
                <c:pt idx="0" formatCode="0.00">
                  <c:v>9790</c:v>
                </c:pt>
                <c:pt idx="1">
                  <c:v>4330</c:v>
                </c:pt>
                <c:pt idx="2" formatCode="0.00">
                  <c:v>2970</c:v>
                </c:pt>
                <c:pt idx="3" formatCode="0.00">
                  <c:v>2620</c:v>
                </c:pt>
                <c:pt idx="4" formatCode="0.00">
                  <c:v>3900</c:v>
                </c:pt>
                <c:pt idx="5" formatCode="0.00">
                  <c:v>2820</c:v>
                </c:pt>
                <c:pt idx="6" formatCode="0.00">
                  <c:v>4400</c:v>
                </c:pt>
                <c:pt idx="7" formatCode="0.00">
                  <c:v>1360</c:v>
                </c:pt>
                <c:pt idx="8" formatCode="0.00">
                  <c:v>980</c:v>
                </c:pt>
                <c:pt idx="9" formatCode="0.00">
                  <c:v>1660</c:v>
                </c:pt>
                <c:pt idx="10" formatCode="0.00">
                  <c:v>550</c:v>
                </c:pt>
                <c:pt idx="11" formatCode="0.00">
                  <c:v>1140</c:v>
                </c:pt>
                <c:pt idx="12" formatCode="0.00">
                  <c:v>520</c:v>
                </c:pt>
                <c:pt idx="13" formatCode="0.00">
                  <c:v>570</c:v>
                </c:pt>
                <c:pt idx="14" formatCode="0.00">
                  <c:v>1670</c:v>
                </c:pt>
                <c:pt idx="15" formatCode="0.00">
                  <c:v>510</c:v>
                </c:pt>
                <c:pt idx="16" formatCode="0.00">
                  <c:v>520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9F-4E7D-99C7-43F52D6AC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622576"/>
        <c:axId val="1372127328"/>
      </c:lineChart>
      <c:catAx>
        <c:axId val="995622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NAVAREA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127328"/>
        <c:crosses val="autoZero"/>
        <c:auto val="1"/>
        <c:lblAlgn val="ctr"/>
        <c:lblOffset val="100"/>
        <c:noMultiLvlLbl val="0"/>
      </c:catAx>
      <c:valAx>
        <c:axId val="1372127328"/>
        <c:scaling>
          <c:orientation val="minMax"/>
          <c:max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Data</a:t>
                </a:r>
                <a:r>
                  <a:rPr lang="en-US" baseline="0" dirty="0"/>
                  <a:t> (Bytes</a:t>
                </a:r>
              </a:p>
              <a:p>
                <a:pPr>
                  <a:defRPr/>
                </a:pPr>
                <a:r>
                  <a:rPr lang="en-US" baseline="0" dirty="0"/>
                  <a:t>/</a:t>
                </a:r>
                <a:r>
                  <a:rPr lang="en-US" baseline="0" dirty="0" err="1"/>
                  <a:t>Yr</a:t>
                </a:r>
                <a:r>
                  <a:rPr lang="en-US" baseline="0" dirty="0"/>
                  <a:t>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622576"/>
        <c:crosses val="autoZero"/>
        <c:crossBetween val="between"/>
      </c:valAx>
      <c:valAx>
        <c:axId val="13721294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Nav Warnings/yr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937712"/>
        <c:crosses val="max"/>
        <c:crossBetween val="between"/>
      </c:valAx>
      <c:catAx>
        <c:axId val="162993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72129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>
      <a:outerShdw blurRad="139700" dist="139700" dir="2700000" algn="tl" rotWithShape="0">
        <a:prstClr val="black">
          <a:alpha val="3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Participation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Totals!$D$1:$N$1</c:f>
              <c:strCache>
                <c:ptCount val="11"/>
                <c:pt idx="0">
                  <c:v>MACHC</c:v>
                </c:pt>
                <c:pt idx="1">
                  <c:v>SAIHC</c:v>
                </c:pt>
                <c:pt idx="2">
                  <c:v>EATHC</c:v>
                </c:pt>
                <c:pt idx="3">
                  <c:v>NIOHC</c:v>
                </c:pt>
                <c:pt idx="4">
                  <c:v>RSAHC</c:v>
                </c:pt>
                <c:pt idx="5">
                  <c:v>SWPHC</c:v>
                </c:pt>
                <c:pt idx="6">
                  <c:v>SWAtHC</c:v>
                </c:pt>
                <c:pt idx="7">
                  <c:v>SEPHC</c:v>
                </c:pt>
                <c:pt idx="8">
                  <c:v>MBSHC</c:v>
                </c:pt>
                <c:pt idx="9">
                  <c:v>NSRHC</c:v>
                </c:pt>
                <c:pt idx="10">
                  <c:v>EAHC</c:v>
                </c:pt>
              </c:strCache>
            </c:strRef>
          </c:cat>
          <c:val>
            <c:numRef>
              <c:f>Totals!$D$2:$N$2</c:f>
              <c:numCache>
                <c:formatCode>General</c:formatCode>
                <c:ptCount val="11"/>
                <c:pt idx="0">
                  <c:v>103</c:v>
                </c:pt>
                <c:pt idx="1">
                  <c:v>55</c:v>
                </c:pt>
                <c:pt idx="2">
                  <c:v>76</c:v>
                </c:pt>
                <c:pt idx="3">
                  <c:v>28</c:v>
                </c:pt>
                <c:pt idx="4">
                  <c:v>34</c:v>
                </c:pt>
                <c:pt idx="5">
                  <c:v>60</c:v>
                </c:pt>
                <c:pt idx="6">
                  <c:v>19</c:v>
                </c:pt>
                <c:pt idx="7">
                  <c:v>31</c:v>
                </c:pt>
                <c:pt idx="8">
                  <c:v>15</c:v>
                </c:pt>
                <c:pt idx="9">
                  <c:v>2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1-43A4-9B02-7E46CDEF0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7099096"/>
        <c:axId val="2097102072"/>
      </c:barChart>
      <c:catAx>
        <c:axId val="2097099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Hydrographic Commission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2097102072"/>
        <c:crosses val="autoZero"/>
        <c:auto val="1"/>
        <c:lblAlgn val="ctr"/>
        <c:lblOffset val="100"/>
        <c:noMultiLvlLbl val="0"/>
      </c:catAx>
      <c:valAx>
        <c:axId val="20971020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7099096"/>
        <c:crosses val="autoZero"/>
        <c:crossBetween val="between"/>
      </c:valAx>
      <c:spPr>
        <a:ln w="2540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6450360"/>
        <c:axId val="2096447464"/>
      </c:barChart>
      <c:catAx>
        <c:axId val="2096450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6447464"/>
        <c:crosses val="autoZero"/>
        <c:auto val="1"/>
        <c:lblAlgn val="ctr"/>
        <c:lblOffset val="100"/>
        <c:noMultiLvlLbl val="0"/>
      </c:catAx>
      <c:valAx>
        <c:axId val="2096447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64503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>
      <a:outerShdw blurRad="101600" dist="1397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Totals!$A$1:$C$1</c:f>
              <c:strCache>
                <c:ptCount val="3"/>
                <c:pt idx="0">
                  <c:v>Courses</c:v>
                </c:pt>
                <c:pt idx="1">
                  <c:v>Different Countries</c:v>
                </c:pt>
                <c:pt idx="2">
                  <c:v>Total Students</c:v>
                </c:pt>
              </c:strCache>
            </c:strRef>
          </c:cat>
          <c:val>
            <c:numRef>
              <c:f>Totals!$A$2:$C$2</c:f>
              <c:numCache>
                <c:formatCode>General</c:formatCode>
                <c:ptCount val="3"/>
                <c:pt idx="0">
                  <c:v>25</c:v>
                </c:pt>
                <c:pt idx="1">
                  <c:v>127</c:v>
                </c:pt>
                <c:pt idx="2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6-498E-BA4F-D6E73C5BD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6450360"/>
        <c:axId val="2096447464"/>
      </c:barChart>
      <c:catAx>
        <c:axId val="2096450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6447464"/>
        <c:crosses val="autoZero"/>
        <c:auto val="1"/>
        <c:lblAlgn val="ctr"/>
        <c:lblOffset val="100"/>
        <c:noMultiLvlLbl val="0"/>
      </c:catAx>
      <c:valAx>
        <c:axId val="2096447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0964503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25400"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7F85-E674-43CC-987E-4BE55E31E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75A09-2A4E-4C58-ADED-9AF474DF9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375E-D998-4D5B-AF8B-D51B7B11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FDE3-1F29-468C-86CB-3098A884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DCCE-461C-42DA-BDC0-3EA8E38F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ED96-6614-47E2-8F71-DC425B9E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E8BEC5-A04B-4BB6-81B9-C9DCF5F1062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1377-C9CA-4B25-A76D-CC1F199E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A2ACF-E322-49DD-AF67-D13553C7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0CBC3-1436-4450-8CC5-220AC104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526E5-EC6E-4FB3-A0DB-388FCA0B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CCE60-85AE-4886-BF16-C5CBFA009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A822-2C07-4746-9030-3F844674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2B7AB7B-9C44-433D-B14D-861586A545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5644"/>
            <a:ext cx="2608028" cy="86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AFDE94-252B-4BA4-B1A6-67924CBFCB10}"/>
              </a:ext>
            </a:extLst>
          </p:cNvPr>
          <p:cNvSpPr/>
          <p:nvPr userDrawn="1"/>
        </p:nvSpPr>
        <p:spPr>
          <a:xfrm>
            <a:off x="0" y="0"/>
            <a:ext cx="12192000" cy="6012386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62E2AD2-3C00-4E35-B290-A79E510E86D7}"/>
              </a:ext>
            </a:extLst>
          </p:cNvPr>
          <p:cNvSpPr txBox="1">
            <a:spLocks/>
          </p:cNvSpPr>
          <p:nvPr userDrawn="1"/>
        </p:nvSpPr>
        <p:spPr>
          <a:xfrm>
            <a:off x="3855457" y="6311900"/>
            <a:ext cx="5297184" cy="41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WWNWS15</a:t>
            </a:r>
            <a:b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Monaco  4</a:t>
            </a:r>
            <a:r>
              <a:rPr lang="de-DE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 8 September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1714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469784" y="1761526"/>
            <a:ext cx="11232858" cy="1940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kumimoji="1" lang="en-US" altLang="ja-JP" sz="1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World-Wide Navigational Warning Service</a:t>
            </a:r>
            <a:br>
              <a:rPr kumimoji="1" lang="en-US" altLang="ja-JP" sz="1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Sub-Committee</a:t>
            </a:r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sz="9600" b="1" dirty="0">
                <a:solidFill>
                  <a:schemeClr val="accent1">
                    <a:lumMod val="75000"/>
                  </a:schemeClr>
                </a:solidFill>
              </a:rPr>
              <a:t>Report to IRCC15 and IRCC15 Outcomes</a:t>
            </a: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524000" y="36910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</a:rPr>
              <a:t>By Christopher Janus</a:t>
            </a:r>
          </a:p>
          <a:p>
            <a:r>
              <a:rPr kumimoji="1" lang="en-US" altLang="ja-JP" sz="2800" dirty="0">
                <a:solidFill>
                  <a:schemeClr val="accent1">
                    <a:lumMod val="75000"/>
                  </a:schemeClr>
                </a:solidFill>
              </a:rPr>
              <a:t>WWNWS Chair</a:t>
            </a:r>
          </a:p>
          <a:p>
            <a:endParaRPr kumimoji="1" lang="en-US" altLang="ja-JP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6BCB-AB8F-43F7-BED4-A3E5E50E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IHO Strategic Plan – SPI for MSI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B8932-5A53-48A4-B9FD-7E9108C52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Target: </a:t>
            </a:r>
            <a:br>
              <a:rPr lang="en-US" dirty="0"/>
            </a:br>
            <a:r>
              <a:rPr lang="en-US" dirty="0"/>
              <a:t>3.1 Collaborate with other bodies who deliver capacity building and training to improve effectiveness of capacity building activities and </a:t>
            </a:r>
            <a:r>
              <a:rPr lang="en-US" dirty="0" err="1"/>
              <a:t>programmes</a:t>
            </a:r>
            <a:r>
              <a:rPr lang="en-US" dirty="0"/>
              <a:t> </a:t>
            </a:r>
          </a:p>
          <a:p>
            <a:r>
              <a:rPr lang="en-US" dirty="0"/>
              <a:t>Measure:</a:t>
            </a:r>
            <a:br>
              <a:rPr lang="en-US" dirty="0"/>
            </a:br>
            <a:r>
              <a:rPr lang="en-US" dirty="0"/>
              <a:t>3.1.1 Percentage of Coastal States that are capable to provide maritime safety information (MSI) </a:t>
            </a:r>
            <a:r>
              <a:rPr lang="en-US" b="1" dirty="0">
                <a:solidFill>
                  <a:srgbClr val="FF0000"/>
                </a:solidFill>
              </a:rPr>
              <a:t>[navigational warnings]</a:t>
            </a:r>
            <a:r>
              <a:rPr lang="en-US" dirty="0"/>
              <a:t> according to the joint IMO/IHO/WMO manual on MSI </a:t>
            </a:r>
            <a:r>
              <a:rPr lang="en-US" dirty="0">
                <a:solidFill>
                  <a:srgbClr val="FF0000"/>
                </a:solidFill>
              </a:rPr>
              <a:t>(2026 - 90%)</a:t>
            </a:r>
          </a:p>
          <a:p>
            <a:pPr lvl="1"/>
            <a:r>
              <a:rPr lang="en-US" sz="1800" i="1" dirty="0">
                <a:effectLst/>
                <a:latin typeface="Calibri" panose="020F0502020204030204" pitchFamily="34" charset="0"/>
              </a:rPr>
              <a:t>NAVAREA will confirm successful communications (via email/phone) twice per year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9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581C-711F-44C8-920F-BBAB0E73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- Navigation Warnings by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C8BE-9B19-422C-9C89-C859069D2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BA200-BEDA-423F-B496-D2E9FD574A72}"/>
              </a:ext>
            </a:extLst>
          </p:cNvPr>
          <p:cNvSpPr/>
          <p:nvPr/>
        </p:nvSpPr>
        <p:spPr>
          <a:xfrm>
            <a:off x="232611" y="4193257"/>
            <a:ext cx="4307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“On average, there were 40,418 [Inmarsat] messages per month, including repeated messages. The average messages per month decreased by 1,130 compared to the last reporting period”  (NCSR 10/10/4)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91AB9F-2E15-4148-B1E1-BE61B5163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74" y="1847850"/>
            <a:ext cx="3894161" cy="1875171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8CE1A4A-7BB8-4758-BC66-5F755CCC1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542771"/>
              </p:ext>
            </p:extLst>
          </p:nvPr>
        </p:nvGraphicFramePr>
        <p:xfrm>
          <a:off x="4695869" y="1690687"/>
          <a:ext cx="6962356" cy="416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485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EFBD-FB24-46B2-875C-DA95162D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Navigational warnings issued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D2A40-3381-4855-B75C-70384041B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AEE9DF-5465-4507-966F-A4CA1C54A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323971"/>
              </p:ext>
            </p:extLst>
          </p:nvPr>
        </p:nvGraphicFramePr>
        <p:xfrm>
          <a:off x="838200" y="1364480"/>
          <a:ext cx="10849075" cy="458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954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EFBD-FB24-46B2-875C-DA95162D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31311" cy="1325563"/>
          </a:xfrm>
        </p:spPr>
        <p:txBody>
          <a:bodyPr/>
          <a:lstStyle/>
          <a:p>
            <a:r>
              <a:rPr lang="en-US" dirty="0"/>
              <a:t>SPI - MSI Support for 2022</a:t>
            </a:r>
            <a:r>
              <a:rPr lang="en-US" sz="1600" dirty="0"/>
              <a:t>(Derived from WWNWS14 NAVAREA Self Assessments)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0CBC7B-748D-4264-8B7D-8722B20C3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364482"/>
              </p:ext>
            </p:extLst>
          </p:nvPr>
        </p:nvGraphicFramePr>
        <p:xfrm>
          <a:off x="996287" y="1447108"/>
          <a:ext cx="10112988" cy="444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12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4EB0-EF1A-411B-8C58-1CD6C17F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- Coastal States by NAVAREA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9B191E-E47A-4B73-AF59-A43E9EA41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701739"/>
              </p:ext>
            </p:extLst>
          </p:nvPr>
        </p:nvGraphicFramePr>
        <p:xfrm>
          <a:off x="838200" y="1317191"/>
          <a:ext cx="98221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060">
                  <a:extLst>
                    <a:ext uri="{9D8B030D-6E8A-4147-A177-3AD203B41FA5}">
                      <a16:colId xmlns:a16="http://schemas.microsoft.com/office/drawing/2014/main" val="2793172750"/>
                    </a:ext>
                  </a:extLst>
                </a:gridCol>
                <a:gridCol w="3274060">
                  <a:extLst>
                    <a:ext uri="{9D8B030D-6E8A-4147-A177-3AD203B41FA5}">
                      <a16:colId xmlns:a16="http://schemas.microsoft.com/office/drawing/2014/main" val="2417529556"/>
                    </a:ext>
                  </a:extLst>
                </a:gridCol>
                <a:gridCol w="3274060">
                  <a:extLst>
                    <a:ext uri="{9D8B030D-6E8A-4147-A177-3AD203B41FA5}">
                      <a16:colId xmlns:a16="http://schemas.microsoft.com/office/drawing/2014/main" val="4169590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NAVAREA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Coastal States with MSI Capacity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Coastal States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16519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I (United Kingdom)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71612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SUBAREA </a:t>
                      </a:r>
                      <a:r>
                        <a:rPr lang="en-US" sz="1600" dirty="0" err="1"/>
                        <a:t>Ib</a:t>
                      </a:r>
                      <a:r>
                        <a:rPr lang="en-US" sz="1600" dirty="0"/>
                        <a:t> (Sweden)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3070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II (France)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8722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III (Spain)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694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IV (United States)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965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NAVAREA V (Brazil)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7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NAVAREA VI (Argentina)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875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NAVAREA VII (South Africa)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5014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VIII (India)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1326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IX (Pakistan)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4040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 (Australia)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11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37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FCD6-8A44-4E96-A1FA-C23949A6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- Coastal States by NAVAREA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53A933-735D-45F6-9DC0-55EBCC523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09173"/>
              </p:ext>
            </p:extLst>
          </p:nvPr>
        </p:nvGraphicFramePr>
        <p:xfrm>
          <a:off x="838200" y="1345799"/>
          <a:ext cx="968862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916">
                  <a:extLst>
                    <a:ext uri="{9D8B030D-6E8A-4147-A177-3AD203B41FA5}">
                      <a16:colId xmlns:a16="http://schemas.microsoft.com/office/drawing/2014/main" val="2793172750"/>
                    </a:ext>
                  </a:extLst>
                </a:gridCol>
                <a:gridCol w="3356309">
                  <a:extLst>
                    <a:ext uri="{9D8B030D-6E8A-4147-A177-3AD203B41FA5}">
                      <a16:colId xmlns:a16="http://schemas.microsoft.com/office/drawing/2014/main" val="2417529556"/>
                    </a:ext>
                  </a:extLst>
                </a:gridCol>
                <a:gridCol w="2935404">
                  <a:extLst>
                    <a:ext uri="{9D8B030D-6E8A-4147-A177-3AD203B41FA5}">
                      <a16:colId xmlns:a16="http://schemas.microsoft.com/office/drawing/2014/main" val="4169590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NAVAREA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Coastal States with MSI Capacity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Coastal States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16519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XI (Japan)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71612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XII (United States)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8722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XIII (Russian Federation)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94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XIV (New Zealand)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965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NAVAREA XV (Chile)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7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NAVAREA XVI (Peru)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75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NAVAREA XVII (Canada)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14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XVIII (Canada)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6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XIX (Norway)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4040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XX (Russian Federation)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18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NAVAREA XXI (Russian Federation)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59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WWNWS</a:t>
                      </a:r>
                      <a:r>
                        <a:rPr lang="en-US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84866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D7A3314F-BAF2-4CF5-B6CD-CEEE4D1B278C}"/>
              </a:ext>
            </a:extLst>
          </p:cNvPr>
          <p:cNvSpPr/>
          <p:nvPr/>
        </p:nvSpPr>
        <p:spPr>
          <a:xfrm>
            <a:off x="9479379" y="5628106"/>
            <a:ext cx="1540043" cy="673768"/>
          </a:xfrm>
          <a:prstGeom prst="ellipse">
            <a:avLst/>
          </a:prstGeom>
          <a:solidFill>
            <a:srgbClr val="FFFF00"/>
          </a:solidFill>
          <a:effectLst>
            <a:outerShdw blurRad="1397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SPI = 87%</a:t>
            </a:r>
          </a:p>
        </p:txBody>
      </p:sp>
    </p:spTree>
    <p:extLst>
      <p:ext uri="{BB962C8B-B14F-4D97-AF65-F5344CB8AC3E}">
        <p14:creationId xmlns:p14="http://schemas.microsoft.com/office/powerpoint/2010/main" val="341539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21D7-6EE4-4F3C-BB11-E26BD599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Inmarsat </a:t>
            </a:r>
            <a:r>
              <a:rPr lang="en-US" b="1" dirty="0">
                <a:solidFill>
                  <a:srgbClr val="FF0000"/>
                </a:solidFill>
              </a:rPr>
              <a:t>Data</a:t>
            </a:r>
            <a:r>
              <a:rPr lang="en-US" dirty="0"/>
              <a:t> Usage – Most to Least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9017D80-B93D-4814-9DDC-5394564024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346277"/>
              </p:ext>
            </p:extLst>
          </p:nvPr>
        </p:nvGraphicFramePr>
        <p:xfrm>
          <a:off x="965010" y="1868855"/>
          <a:ext cx="10261979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7942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5A4769B-FB9C-4B18-9A58-41FE66F3AB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955362"/>
              </p:ext>
            </p:extLst>
          </p:nvPr>
        </p:nvGraphicFramePr>
        <p:xfrm>
          <a:off x="965010" y="1868854"/>
          <a:ext cx="10261979" cy="374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D9D21D7-6EE4-4F3C-BB11-E26BD599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Navigational Warnings </a:t>
            </a:r>
            <a:r>
              <a:rPr lang="en-US" dirty="0"/>
              <a:t>issued– Most to Least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5EC4B1-E12A-951B-F928-1B7D0FC88234}"/>
              </a:ext>
            </a:extLst>
          </p:cNvPr>
          <p:cNvSpPr/>
          <p:nvPr/>
        </p:nvSpPr>
        <p:spPr>
          <a:xfrm>
            <a:off x="7456398" y="5338482"/>
            <a:ext cx="383241" cy="161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845F3-4B21-6C97-32D8-E6F0B81ABAF8}"/>
              </a:ext>
            </a:extLst>
          </p:cNvPr>
          <p:cNvSpPr txBox="1"/>
          <p:nvPr/>
        </p:nvSpPr>
        <p:spPr>
          <a:xfrm>
            <a:off x="7355545" y="5302777"/>
            <a:ext cx="383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595959"/>
                </a:solidFill>
              </a:rPr>
              <a:t>(KB)</a:t>
            </a:r>
          </a:p>
        </p:txBody>
      </p:sp>
    </p:spTree>
    <p:extLst>
      <p:ext uri="{BB962C8B-B14F-4D97-AF65-F5344CB8AC3E}">
        <p14:creationId xmlns:p14="http://schemas.microsoft.com/office/powerpoint/2010/main" val="283240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19B2FD5-FBC9-439C-B81B-9D41ADDA03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398780"/>
              </p:ext>
            </p:extLst>
          </p:nvPr>
        </p:nvGraphicFramePr>
        <p:xfrm>
          <a:off x="965010" y="1868853"/>
          <a:ext cx="10261979" cy="374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D9D21D7-6EE4-4F3C-BB11-E26BD599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Navigational Warnings </a:t>
            </a:r>
            <a:r>
              <a:rPr lang="en-US" b="1" dirty="0">
                <a:solidFill>
                  <a:srgbClr val="FF0000"/>
                </a:solidFill>
              </a:rPr>
              <a:t>broadcast</a:t>
            </a:r>
            <a:r>
              <a:rPr lang="en-US" dirty="0"/>
              <a:t> – </a:t>
            </a:r>
            <a:r>
              <a:rPr lang="en-US" sz="3200" dirty="0"/>
              <a:t>Most to Least</a:t>
            </a:r>
          </a:p>
        </p:txBody>
      </p:sp>
    </p:spTree>
    <p:extLst>
      <p:ext uri="{BB962C8B-B14F-4D97-AF65-F5344CB8AC3E}">
        <p14:creationId xmlns:p14="http://schemas.microsoft.com/office/powerpoint/2010/main" val="409503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71B9-B4A8-400C-A14D-CA0A1218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C-55 GIS Project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DB2DE-AE02-4941-A96F-D788DE0FF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81" y="1342333"/>
            <a:ext cx="9339654" cy="463067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483996A-0D68-4154-B9D7-A762C7FAC99C}"/>
              </a:ext>
            </a:extLst>
          </p:cNvPr>
          <p:cNvGrpSpPr/>
          <p:nvPr/>
        </p:nvGrpSpPr>
        <p:grpSpPr>
          <a:xfrm>
            <a:off x="622852" y="3538330"/>
            <a:ext cx="3160202" cy="1139687"/>
            <a:chOff x="622852" y="3538330"/>
            <a:chExt cx="3160202" cy="1139687"/>
          </a:xfrm>
          <a:effectLst>
            <a:outerShdw blurRad="1143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5DEDCB-F61A-4FB6-A7BB-076E009CEDA8}"/>
                </a:ext>
              </a:extLst>
            </p:cNvPr>
            <p:cNvSpPr/>
            <p:nvPr/>
          </p:nvSpPr>
          <p:spPr>
            <a:xfrm>
              <a:off x="622852" y="3538330"/>
              <a:ext cx="2955235" cy="11396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95DFEFB-B7FD-4F7D-84C5-000BBCCBD4A4}"/>
                </a:ext>
              </a:extLst>
            </p:cNvPr>
            <p:cNvSpPr/>
            <p:nvPr/>
          </p:nvSpPr>
          <p:spPr>
            <a:xfrm>
              <a:off x="939565" y="3737113"/>
              <a:ext cx="265044" cy="265044"/>
            </a:xfrm>
            <a:prstGeom prst="ellipse">
              <a:avLst/>
            </a:prstGeom>
            <a:solidFill>
              <a:srgbClr val="D1F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4304A02-87E8-455E-ACF5-CF87FBE11462}"/>
                </a:ext>
              </a:extLst>
            </p:cNvPr>
            <p:cNvSpPr/>
            <p:nvPr/>
          </p:nvSpPr>
          <p:spPr>
            <a:xfrm>
              <a:off x="939565" y="4219160"/>
              <a:ext cx="265044" cy="265044"/>
            </a:xfrm>
            <a:prstGeom prst="ellipse">
              <a:avLst/>
            </a:prstGeom>
            <a:solidFill>
              <a:srgbClr val="E6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ED46C2-DE04-45C9-A6EA-0E1FCF49BDC8}"/>
                </a:ext>
              </a:extLst>
            </p:cNvPr>
            <p:cNvSpPr txBox="1"/>
            <p:nvPr/>
          </p:nvSpPr>
          <p:spPr>
            <a:xfrm>
              <a:off x="1204835" y="3684969"/>
              <a:ext cx="2578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Meets MSI SPI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4F9C67-9A65-4A81-A779-51674E971586}"/>
                </a:ext>
              </a:extLst>
            </p:cNvPr>
            <p:cNvSpPr txBox="1"/>
            <p:nvPr/>
          </p:nvSpPr>
          <p:spPr>
            <a:xfrm>
              <a:off x="1204609" y="4128124"/>
              <a:ext cx="2578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Does not meet MSI SPI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71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130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Outcomes from IRCC15</a:t>
            </a:r>
          </a:p>
          <a:p>
            <a:r>
              <a:rPr lang="en-US" sz="3200" dirty="0"/>
              <a:t>IHO WWNWS Strategic Performance Indicator </a:t>
            </a:r>
          </a:p>
          <a:p>
            <a:r>
              <a:rPr lang="en-US" sz="3200" dirty="0"/>
              <a:t>WWNWS support to IHO C-55</a:t>
            </a:r>
          </a:p>
          <a:p>
            <a:r>
              <a:rPr lang="en-US" sz="3200" dirty="0"/>
              <a:t>Iridium </a:t>
            </a:r>
            <a:r>
              <a:rPr lang="en-US" sz="3200" dirty="0" err="1"/>
              <a:t>SafetyCast</a:t>
            </a:r>
            <a:r>
              <a:rPr lang="en-US" sz="3200" dirty="0"/>
              <a:t> Implementation</a:t>
            </a:r>
          </a:p>
          <a:p>
            <a:r>
              <a:rPr lang="en-US" sz="3200" dirty="0"/>
              <a:t>Capacity building </a:t>
            </a:r>
          </a:p>
          <a:p>
            <a:r>
              <a:rPr lang="en-US" sz="3200" dirty="0"/>
              <a:t>S-124 update </a:t>
            </a:r>
          </a:p>
        </p:txBody>
      </p:sp>
    </p:spTree>
    <p:extLst>
      <p:ext uri="{BB962C8B-B14F-4D97-AF65-F5344CB8AC3E}">
        <p14:creationId xmlns:p14="http://schemas.microsoft.com/office/powerpoint/2010/main" val="3204467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EE08-B231-4219-903E-5545C27A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Coastal State attribution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4CF57-1CEF-44BF-8986-BA560F885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19" y="1946017"/>
            <a:ext cx="4705350" cy="37420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A8AEA-9FDE-4E55-AF53-2DD7F3597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924" y="3753419"/>
            <a:ext cx="3762375" cy="2933700"/>
          </a:xfrm>
          <a:prstGeom prst="rect">
            <a:avLst/>
          </a:prstGeom>
          <a:ln w="22225">
            <a:solidFill>
              <a:srgbClr val="E60000"/>
            </a:solidFill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D1CD31-19FF-40D4-A007-071A50B73CDB}"/>
              </a:ext>
            </a:extLst>
          </p:cNvPr>
          <p:cNvSpPr/>
          <p:nvPr/>
        </p:nvSpPr>
        <p:spPr>
          <a:xfrm>
            <a:off x="5527343" y="655093"/>
            <a:ext cx="5977720" cy="3220871"/>
          </a:xfrm>
          <a:custGeom>
            <a:avLst/>
            <a:gdLst>
              <a:gd name="connsiteX0" fmla="*/ 0 w 5977720"/>
              <a:gd name="connsiteY0" fmla="*/ 3220871 h 3220871"/>
              <a:gd name="connsiteX1" fmla="*/ 1282890 w 5977720"/>
              <a:gd name="connsiteY1" fmla="*/ 0 h 3220871"/>
              <a:gd name="connsiteX2" fmla="*/ 5977720 w 5977720"/>
              <a:gd name="connsiteY2" fmla="*/ 2756847 h 3220871"/>
              <a:gd name="connsiteX3" fmla="*/ 0 w 5977720"/>
              <a:gd name="connsiteY3" fmla="*/ 3220871 h 322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7720" h="3220871">
                <a:moveTo>
                  <a:pt x="0" y="3220871"/>
                </a:moveTo>
                <a:lnTo>
                  <a:pt x="1282890" y="0"/>
                </a:lnTo>
                <a:lnTo>
                  <a:pt x="5977720" y="2756847"/>
                </a:lnTo>
                <a:lnTo>
                  <a:pt x="0" y="3220871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6B225-37A6-40B8-A248-ECE8D1A9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683" y="637999"/>
            <a:ext cx="4705350" cy="27622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9F07EE0-2BE0-4E2D-8F1F-C77E57D7AA56}"/>
              </a:ext>
            </a:extLst>
          </p:cNvPr>
          <p:cNvSpPr/>
          <p:nvPr/>
        </p:nvSpPr>
        <p:spPr>
          <a:xfrm>
            <a:off x="9840036" y="1637731"/>
            <a:ext cx="368489" cy="368489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5FBA6A-442F-43D5-9CF5-6658730DD86E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10024280" y="2019124"/>
            <a:ext cx="60832" cy="1734295"/>
          </a:xfrm>
          <a:prstGeom prst="straightConnector1">
            <a:avLst/>
          </a:prstGeom>
          <a:ln w="22225">
            <a:solidFill>
              <a:srgbClr val="E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97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61B9-5DE7-4BD3-BC5E-BCE79850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Iridium </a:t>
            </a:r>
            <a:r>
              <a:rPr lang="en-US" dirty="0" err="1"/>
              <a:t>SafetyCast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FE16B-F805-49ED-8D2B-710ADB9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At the 105th session of the IMO Maritime Safety Committee (MSC 105),</a:t>
            </a:r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b="1" u="sng" dirty="0">
                <a:solidFill>
                  <a:srgbClr val="FF0000"/>
                </a:solidFill>
              </a:rPr>
              <a:t>he Committee agreed that the use of all IMO RMSSs should be mandatory</a:t>
            </a:r>
            <a:r>
              <a:rPr lang="en-GB" b="1" u="sng" dirty="0"/>
              <a:t>.</a:t>
            </a:r>
          </a:p>
          <a:p>
            <a:r>
              <a:rPr lang="en-GB" dirty="0"/>
              <a:t>Iridium noted that it had deferred charging for MSI for the last two years and, as a temporary measure, Iridium offered to </a:t>
            </a:r>
            <a:r>
              <a:rPr lang="en-GB" u="sng" dirty="0"/>
              <a:t>continue to defer charging to Member States that had informed IMO</a:t>
            </a:r>
            <a:r>
              <a:rPr lang="en-GB" dirty="0"/>
              <a:t> about having financial difficulties with the implementation.  </a:t>
            </a:r>
          </a:p>
          <a:p>
            <a:pPr lvl="1"/>
            <a:r>
              <a:rPr lang="en-GB" dirty="0"/>
              <a:t>Iridium confirmed that this temporary initiative </a:t>
            </a:r>
            <a:r>
              <a:rPr lang="en-GB" b="1" u="sng" dirty="0"/>
              <a:t>would continue until the cost issue was resolved</a:t>
            </a:r>
            <a:r>
              <a:rPr lang="en-GB" dirty="0"/>
              <a:t> and Member States agreed to more permanent solutions.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95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61B9-5DE7-4BD3-BC5E-BCE79850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Iridium </a:t>
            </a:r>
            <a:r>
              <a:rPr lang="en-US" dirty="0" err="1"/>
              <a:t>SafetyCast</a:t>
            </a:r>
            <a:r>
              <a:rPr lang="en-US" dirty="0"/>
              <a:t> Implementation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4C8F9-7B30-4C37-9B7F-8B6437FC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3" y="2092326"/>
            <a:ext cx="4968071" cy="38290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D2695-6ED6-4DEE-87B2-9521F9D2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88" y="2092326"/>
            <a:ext cx="4835948" cy="38290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6E29B1-4EA7-45D8-B9E0-9B0F5DF6F36A}"/>
              </a:ext>
            </a:extLst>
          </p:cNvPr>
          <p:cNvSpPr txBox="1"/>
          <p:nvPr/>
        </p:nvSpPr>
        <p:spPr>
          <a:xfrm>
            <a:off x="1301115" y="1685926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NAVAREAS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3B27D-5ECA-4608-AEC0-07FEA36E034B}"/>
              </a:ext>
            </a:extLst>
          </p:cNvPr>
          <p:cNvSpPr txBox="1"/>
          <p:nvPr/>
        </p:nvSpPr>
        <p:spPr>
          <a:xfrm>
            <a:off x="7948699" y="1685926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METAREAS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FA4A8F-8727-4966-A13A-BB1F2B4AC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413" y="5154613"/>
            <a:ext cx="2276475" cy="10141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6455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BEF4CA-C721-4CAE-AF9F-4D702BB3F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587" y="2055257"/>
            <a:ext cx="4835948" cy="386611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9CE69-8374-411D-8911-775A75C3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42" y="2092327"/>
            <a:ext cx="4968071" cy="38290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7861B9-5DE7-4BD3-BC5E-BCE79850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Iridium </a:t>
            </a:r>
            <a:r>
              <a:rPr lang="en-US" dirty="0" err="1"/>
              <a:t>SafetyCast</a:t>
            </a:r>
            <a:r>
              <a:rPr lang="en-US" dirty="0"/>
              <a:t> Implementation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6E29B1-4EA7-45D8-B9E0-9B0F5DF6F36A}"/>
              </a:ext>
            </a:extLst>
          </p:cNvPr>
          <p:cNvSpPr txBox="1"/>
          <p:nvPr/>
        </p:nvSpPr>
        <p:spPr>
          <a:xfrm>
            <a:off x="1301115" y="1685926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NAVAREAS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3B27D-5ECA-4608-AEC0-07FEA36E034B}"/>
              </a:ext>
            </a:extLst>
          </p:cNvPr>
          <p:cNvSpPr txBox="1"/>
          <p:nvPr/>
        </p:nvSpPr>
        <p:spPr>
          <a:xfrm>
            <a:off x="7948699" y="1685926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METAREAS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FA4A8F-8727-4966-A13A-BB1F2B4AC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413" y="5154613"/>
            <a:ext cx="2276475" cy="10141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4729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120597"/>
              </p:ext>
            </p:extLst>
          </p:nvPr>
        </p:nvGraphicFramePr>
        <p:xfrm>
          <a:off x="3829049" y="1419224"/>
          <a:ext cx="7055643" cy="445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62706"/>
              </p:ext>
            </p:extLst>
          </p:nvPr>
        </p:nvGraphicFramePr>
        <p:xfrm>
          <a:off x="8448675" y="1040606"/>
          <a:ext cx="3367087" cy="2388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67449"/>
              </p:ext>
            </p:extLst>
          </p:nvPr>
        </p:nvGraphicFramePr>
        <p:xfrm>
          <a:off x="8448676" y="1064419"/>
          <a:ext cx="3367086" cy="2388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223249-F719-4F9F-8622-4E2266BF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MSI Capacity Building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983B04-5A97-46CD-A8B0-F76B8044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" y="1828800"/>
            <a:ext cx="3309937" cy="368489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Last courses:</a:t>
            </a:r>
            <a:br>
              <a:rPr lang="en-US" sz="2400" dirty="0"/>
            </a:br>
            <a:r>
              <a:rPr lang="en-US" sz="2400" dirty="0"/>
              <a:t>Cabo Verde (</a:t>
            </a:r>
            <a:r>
              <a:rPr lang="en-US" sz="2400" dirty="0" err="1"/>
              <a:t>EAtHC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September 2022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Colombia (SEPHC)</a:t>
            </a:r>
            <a:br>
              <a:rPr lang="en-US" sz="2400" dirty="0"/>
            </a:br>
            <a:r>
              <a:rPr lang="en-US" sz="2400" dirty="0"/>
              <a:t>October 2022</a:t>
            </a:r>
          </a:p>
          <a:p>
            <a:r>
              <a:rPr lang="en-US" sz="2400" dirty="0"/>
              <a:t>Next Courses:</a:t>
            </a:r>
            <a:br>
              <a:rPr lang="en-US" sz="2400" dirty="0"/>
            </a:br>
            <a:r>
              <a:rPr lang="en-US" sz="2400" dirty="0"/>
              <a:t>Fiji (SWPHC)</a:t>
            </a:r>
            <a:br>
              <a:rPr lang="en-US" sz="2400" dirty="0"/>
            </a:br>
            <a:r>
              <a:rPr lang="en-US" sz="2400" dirty="0"/>
              <a:t>July 2023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Oman (NIOHC)</a:t>
            </a:r>
            <a:br>
              <a:rPr lang="en-US" sz="2400" dirty="0"/>
            </a:br>
            <a:r>
              <a:rPr lang="en-US" sz="2400" dirty="0"/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4085499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698E1-A03D-430F-BF49-25115A38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S-124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32DC5-7DEB-4EEE-BA00-A822880A4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S-124 version 1.0.0 endorsed by WWNWS14 and submitted to HSSC15 for approval.</a:t>
            </a:r>
          </a:p>
          <a:p>
            <a:r>
              <a:rPr lang="en-US" dirty="0"/>
              <a:t>NCSR10 approved the updated Joint IMO/IHO/WMO Manual on Maritime Safety Information</a:t>
            </a:r>
          </a:p>
          <a:p>
            <a:r>
              <a:rPr lang="en-US" dirty="0"/>
              <a:t>S-124 Document Encoding Guide draft version complete.</a:t>
            </a:r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Testing portrayal of NAVWARN in user systems.</a:t>
            </a:r>
          </a:p>
          <a:p>
            <a:pPr lvl="1"/>
            <a:r>
              <a:rPr lang="en-US" dirty="0"/>
              <a:t>Testing options for distribution of S-124</a:t>
            </a:r>
          </a:p>
          <a:p>
            <a:pPr lvl="1"/>
            <a:r>
              <a:rPr lang="en-US" dirty="0"/>
              <a:t>Enhance and improve the S-124 product specification as needed.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2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from IRCC15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130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Assembly 3 Decisions</a:t>
            </a:r>
          </a:p>
          <a:p>
            <a:pPr lvl="1"/>
            <a:r>
              <a:rPr lang="en-US" sz="2800" dirty="0"/>
              <a:t>Use of gender-inclusive language (Decision 9b)</a:t>
            </a:r>
          </a:p>
          <a:p>
            <a:pPr lvl="1"/>
            <a:r>
              <a:rPr lang="en-US" sz="2800" dirty="0"/>
              <a:t>Approved the proposal to establish an ad hoc Project Team under IRCC to explore the possible establishment of reliable alternative funding for activities including capacity building and GEBCO (Decision 20)</a:t>
            </a:r>
          </a:p>
          <a:p>
            <a:pPr lvl="2"/>
            <a:r>
              <a:rPr lang="en-US" sz="2400" dirty="0"/>
              <a:t>IRCC established a scoping Team under the leadership of Dr John Nyberg to investigate potential additional sources of funding and the Team’s objectives for a presentation to C-7.</a:t>
            </a:r>
          </a:p>
        </p:txBody>
      </p:sp>
    </p:spTree>
    <p:extLst>
      <p:ext uri="{BB962C8B-B14F-4D97-AF65-F5344CB8AC3E}">
        <p14:creationId xmlns:p14="http://schemas.microsoft.com/office/powerpoint/2010/main" val="318371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from IRCC15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13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Hydrographic Services and Standards (</a:t>
            </a:r>
            <a:r>
              <a:rPr lang="en-US" sz="3200" dirty="0"/>
              <a:t>HSSC15)</a:t>
            </a:r>
            <a:endParaRPr lang="en-US" sz="3200" dirty="0">
              <a:highlight>
                <a:srgbClr val="FFFF00"/>
              </a:highlight>
            </a:endParaRPr>
          </a:p>
          <a:p>
            <a:pPr lvl="1"/>
            <a:r>
              <a:rPr lang="en-US" sz="2800" dirty="0"/>
              <a:t>Tasked Nautical Cartographic Working Group (NCWG) to make an impact study and develop a standard for </a:t>
            </a:r>
            <a:r>
              <a:rPr lang="en-US" sz="2800" dirty="0" err="1"/>
              <a:t>NtM</a:t>
            </a:r>
            <a:r>
              <a:rPr lang="en-US" sz="2800" dirty="0"/>
              <a:t> (XML) if appropriate</a:t>
            </a:r>
          </a:p>
          <a:p>
            <a:pPr lvl="1"/>
            <a:r>
              <a:rPr lang="en-US" sz="2800" dirty="0"/>
              <a:t>HSSC established an ISO Cell after HSSC13 to experiment with the application of ISO 9001 in the development of S-101 Product Specifications. On this, HSSC invited IRCC to consider mirroring such an ISO Cell on S-101 via the RHCs</a:t>
            </a:r>
          </a:p>
        </p:txBody>
      </p:sp>
    </p:spTree>
    <p:extLst>
      <p:ext uri="{BB962C8B-B14F-4D97-AF65-F5344CB8AC3E}">
        <p14:creationId xmlns:p14="http://schemas.microsoft.com/office/powerpoint/2010/main" val="221823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from IRCC15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130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Capacity Building </a:t>
            </a:r>
            <a:endParaRPr lang="en-US" sz="2800" dirty="0"/>
          </a:p>
          <a:p>
            <a:pPr lvl="1"/>
            <a:r>
              <a:rPr lang="en-US" sz="2800" dirty="0"/>
              <a:t>e-Learning Center Guidelines approved</a:t>
            </a:r>
          </a:p>
          <a:p>
            <a:pPr lvl="1"/>
            <a:r>
              <a:rPr lang="en-US" sz="2800" dirty="0"/>
              <a:t>2024 Capacity Building Work </a:t>
            </a:r>
            <a:r>
              <a:rPr lang="en-US" sz="2800" dirty="0" err="1"/>
              <a:t>Programme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2"/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6C5F56-E5F4-40E2-8A2C-A10C49FE4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57122"/>
              </p:ext>
            </p:extLst>
          </p:nvPr>
        </p:nvGraphicFramePr>
        <p:xfrm>
          <a:off x="1301749" y="3194843"/>
          <a:ext cx="10515599" cy="1043328"/>
        </p:xfrm>
        <a:graphic>
          <a:graphicData uri="http://schemas.openxmlformats.org/drawingml/2006/table">
            <a:tbl>
              <a:tblPr/>
              <a:tblGrid>
                <a:gridCol w="469912">
                  <a:extLst>
                    <a:ext uri="{9D8B030D-6E8A-4147-A177-3AD203B41FA5}">
                      <a16:colId xmlns:a16="http://schemas.microsoft.com/office/drawing/2014/main" val="1067163104"/>
                    </a:ext>
                  </a:extLst>
                </a:gridCol>
                <a:gridCol w="4083018">
                  <a:extLst>
                    <a:ext uri="{9D8B030D-6E8A-4147-A177-3AD203B41FA5}">
                      <a16:colId xmlns:a16="http://schemas.microsoft.com/office/drawing/2014/main" val="3654691025"/>
                    </a:ext>
                  </a:extLst>
                </a:gridCol>
                <a:gridCol w="866727">
                  <a:extLst>
                    <a:ext uri="{9D8B030D-6E8A-4147-A177-3AD203B41FA5}">
                      <a16:colId xmlns:a16="http://schemas.microsoft.com/office/drawing/2014/main" val="4150081178"/>
                    </a:ext>
                  </a:extLst>
                </a:gridCol>
                <a:gridCol w="762303">
                  <a:extLst>
                    <a:ext uri="{9D8B030D-6E8A-4147-A177-3AD203B41FA5}">
                      <a16:colId xmlns:a16="http://schemas.microsoft.com/office/drawing/2014/main" val="4116180903"/>
                    </a:ext>
                  </a:extLst>
                </a:gridCol>
                <a:gridCol w="3414698">
                  <a:extLst>
                    <a:ext uri="{9D8B030D-6E8A-4147-A177-3AD203B41FA5}">
                      <a16:colId xmlns:a16="http://schemas.microsoft.com/office/drawing/2014/main" val="4099192205"/>
                    </a:ext>
                  </a:extLst>
                </a:gridCol>
                <a:gridCol w="918941">
                  <a:extLst>
                    <a:ext uri="{9D8B030D-6E8A-4147-A177-3AD203B41FA5}">
                      <a16:colId xmlns:a16="http://schemas.microsoft.com/office/drawing/2014/main" val="24000485"/>
                    </a:ext>
                  </a:extLst>
                </a:gridCol>
              </a:tblGrid>
              <a:tr h="26083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IHO WP Element: Capacity Building Provision - Technical Workshops, Seminars, Courses (Adopted 2024 CBWP V1)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734258"/>
                  </a:ext>
                </a:extLst>
              </a:tr>
              <a:tr h="260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Resources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714971"/>
                  </a:ext>
                </a:extLst>
              </a:tr>
              <a:tr h="521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MSI (training on establishment of MSI structure and basic MSI procedure)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NIOHC/ RSAHC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22,120 €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 by 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8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41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from IRCC15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130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Worldwide ENC Database Working Group (WENDWG)</a:t>
            </a:r>
          </a:p>
          <a:p>
            <a:pPr lvl="1"/>
            <a:r>
              <a:rPr lang="en-US" sz="2800" dirty="0"/>
              <a:t>The WENDWG noted that many of the RHCs </a:t>
            </a:r>
            <a:r>
              <a:rPr lang="en-US" sz="2800" b="1" i="1" dirty="0">
                <a:solidFill>
                  <a:srgbClr val="FF0000"/>
                </a:solidFill>
              </a:rPr>
              <a:t>have not yet established the S-100 Coordinator roles </a:t>
            </a:r>
            <a:r>
              <a:rPr lang="en-US" sz="2800" dirty="0"/>
              <a:t>and would like the IRCC/RHCs to consider how the S-100 Coordinator role will be implemented and what their responsibilities will be</a:t>
            </a:r>
          </a:p>
          <a:p>
            <a:pPr lvl="2"/>
            <a:r>
              <a:rPr lang="en-US" sz="2400" dirty="0"/>
              <a:t>Some RHCs requested more guidance on what the role entails</a:t>
            </a:r>
          </a:p>
          <a:p>
            <a:pPr lvl="2"/>
            <a:r>
              <a:rPr lang="en-US" sz="2400" dirty="0"/>
              <a:t>Considered an amendment to S-11 (Part A) to describe the Coordinator responsibilities</a:t>
            </a:r>
          </a:p>
          <a:p>
            <a:pPr lvl="3"/>
            <a:r>
              <a:rPr lang="en-US" sz="2200" dirty="0"/>
              <a:t>S-11 (Part A) is the Guidance for the Preparation and Maintenance of International (INT) Chart and ENC Schemes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112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from IRCC15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130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Worldwide ENC Database Working Group (WENDWG)</a:t>
            </a:r>
          </a:p>
          <a:p>
            <a:pPr lvl="1"/>
            <a:r>
              <a:rPr lang="en-US" sz="2800" dirty="0"/>
              <a:t>Draft S-100 Coordinator responsibilities</a:t>
            </a:r>
            <a:endParaRPr lang="en-US" sz="2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2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24355-CA06-4984-A379-DFD9061F0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584" y="2674484"/>
            <a:ext cx="7374844" cy="34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from IRCC15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1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General Strategic Issues</a:t>
            </a:r>
          </a:p>
          <a:p>
            <a:pPr lvl="1"/>
            <a:r>
              <a:rPr lang="en-US" sz="2800" dirty="0"/>
              <a:t>IRCC encouraged RHCs to consider the requirements (including regulations) for non-ECDIS mandated vessels (e.g. small commercial, fishing, leisure, </a:t>
            </a:r>
            <a:r>
              <a:rPr lang="en-US" sz="2800" dirty="0" err="1"/>
              <a:t>etc</a:t>
            </a:r>
            <a:r>
              <a:rPr lang="en-US" sz="2800" dirty="0"/>
              <a:t>), with national, regional and global discussions on this topic…</a:t>
            </a:r>
            <a:r>
              <a:rPr lang="en-US" sz="2400" dirty="0"/>
              <a:t>to allow for the transition from paper nautical charts via the provision of digital maritime data for these users</a:t>
            </a:r>
          </a:p>
          <a:p>
            <a:pPr lvl="1"/>
            <a:r>
              <a:rPr lang="en-US" sz="2800" dirty="0"/>
              <a:t>IRCC requested </a:t>
            </a:r>
            <a:r>
              <a:rPr lang="en-US" sz="2800" b="1" dirty="0">
                <a:solidFill>
                  <a:srgbClr val="FF0000"/>
                </a:solidFill>
              </a:rPr>
              <a:t>HSSC to direct the NCWG to liaise with WWNWS for the definition of the impact of the future of the paper chart production on the navigational warnings</a:t>
            </a:r>
            <a:r>
              <a:rPr lang="en-US" sz="2800" dirty="0"/>
              <a:t>. IRCC decided to discuss RHC requirements regarding the future of all paper products (charts and publications) at IRCC 16. </a:t>
            </a:r>
          </a:p>
          <a:p>
            <a:pPr lvl="2"/>
            <a:r>
              <a:rPr lang="en-US" sz="2400" dirty="0"/>
              <a:t>IRCC15-09.1 – Effects of amended paper chart production practice</a:t>
            </a:r>
          </a:p>
          <a:p>
            <a:pPr lvl="2"/>
            <a:endParaRPr lang="en-US" sz="2400" dirty="0"/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219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071F-ACAB-4475-AF38-1B840EA3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meeting of the WWNWS-SC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DB454-79EE-4BCB-9E83-F6E2C61FD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7850"/>
            <a:ext cx="1110514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Held from 12-16 September 2022, hybrid meeting, Geneva, Switzerland</a:t>
            </a:r>
          </a:p>
          <a:p>
            <a:pPr lvl="1"/>
            <a:r>
              <a:rPr lang="en-US" dirty="0"/>
              <a:t>Joint meeting with the WMO Worldwide Met-Ocean Information Warning Service</a:t>
            </a:r>
          </a:p>
          <a:p>
            <a:r>
              <a:rPr lang="en-US" dirty="0"/>
              <a:t>80 Participants</a:t>
            </a:r>
          </a:p>
          <a:p>
            <a:r>
              <a:rPr lang="en-US" dirty="0"/>
              <a:t>BDMSS – Regional system with partial coverage of NAVAREA VIII, X, XI, and XIII  </a:t>
            </a:r>
          </a:p>
          <a:p>
            <a:r>
              <a:rPr lang="en-US" dirty="0"/>
              <a:t>NAVDAT – Navigation Data Exchange</a:t>
            </a:r>
          </a:p>
          <a:p>
            <a:r>
              <a:rPr lang="en-US" dirty="0"/>
              <a:t>Space Activities Working Group established</a:t>
            </a:r>
          </a:p>
          <a:p>
            <a:r>
              <a:rPr lang="en-US" dirty="0"/>
              <a:t>Task Team on Volcanic Activity established</a:t>
            </a:r>
          </a:p>
          <a:p>
            <a:r>
              <a:rPr lang="en-US" dirty="0"/>
              <a:t>S-124 Progress</a:t>
            </a:r>
          </a:p>
          <a:p>
            <a:r>
              <a:rPr lang="en-US" dirty="0"/>
              <a:t>Iridium </a:t>
            </a:r>
            <a:r>
              <a:rPr lang="en-US" dirty="0" err="1"/>
              <a:t>SafetyCast</a:t>
            </a:r>
            <a:r>
              <a:rPr lang="en-US" dirty="0"/>
              <a:t> Implementation </a:t>
            </a:r>
          </a:p>
          <a:p>
            <a:r>
              <a:rPr lang="en-US" dirty="0"/>
              <a:t>North Sea RHC MSI Working Group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1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1263</Words>
  <Application>Microsoft Office PowerPoint</Application>
  <PresentationFormat>Widescreen</PresentationFormat>
  <Paragraphs>216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游ゴシック</vt:lpstr>
      <vt:lpstr>游ゴシック Light</vt:lpstr>
      <vt:lpstr>Arial</vt:lpstr>
      <vt:lpstr>Calibri</vt:lpstr>
      <vt:lpstr>Calibri Light</vt:lpstr>
      <vt:lpstr>Office Theme</vt:lpstr>
      <vt:lpstr>PowerPoint Presentation</vt:lpstr>
      <vt:lpstr>Agenda </vt:lpstr>
      <vt:lpstr>Outcomes from IRCC15</vt:lpstr>
      <vt:lpstr>Outcomes from IRCC15</vt:lpstr>
      <vt:lpstr>Outcomes from IRCC15</vt:lpstr>
      <vt:lpstr>Outcomes from IRCC15</vt:lpstr>
      <vt:lpstr>Outcomes from IRCC15</vt:lpstr>
      <vt:lpstr>Outcomes from IRCC15</vt:lpstr>
      <vt:lpstr>14th meeting of the WWNWS-SC</vt:lpstr>
      <vt:lpstr>IHO Strategic Plan – SPI for MSI</vt:lpstr>
      <vt:lpstr>SPI - Navigation Warnings by year</vt:lpstr>
      <vt:lpstr>Navigational warnings issued in 2022</vt:lpstr>
      <vt:lpstr>SPI - MSI Support for 2022(Derived from WWNWS14 NAVAREA Self Assessments)</vt:lpstr>
      <vt:lpstr>SPI - Coastal States by NAVAREA</vt:lpstr>
      <vt:lpstr>SPI - Coastal States by NAVAREA</vt:lpstr>
      <vt:lpstr>Inmarsat Data Usage – Most to Least</vt:lpstr>
      <vt:lpstr>Navigational Warnings issued– Most to Least</vt:lpstr>
      <vt:lpstr>Navigational Warnings broadcast – Most to Least</vt:lpstr>
      <vt:lpstr> C-55 GIS Project </vt:lpstr>
      <vt:lpstr>Coastal State attribution</vt:lpstr>
      <vt:lpstr>Iridium SafetyCast Implementation</vt:lpstr>
      <vt:lpstr>Iridium SafetyCast Implementation 2022</vt:lpstr>
      <vt:lpstr>Iridium SafetyCast Implementation 2023</vt:lpstr>
      <vt:lpstr>MSI Capacity Building</vt:lpstr>
      <vt:lpstr>S-124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Technical Coordination Meeting 22Sep2020</dc:title>
  <dc:creator>Alberto Costa Neves</dc:creator>
  <cp:lastModifiedBy>Janus Christopher -Chris- G Mr NGA-SFH USA CIV</cp:lastModifiedBy>
  <cp:revision>138</cp:revision>
  <dcterms:created xsi:type="dcterms:W3CDTF">2020-09-20T17:50:33Z</dcterms:created>
  <dcterms:modified xsi:type="dcterms:W3CDTF">2023-08-29T16:18:17Z</dcterms:modified>
</cp:coreProperties>
</file>