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8" r:id="rId4"/>
    <p:sldId id="300" r:id="rId5"/>
    <p:sldId id="289" r:id="rId6"/>
    <p:sldId id="290" r:id="rId7"/>
    <p:sldId id="291" r:id="rId8"/>
    <p:sldId id="292" r:id="rId9"/>
    <p:sldId id="293" r:id="rId10"/>
    <p:sldId id="294" r:id="rId11"/>
    <p:sldId id="295" r:id="rId12"/>
    <p:sldId id="296" r:id="rId13"/>
    <p:sldId id="297" r:id="rId14"/>
    <p:sldId id="298" r:id="rId15"/>
    <p:sldId id="299" r:id="rId16"/>
    <p:sldId id="301" r:id="rId17"/>
    <p:sldId id="302" r:id="rId18"/>
    <p:sldId id="303" r:id="rId19"/>
    <p:sldId id="305" r:id="rId20"/>
    <p:sldId id="281" r:id="rId21"/>
    <p:sldId id="284" r:id="rId22"/>
    <p:sldId id="283" r:id="rId23"/>
    <p:sldId id="285" r:id="rId24"/>
    <p:sldId id="286" r:id="rId25"/>
    <p:sldId id="287" r:id="rId26"/>
  </p:sldIdLst>
  <p:sldSz cx="12192000" cy="6858000"/>
  <p:notesSz cx="6858000" cy="9144000"/>
  <p:defaultTex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6AD"/>
    <a:srgbClr val="FCCB81"/>
    <a:srgbClr val="FCC574"/>
    <a:srgbClr val="83C3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62" autoAdjust="0"/>
    <p:restoredTop sz="94660"/>
  </p:normalViewPr>
  <p:slideViewPr>
    <p:cSldViewPr snapToGrid="0">
      <p:cViewPr varScale="1">
        <p:scale>
          <a:sx n="103" d="100"/>
          <a:sy n="103" d="100"/>
        </p:scale>
        <p:origin x="-336" y="54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id="{C32101B0-AD82-4C7E-AB45-B6192400B212}"/>
              </a:ext>
            </a:extLst>
          </p:cNvPr>
          <p:cNvSpPr>
            <a:spLocks noGrp="1"/>
          </p:cNvSpPr>
          <p:nvPr>
            <p:ph type="dt" sz="half" idx="10"/>
          </p:nvPr>
        </p:nvSpPr>
        <p:spPr/>
        <p:txBody>
          <a:bodyPr/>
          <a:lstStyle>
            <a:lvl1pPr>
              <a:defRPr/>
            </a:lvl1pPr>
          </a:lstStyle>
          <a:p>
            <a:pPr>
              <a:defRPr/>
            </a:pPr>
            <a:fld id="{C6262768-A695-46FD-9968-A6C4931DC54F}" type="datetimeFigureOut">
              <a:rPr lang="fr-FR"/>
              <a:pPr>
                <a:defRPr/>
              </a:pPr>
              <a:t>28/08/2023</a:t>
            </a:fld>
            <a:endParaRPr lang="fr-FR"/>
          </a:p>
        </p:txBody>
      </p:sp>
      <p:sp>
        <p:nvSpPr>
          <p:cNvPr id="5" name="Footer Placeholder 4">
            <a:extLst>
              <a:ext uri="{FF2B5EF4-FFF2-40B4-BE49-F238E27FC236}">
                <a16:creationId xmlns:a16="http://schemas.microsoft.com/office/drawing/2014/main" id="{D5103A14-8412-4A10-AD13-17D4A1F6C391}"/>
              </a:ext>
            </a:extLst>
          </p:cNvPr>
          <p:cNvSpPr>
            <a:spLocks noGrp="1"/>
          </p:cNvSpPr>
          <p:nvPr>
            <p:ph type="ftr" sz="quarter" idx="11"/>
          </p:nvPr>
        </p:nvSpPr>
        <p:spPr/>
        <p:txBody>
          <a:bodyPr/>
          <a:lstStyle>
            <a:lvl1pPr>
              <a:defRPr/>
            </a:lvl1pPr>
          </a:lstStyle>
          <a:p>
            <a:pPr>
              <a:defRPr/>
            </a:pPr>
            <a:endParaRPr lang="fr-FR"/>
          </a:p>
        </p:txBody>
      </p:sp>
      <p:sp>
        <p:nvSpPr>
          <p:cNvPr id="6" name="Slide Number Placeholder 5">
            <a:extLst>
              <a:ext uri="{FF2B5EF4-FFF2-40B4-BE49-F238E27FC236}">
                <a16:creationId xmlns:a16="http://schemas.microsoft.com/office/drawing/2014/main" id="{7FE1EE3A-D3B5-4355-BB50-03B319B4A4B0}"/>
              </a:ext>
            </a:extLst>
          </p:cNvPr>
          <p:cNvSpPr>
            <a:spLocks noGrp="1"/>
          </p:cNvSpPr>
          <p:nvPr>
            <p:ph type="sldNum" sz="quarter" idx="12"/>
          </p:nvPr>
        </p:nvSpPr>
        <p:spPr/>
        <p:txBody>
          <a:bodyPr/>
          <a:lstStyle>
            <a:lvl1pPr>
              <a:defRPr/>
            </a:lvl1pPr>
          </a:lstStyle>
          <a:p>
            <a:pPr>
              <a:defRPr/>
            </a:pPr>
            <a:fld id="{9117C3B6-5558-48F8-8EF5-CD2BC6EC2DFC}" type="slidenum">
              <a:rPr lang="fr-FR"/>
              <a:pPr>
                <a:defRPr/>
              </a:pPr>
              <a:t>‹#›</a:t>
            </a:fld>
            <a:endParaRPr lang="fr-FR"/>
          </a:p>
        </p:txBody>
      </p:sp>
    </p:spTree>
    <p:extLst>
      <p:ext uri="{BB962C8B-B14F-4D97-AF65-F5344CB8AC3E}">
        <p14:creationId xmlns:p14="http://schemas.microsoft.com/office/powerpoint/2010/main" val="3056681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6D92613E-60AB-41DA-AFDE-B12F30637AED}"/>
              </a:ext>
            </a:extLst>
          </p:cNvPr>
          <p:cNvSpPr>
            <a:spLocks noGrp="1"/>
          </p:cNvSpPr>
          <p:nvPr>
            <p:ph type="dt" sz="half" idx="10"/>
          </p:nvPr>
        </p:nvSpPr>
        <p:spPr/>
        <p:txBody>
          <a:bodyPr/>
          <a:lstStyle>
            <a:lvl1pPr>
              <a:defRPr/>
            </a:lvl1pPr>
          </a:lstStyle>
          <a:p>
            <a:pPr>
              <a:defRPr/>
            </a:pPr>
            <a:fld id="{699B5072-5698-4A31-B222-76AA61CDA94F}" type="datetimeFigureOut">
              <a:rPr lang="fr-FR"/>
              <a:pPr>
                <a:defRPr/>
              </a:pPr>
              <a:t>28/08/2023</a:t>
            </a:fld>
            <a:endParaRPr lang="fr-FR"/>
          </a:p>
        </p:txBody>
      </p:sp>
      <p:sp>
        <p:nvSpPr>
          <p:cNvPr id="5" name="Footer Placeholder 4">
            <a:extLst>
              <a:ext uri="{FF2B5EF4-FFF2-40B4-BE49-F238E27FC236}">
                <a16:creationId xmlns:a16="http://schemas.microsoft.com/office/drawing/2014/main" id="{A6C11CBE-6215-434D-B286-AE6605E3C2F9}"/>
              </a:ext>
            </a:extLst>
          </p:cNvPr>
          <p:cNvSpPr>
            <a:spLocks noGrp="1"/>
          </p:cNvSpPr>
          <p:nvPr>
            <p:ph type="ftr" sz="quarter" idx="11"/>
          </p:nvPr>
        </p:nvSpPr>
        <p:spPr/>
        <p:txBody>
          <a:bodyPr/>
          <a:lstStyle>
            <a:lvl1pPr>
              <a:defRPr/>
            </a:lvl1pPr>
          </a:lstStyle>
          <a:p>
            <a:pPr>
              <a:defRPr/>
            </a:pPr>
            <a:endParaRPr lang="fr-FR"/>
          </a:p>
        </p:txBody>
      </p:sp>
      <p:sp>
        <p:nvSpPr>
          <p:cNvPr id="6" name="Slide Number Placeholder 5">
            <a:extLst>
              <a:ext uri="{FF2B5EF4-FFF2-40B4-BE49-F238E27FC236}">
                <a16:creationId xmlns:a16="http://schemas.microsoft.com/office/drawing/2014/main" id="{64C64128-C5F1-4439-BD47-CF3FFCA0E2D5}"/>
              </a:ext>
            </a:extLst>
          </p:cNvPr>
          <p:cNvSpPr>
            <a:spLocks noGrp="1"/>
          </p:cNvSpPr>
          <p:nvPr>
            <p:ph type="sldNum" sz="quarter" idx="12"/>
          </p:nvPr>
        </p:nvSpPr>
        <p:spPr/>
        <p:txBody>
          <a:bodyPr/>
          <a:lstStyle>
            <a:lvl1pPr>
              <a:defRPr/>
            </a:lvl1pPr>
          </a:lstStyle>
          <a:p>
            <a:pPr>
              <a:defRPr/>
            </a:pPr>
            <a:fld id="{59B2595A-1C10-4E12-8DA5-F5389551C616}" type="slidenum">
              <a:rPr lang="fr-FR"/>
              <a:pPr>
                <a:defRPr/>
              </a:pPr>
              <a:t>‹#›</a:t>
            </a:fld>
            <a:endParaRPr lang="fr-FR"/>
          </a:p>
        </p:txBody>
      </p:sp>
    </p:spTree>
    <p:extLst>
      <p:ext uri="{BB962C8B-B14F-4D97-AF65-F5344CB8AC3E}">
        <p14:creationId xmlns:p14="http://schemas.microsoft.com/office/powerpoint/2010/main" val="1866890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94AB4584-3260-49CD-8844-496A1A59DAF5}"/>
              </a:ext>
            </a:extLst>
          </p:cNvPr>
          <p:cNvSpPr>
            <a:spLocks noGrp="1"/>
          </p:cNvSpPr>
          <p:nvPr>
            <p:ph type="dt" sz="half" idx="10"/>
          </p:nvPr>
        </p:nvSpPr>
        <p:spPr/>
        <p:txBody>
          <a:bodyPr/>
          <a:lstStyle>
            <a:lvl1pPr>
              <a:defRPr/>
            </a:lvl1pPr>
          </a:lstStyle>
          <a:p>
            <a:pPr>
              <a:defRPr/>
            </a:pPr>
            <a:fld id="{D58BFC78-A808-4489-8120-422081A7835C}" type="datetimeFigureOut">
              <a:rPr lang="fr-FR"/>
              <a:pPr>
                <a:defRPr/>
              </a:pPr>
              <a:t>28/08/2023</a:t>
            </a:fld>
            <a:endParaRPr lang="fr-FR"/>
          </a:p>
        </p:txBody>
      </p:sp>
      <p:sp>
        <p:nvSpPr>
          <p:cNvPr id="5" name="Footer Placeholder 4">
            <a:extLst>
              <a:ext uri="{FF2B5EF4-FFF2-40B4-BE49-F238E27FC236}">
                <a16:creationId xmlns:a16="http://schemas.microsoft.com/office/drawing/2014/main" id="{820C1803-9888-489E-9410-3FD3B940B830}"/>
              </a:ext>
            </a:extLst>
          </p:cNvPr>
          <p:cNvSpPr>
            <a:spLocks noGrp="1"/>
          </p:cNvSpPr>
          <p:nvPr>
            <p:ph type="ftr" sz="quarter" idx="11"/>
          </p:nvPr>
        </p:nvSpPr>
        <p:spPr/>
        <p:txBody>
          <a:bodyPr/>
          <a:lstStyle>
            <a:lvl1pPr>
              <a:defRPr/>
            </a:lvl1pPr>
          </a:lstStyle>
          <a:p>
            <a:pPr>
              <a:defRPr/>
            </a:pPr>
            <a:endParaRPr lang="fr-FR"/>
          </a:p>
        </p:txBody>
      </p:sp>
      <p:sp>
        <p:nvSpPr>
          <p:cNvPr id="6" name="Slide Number Placeholder 5">
            <a:extLst>
              <a:ext uri="{FF2B5EF4-FFF2-40B4-BE49-F238E27FC236}">
                <a16:creationId xmlns:a16="http://schemas.microsoft.com/office/drawing/2014/main" id="{BF07ED25-48B5-4951-B55E-0273D302FE43}"/>
              </a:ext>
            </a:extLst>
          </p:cNvPr>
          <p:cNvSpPr>
            <a:spLocks noGrp="1"/>
          </p:cNvSpPr>
          <p:nvPr>
            <p:ph type="sldNum" sz="quarter" idx="12"/>
          </p:nvPr>
        </p:nvSpPr>
        <p:spPr/>
        <p:txBody>
          <a:bodyPr/>
          <a:lstStyle>
            <a:lvl1pPr>
              <a:defRPr/>
            </a:lvl1pPr>
          </a:lstStyle>
          <a:p>
            <a:pPr>
              <a:defRPr/>
            </a:pPr>
            <a:fld id="{FC2101CD-2BAC-4CB4-B045-9255D0CE2095}" type="slidenum">
              <a:rPr lang="fr-FR"/>
              <a:pPr>
                <a:defRPr/>
              </a:pPr>
              <a:t>‹#›</a:t>
            </a:fld>
            <a:endParaRPr lang="fr-FR"/>
          </a:p>
        </p:txBody>
      </p:sp>
    </p:spTree>
    <p:extLst>
      <p:ext uri="{BB962C8B-B14F-4D97-AF65-F5344CB8AC3E}">
        <p14:creationId xmlns:p14="http://schemas.microsoft.com/office/powerpoint/2010/main" val="3052489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F515A84E-9B85-47D0-8F68-0692FD0126ED}"/>
              </a:ext>
            </a:extLst>
          </p:cNvPr>
          <p:cNvSpPr>
            <a:spLocks noGrp="1"/>
          </p:cNvSpPr>
          <p:nvPr>
            <p:ph type="dt" sz="half" idx="10"/>
          </p:nvPr>
        </p:nvSpPr>
        <p:spPr/>
        <p:txBody>
          <a:bodyPr/>
          <a:lstStyle>
            <a:lvl1pPr>
              <a:defRPr/>
            </a:lvl1pPr>
          </a:lstStyle>
          <a:p>
            <a:pPr>
              <a:defRPr/>
            </a:pPr>
            <a:fld id="{B96C991C-B817-4B52-BE3F-B6675F5F1BC5}" type="datetimeFigureOut">
              <a:rPr lang="fr-FR"/>
              <a:pPr>
                <a:defRPr/>
              </a:pPr>
              <a:t>28/08/2023</a:t>
            </a:fld>
            <a:endParaRPr lang="fr-FR"/>
          </a:p>
        </p:txBody>
      </p:sp>
      <p:sp>
        <p:nvSpPr>
          <p:cNvPr id="5" name="Footer Placeholder 4">
            <a:extLst>
              <a:ext uri="{FF2B5EF4-FFF2-40B4-BE49-F238E27FC236}">
                <a16:creationId xmlns:a16="http://schemas.microsoft.com/office/drawing/2014/main" id="{3BFA1F9F-E46A-4A65-98F7-5CEBFEC73292}"/>
              </a:ext>
            </a:extLst>
          </p:cNvPr>
          <p:cNvSpPr>
            <a:spLocks noGrp="1"/>
          </p:cNvSpPr>
          <p:nvPr>
            <p:ph type="ftr" sz="quarter" idx="11"/>
          </p:nvPr>
        </p:nvSpPr>
        <p:spPr/>
        <p:txBody>
          <a:bodyPr/>
          <a:lstStyle>
            <a:lvl1pPr>
              <a:defRPr/>
            </a:lvl1pPr>
          </a:lstStyle>
          <a:p>
            <a:pPr>
              <a:defRPr/>
            </a:pPr>
            <a:endParaRPr lang="fr-FR"/>
          </a:p>
        </p:txBody>
      </p:sp>
      <p:sp>
        <p:nvSpPr>
          <p:cNvPr id="6" name="Slide Number Placeholder 5">
            <a:extLst>
              <a:ext uri="{FF2B5EF4-FFF2-40B4-BE49-F238E27FC236}">
                <a16:creationId xmlns:a16="http://schemas.microsoft.com/office/drawing/2014/main" id="{5603CD0A-317F-4FB3-A878-6753F9A93C13}"/>
              </a:ext>
            </a:extLst>
          </p:cNvPr>
          <p:cNvSpPr>
            <a:spLocks noGrp="1"/>
          </p:cNvSpPr>
          <p:nvPr>
            <p:ph type="sldNum" sz="quarter" idx="12"/>
          </p:nvPr>
        </p:nvSpPr>
        <p:spPr/>
        <p:txBody>
          <a:bodyPr/>
          <a:lstStyle>
            <a:lvl1pPr>
              <a:defRPr/>
            </a:lvl1pPr>
          </a:lstStyle>
          <a:p>
            <a:pPr>
              <a:defRPr/>
            </a:pPr>
            <a:fld id="{D26BCE13-25F1-46ED-BC2F-23E233DFE11E}" type="slidenum">
              <a:rPr lang="fr-FR"/>
              <a:pPr>
                <a:defRPr/>
              </a:pPr>
              <a:t>‹#›</a:t>
            </a:fld>
            <a:endParaRPr lang="fr-FR"/>
          </a:p>
        </p:txBody>
      </p:sp>
    </p:spTree>
    <p:extLst>
      <p:ext uri="{BB962C8B-B14F-4D97-AF65-F5344CB8AC3E}">
        <p14:creationId xmlns:p14="http://schemas.microsoft.com/office/powerpoint/2010/main" val="622919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CFCD64-7913-4A41-B6F7-C716EECC2135}"/>
              </a:ext>
            </a:extLst>
          </p:cNvPr>
          <p:cNvSpPr>
            <a:spLocks noGrp="1"/>
          </p:cNvSpPr>
          <p:nvPr>
            <p:ph type="dt" sz="half" idx="10"/>
          </p:nvPr>
        </p:nvSpPr>
        <p:spPr/>
        <p:txBody>
          <a:bodyPr/>
          <a:lstStyle>
            <a:lvl1pPr>
              <a:defRPr/>
            </a:lvl1pPr>
          </a:lstStyle>
          <a:p>
            <a:pPr>
              <a:defRPr/>
            </a:pPr>
            <a:fld id="{3B34E719-B49A-4742-BC91-634920451FB6}" type="datetimeFigureOut">
              <a:rPr lang="fr-FR"/>
              <a:pPr>
                <a:defRPr/>
              </a:pPr>
              <a:t>28/08/2023</a:t>
            </a:fld>
            <a:endParaRPr lang="fr-FR"/>
          </a:p>
        </p:txBody>
      </p:sp>
      <p:sp>
        <p:nvSpPr>
          <p:cNvPr id="5" name="Footer Placeholder 4">
            <a:extLst>
              <a:ext uri="{FF2B5EF4-FFF2-40B4-BE49-F238E27FC236}">
                <a16:creationId xmlns:a16="http://schemas.microsoft.com/office/drawing/2014/main" id="{1B207F18-5B30-4C08-B372-498F8D6BB3A3}"/>
              </a:ext>
            </a:extLst>
          </p:cNvPr>
          <p:cNvSpPr>
            <a:spLocks noGrp="1"/>
          </p:cNvSpPr>
          <p:nvPr>
            <p:ph type="ftr" sz="quarter" idx="11"/>
          </p:nvPr>
        </p:nvSpPr>
        <p:spPr/>
        <p:txBody>
          <a:bodyPr/>
          <a:lstStyle>
            <a:lvl1pPr>
              <a:defRPr/>
            </a:lvl1pPr>
          </a:lstStyle>
          <a:p>
            <a:pPr>
              <a:defRPr/>
            </a:pPr>
            <a:endParaRPr lang="fr-FR"/>
          </a:p>
        </p:txBody>
      </p:sp>
      <p:sp>
        <p:nvSpPr>
          <p:cNvPr id="6" name="Slide Number Placeholder 5">
            <a:extLst>
              <a:ext uri="{FF2B5EF4-FFF2-40B4-BE49-F238E27FC236}">
                <a16:creationId xmlns:a16="http://schemas.microsoft.com/office/drawing/2014/main" id="{203AF1C2-5F78-4C54-ABB7-9DB518370D14}"/>
              </a:ext>
            </a:extLst>
          </p:cNvPr>
          <p:cNvSpPr>
            <a:spLocks noGrp="1"/>
          </p:cNvSpPr>
          <p:nvPr>
            <p:ph type="sldNum" sz="quarter" idx="12"/>
          </p:nvPr>
        </p:nvSpPr>
        <p:spPr/>
        <p:txBody>
          <a:bodyPr/>
          <a:lstStyle>
            <a:lvl1pPr>
              <a:defRPr/>
            </a:lvl1pPr>
          </a:lstStyle>
          <a:p>
            <a:pPr>
              <a:defRPr/>
            </a:pPr>
            <a:fld id="{7C40A92B-44BE-4F43-A5FA-50C88498CB96}" type="slidenum">
              <a:rPr lang="fr-FR"/>
              <a:pPr>
                <a:defRPr/>
              </a:pPr>
              <a:t>‹#›</a:t>
            </a:fld>
            <a:endParaRPr lang="fr-FR"/>
          </a:p>
        </p:txBody>
      </p:sp>
    </p:spTree>
    <p:extLst>
      <p:ext uri="{BB962C8B-B14F-4D97-AF65-F5344CB8AC3E}">
        <p14:creationId xmlns:p14="http://schemas.microsoft.com/office/powerpoint/2010/main" val="685427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3">
            <a:extLst>
              <a:ext uri="{FF2B5EF4-FFF2-40B4-BE49-F238E27FC236}">
                <a16:creationId xmlns:a16="http://schemas.microsoft.com/office/drawing/2014/main" id="{FB3E9743-3118-4A22-A022-38BE6102BB0A}"/>
              </a:ext>
            </a:extLst>
          </p:cNvPr>
          <p:cNvSpPr>
            <a:spLocks noGrp="1"/>
          </p:cNvSpPr>
          <p:nvPr>
            <p:ph type="dt" sz="half" idx="10"/>
          </p:nvPr>
        </p:nvSpPr>
        <p:spPr/>
        <p:txBody>
          <a:bodyPr/>
          <a:lstStyle>
            <a:lvl1pPr>
              <a:defRPr/>
            </a:lvl1pPr>
          </a:lstStyle>
          <a:p>
            <a:pPr>
              <a:defRPr/>
            </a:pPr>
            <a:fld id="{9EA1CC95-403B-48A3-9556-8F5E25512BA5}" type="datetimeFigureOut">
              <a:rPr lang="fr-FR"/>
              <a:pPr>
                <a:defRPr/>
              </a:pPr>
              <a:t>28/08/2023</a:t>
            </a:fld>
            <a:endParaRPr lang="fr-FR"/>
          </a:p>
        </p:txBody>
      </p:sp>
      <p:sp>
        <p:nvSpPr>
          <p:cNvPr id="6" name="Footer Placeholder 4">
            <a:extLst>
              <a:ext uri="{FF2B5EF4-FFF2-40B4-BE49-F238E27FC236}">
                <a16:creationId xmlns:a16="http://schemas.microsoft.com/office/drawing/2014/main" id="{E063D5DB-950A-4627-9DC0-07FB9E24E21E}"/>
              </a:ext>
            </a:extLst>
          </p:cNvPr>
          <p:cNvSpPr>
            <a:spLocks noGrp="1"/>
          </p:cNvSpPr>
          <p:nvPr>
            <p:ph type="ftr" sz="quarter" idx="11"/>
          </p:nvPr>
        </p:nvSpPr>
        <p:spPr/>
        <p:txBody>
          <a:bodyPr/>
          <a:lstStyle>
            <a:lvl1pPr>
              <a:defRPr/>
            </a:lvl1pPr>
          </a:lstStyle>
          <a:p>
            <a:pPr>
              <a:defRPr/>
            </a:pPr>
            <a:endParaRPr lang="fr-FR"/>
          </a:p>
        </p:txBody>
      </p:sp>
      <p:sp>
        <p:nvSpPr>
          <p:cNvPr id="7" name="Slide Number Placeholder 5">
            <a:extLst>
              <a:ext uri="{FF2B5EF4-FFF2-40B4-BE49-F238E27FC236}">
                <a16:creationId xmlns:a16="http://schemas.microsoft.com/office/drawing/2014/main" id="{28239DD1-2DF2-4761-B0BB-F58363275E31}"/>
              </a:ext>
            </a:extLst>
          </p:cNvPr>
          <p:cNvSpPr>
            <a:spLocks noGrp="1"/>
          </p:cNvSpPr>
          <p:nvPr>
            <p:ph type="sldNum" sz="quarter" idx="12"/>
          </p:nvPr>
        </p:nvSpPr>
        <p:spPr/>
        <p:txBody>
          <a:bodyPr/>
          <a:lstStyle>
            <a:lvl1pPr>
              <a:defRPr/>
            </a:lvl1pPr>
          </a:lstStyle>
          <a:p>
            <a:pPr>
              <a:defRPr/>
            </a:pPr>
            <a:fld id="{79ED52A4-EBC8-463D-B912-C9E3C4CA373D}" type="slidenum">
              <a:rPr lang="fr-FR"/>
              <a:pPr>
                <a:defRPr/>
              </a:pPr>
              <a:t>‹#›</a:t>
            </a:fld>
            <a:endParaRPr lang="fr-FR"/>
          </a:p>
        </p:txBody>
      </p:sp>
    </p:spTree>
    <p:extLst>
      <p:ext uri="{BB962C8B-B14F-4D97-AF65-F5344CB8AC3E}">
        <p14:creationId xmlns:p14="http://schemas.microsoft.com/office/powerpoint/2010/main" val="4265713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3">
            <a:extLst>
              <a:ext uri="{FF2B5EF4-FFF2-40B4-BE49-F238E27FC236}">
                <a16:creationId xmlns:a16="http://schemas.microsoft.com/office/drawing/2014/main" id="{CD551EA0-F06E-4AD4-9304-151D33E57436}"/>
              </a:ext>
            </a:extLst>
          </p:cNvPr>
          <p:cNvSpPr>
            <a:spLocks noGrp="1"/>
          </p:cNvSpPr>
          <p:nvPr>
            <p:ph type="dt" sz="half" idx="10"/>
          </p:nvPr>
        </p:nvSpPr>
        <p:spPr/>
        <p:txBody>
          <a:bodyPr/>
          <a:lstStyle>
            <a:lvl1pPr>
              <a:defRPr/>
            </a:lvl1pPr>
          </a:lstStyle>
          <a:p>
            <a:pPr>
              <a:defRPr/>
            </a:pPr>
            <a:fld id="{ECBBF06C-4166-4BD0-8D9B-B7145369B41C}" type="datetimeFigureOut">
              <a:rPr lang="fr-FR"/>
              <a:pPr>
                <a:defRPr/>
              </a:pPr>
              <a:t>28/08/2023</a:t>
            </a:fld>
            <a:endParaRPr lang="fr-FR"/>
          </a:p>
        </p:txBody>
      </p:sp>
      <p:sp>
        <p:nvSpPr>
          <p:cNvPr id="8" name="Footer Placeholder 4">
            <a:extLst>
              <a:ext uri="{FF2B5EF4-FFF2-40B4-BE49-F238E27FC236}">
                <a16:creationId xmlns:a16="http://schemas.microsoft.com/office/drawing/2014/main" id="{6984159C-89A1-410C-9824-67362770E7BA}"/>
              </a:ext>
            </a:extLst>
          </p:cNvPr>
          <p:cNvSpPr>
            <a:spLocks noGrp="1"/>
          </p:cNvSpPr>
          <p:nvPr>
            <p:ph type="ftr" sz="quarter" idx="11"/>
          </p:nvPr>
        </p:nvSpPr>
        <p:spPr/>
        <p:txBody>
          <a:bodyPr/>
          <a:lstStyle>
            <a:lvl1pPr>
              <a:defRPr/>
            </a:lvl1pPr>
          </a:lstStyle>
          <a:p>
            <a:pPr>
              <a:defRPr/>
            </a:pPr>
            <a:endParaRPr lang="fr-FR"/>
          </a:p>
        </p:txBody>
      </p:sp>
      <p:sp>
        <p:nvSpPr>
          <p:cNvPr id="9" name="Slide Number Placeholder 5">
            <a:extLst>
              <a:ext uri="{FF2B5EF4-FFF2-40B4-BE49-F238E27FC236}">
                <a16:creationId xmlns:a16="http://schemas.microsoft.com/office/drawing/2014/main" id="{0EB2F48C-301F-4934-9EF5-0B2A7738A014}"/>
              </a:ext>
            </a:extLst>
          </p:cNvPr>
          <p:cNvSpPr>
            <a:spLocks noGrp="1"/>
          </p:cNvSpPr>
          <p:nvPr>
            <p:ph type="sldNum" sz="quarter" idx="12"/>
          </p:nvPr>
        </p:nvSpPr>
        <p:spPr/>
        <p:txBody>
          <a:bodyPr/>
          <a:lstStyle>
            <a:lvl1pPr>
              <a:defRPr/>
            </a:lvl1pPr>
          </a:lstStyle>
          <a:p>
            <a:pPr>
              <a:defRPr/>
            </a:pPr>
            <a:fld id="{EF3B8FAE-E362-4F6B-A544-CB472FA34B50}" type="slidenum">
              <a:rPr lang="fr-FR"/>
              <a:pPr>
                <a:defRPr/>
              </a:pPr>
              <a:t>‹#›</a:t>
            </a:fld>
            <a:endParaRPr lang="fr-FR"/>
          </a:p>
        </p:txBody>
      </p:sp>
    </p:spTree>
    <p:extLst>
      <p:ext uri="{BB962C8B-B14F-4D97-AF65-F5344CB8AC3E}">
        <p14:creationId xmlns:p14="http://schemas.microsoft.com/office/powerpoint/2010/main" val="3318349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3">
            <a:extLst>
              <a:ext uri="{FF2B5EF4-FFF2-40B4-BE49-F238E27FC236}">
                <a16:creationId xmlns:a16="http://schemas.microsoft.com/office/drawing/2014/main" id="{A92282B9-B78C-411B-A5E1-5CE12CB1139B}"/>
              </a:ext>
            </a:extLst>
          </p:cNvPr>
          <p:cNvSpPr>
            <a:spLocks noGrp="1"/>
          </p:cNvSpPr>
          <p:nvPr>
            <p:ph type="dt" sz="half" idx="10"/>
          </p:nvPr>
        </p:nvSpPr>
        <p:spPr/>
        <p:txBody>
          <a:bodyPr/>
          <a:lstStyle>
            <a:lvl1pPr>
              <a:defRPr/>
            </a:lvl1pPr>
          </a:lstStyle>
          <a:p>
            <a:pPr>
              <a:defRPr/>
            </a:pPr>
            <a:fld id="{1A575A2D-E872-4C5B-9AE2-2CE72D7EB547}" type="datetimeFigureOut">
              <a:rPr lang="fr-FR"/>
              <a:pPr>
                <a:defRPr/>
              </a:pPr>
              <a:t>28/08/2023</a:t>
            </a:fld>
            <a:endParaRPr lang="fr-FR"/>
          </a:p>
        </p:txBody>
      </p:sp>
      <p:sp>
        <p:nvSpPr>
          <p:cNvPr id="4" name="Footer Placeholder 4">
            <a:extLst>
              <a:ext uri="{FF2B5EF4-FFF2-40B4-BE49-F238E27FC236}">
                <a16:creationId xmlns:a16="http://schemas.microsoft.com/office/drawing/2014/main" id="{8CDBCFC6-2E54-4F68-90FE-D9D2AEB4F1CA}"/>
              </a:ext>
            </a:extLst>
          </p:cNvPr>
          <p:cNvSpPr>
            <a:spLocks noGrp="1"/>
          </p:cNvSpPr>
          <p:nvPr>
            <p:ph type="ftr" sz="quarter" idx="11"/>
          </p:nvPr>
        </p:nvSpPr>
        <p:spPr/>
        <p:txBody>
          <a:bodyPr/>
          <a:lstStyle>
            <a:lvl1pPr>
              <a:defRPr/>
            </a:lvl1pPr>
          </a:lstStyle>
          <a:p>
            <a:pPr>
              <a:defRPr/>
            </a:pPr>
            <a:endParaRPr lang="fr-FR"/>
          </a:p>
        </p:txBody>
      </p:sp>
      <p:sp>
        <p:nvSpPr>
          <p:cNvPr id="5" name="Slide Number Placeholder 5">
            <a:extLst>
              <a:ext uri="{FF2B5EF4-FFF2-40B4-BE49-F238E27FC236}">
                <a16:creationId xmlns:a16="http://schemas.microsoft.com/office/drawing/2014/main" id="{AD249C3B-51B7-443E-BCD2-93DD4AD4467A}"/>
              </a:ext>
            </a:extLst>
          </p:cNvPr>
          <p:cNvSpPr>
            <a:spLocks noGrp="1"/>
          </p:cNvSpPr>
          <p:nvPr>
            <p:ph type="sldNum" sz="quarter" idx="12"/>
          </p:nvPr>
        </p:nvSpPr>
        <p:spPr/>
        <p:txBody>
          <a:bodyPr/>
          <a:lstStyle>
            <a:lvl1pPr>
              <a:defRPr/>
            </a:lvl1pPr>
          </a:lstStyle>
          <a:p>
            <a:pPr>
              <a:defRPr/>
            </a:pPr>
            <a:fld id="{A3498AB4-B67F-4431-BD24-2AE316D207E9}" type="slidenum">
              <a:rPr lang="fr-FR"/>
              <a:pPr>
                <a:defRPr/>
              </a:pPr>
              <a:t>‹#›</a:t>
            </a:fld>
            <a:endParaRPr lang="fr-FR"/>
          </a:p>
        </p:txBody>
      </p:sp>
    </p:spTree>
    <p:extLst>
      <p:ext uri="{BB962C8B-B14F-4D97-AF65-F5344CB8AC3E}">
        <p14:creationId xmlns:p14="http://schemas.microsoft.com/office/powerpoint/2010/main" val="1021103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5DF304A-04F9-49BB-AD64-FEB4790F7F70}"/>
              </a:ext>
            </a:extLst>
          </p:cNvPr>
          <p:cNvSpPr>
            <a:spLocks noGrp="1"/>
          </p:cNvSpPr>
          <p:nvPr>
            <p:ph type="dt" sz="half" idx="10"/>
          </p:nvPr>
        </p:nvSpPr>
        <p:spPr/>
        <p:txBody>
          <a:bodyPr/>
          <a:lstStyle>
            <a:lvl1pPr>
              <a:defRPr/>
            </a:lvl1pPr>
          </a:lstStyle>
          <a:p>
            <a:pPr>
              <a:defRPr/>
            </a:pPr>
            <a:fld id="{3BD69583-E847-456A-ABF7-18DC6B556425}" type="datetimeFigureOut">
              <a:rPr lang="fr-FR"/>
              <a:pPr>
                <a:defRPr/>
              </a:pPr>
              <a:t>28/08/2023</a:t>
            </a:fld>
            <a:endParaRPr lang="fr-FR"/>
          </a:p>
        </p:txBody>
      </p:sp>
      <p:sp>
        <p:nvSpPr>
          <p:cNvPr id="3" name="Footer Placeholder 4">
            <a:extLst>
              <a:ext uri="{FF2B5EF4-FFF2-40B4-BE49-F238E27FC236}">
                <a16:creationId xmlns:a16="http://schemas.microsoft.com/office/drawing/2014/main" id="{432F1B53-62B5-4413-8CE9-1D89FA569845}"/>
              </a:ext>
            </a:extLst>
          </p:cNvPr>
          <p:cNvSpPr>
            <a:spLocks noGrp="1"/>
          </p:cNvSpPr>
          <p:nvPr>
            <p:ph type="ftr" sz="quarter" idx="11"/>
          </p:nvPr>
        </p:nvSpPr>
        <p:spPr/>
        <p:txBody>
          <a:bodyPr/>
          <a:lstStyle>
            <a:lvl1pPr>
              <a:defRPr/>
            </a:lvl1pPr>
          </a:lstStyle>
          <a:p>
            <a:pPr>
              <a:defRPr/>
            </a:pPr>
            <a:endParaRPr lang="fr-FR"/>
          </a:p>
        </p:txBody>
      </p:sp>
      <p:sp>
        <p:nvSpPr>
          <p:cNvPr id="4" name="Slide Number Placeholder 5">
            <a:extLst>
              <a:ext uri="{FF2B5EF4-FFF2-40B4-BE49-F238E27FC236}">
                <a16:creationId xmlns:a16="http://schemas.microsoft.com/office/drawing/2014/main" id="{28F3CBFF-F3D1-4B50-964D-D788B52B07B7}"/>
              </a:ext>
            </a:extLst>
          </p:cNvPr>
          <p:cNvSpPr>
            <a:spLocks noGrp="1"/>
          </p:cNvSpPr>
          <p:nvPr>
            <p:ph type="sldNum" sz="quarter" idx="12"/>
          </p:nvPr>
        </p:nvSpPr>
        <p:spPr/>
        <p:txBody>
          <a:bodyPr/>
          <a:lstStyle>
            <a:lvl1pPr>
              <a:defRPr/>
            </a:lvl1pPr>
          </a:lstStyle>
          <a:p>
            <a:pPr>
              <a:defRPr/>
            </a:pPr>
            <a:fld id="{F4FAB249-C045-4A73-BA85-6944EAA1AC99}" type="slidenum">
              <a:rPr lang="fr-FR"/>
              <a:pPr>
                <a:defRPr/>
              </a:pPr>
              <a:t>‹#›</a:t>
            </a:fld>
            <a:endParaRPr lang="fr-FR"/>
          </a:p>
        </p:txBody>
      </p:sp>
    </p:spTree>
    <p:extLst>
      <p:ext uri="{BB962C8B-B14F-4D97-AF65-F5344CB8AC3E}">
        <p14:creationId xmlns:p14="http://schemas.microsoft.com/office/powerpoint/2010/main" val="667036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1EE891F7-6CA3-4D11-9BE2-C4060D3DA258}"/>
              </a:ext>
            </a:extLst>
          </p:cNvPr>
          <p:cNvSpPr>
            <a:spLocks noGrp="1"/>
          </p:cNvSpPr>
          <p:nvPr>
            <p:ph type="dt" sz="half" idx="10"/>
          </p:nvPr>
        </p:nvSpPr>
        <p:spPr/>
        <p:txBody>
          <a:bodyPr/>
          <a:lstStyle>
            <a:lvl1pPr>
              <a:defRPr/>
            </a:lvl1pPr>
          </a:lstStyle>
          <a:p>
            <a:pPr>
              <a:defRPr/>
            </a:pPr>
            <a:fld id="{E9167BE6-CB00-4CF8-A798-E6BD3F7A323A}" type="datetimeFigureOut">
              <a:rPr lang="fr-FR"/>
              <a:pPr>
                <a:defRPr/>
              </a:pPr>
              <a:t>28/08/2023</a:t>
            </a:fld>
            <a:endParaRPr lang="fr-FR"/>
          </a:p>
        </p:txBody>
      </p:sp>
      <p:sp>
        <p:nvSpPr>
          <p:cNvPr id="6" name="Footer Placeholder 4">
            <a:extLst>
              <a:ext uri="{FF2B5EF4-FFF2-40B4-BE49-F238E27FC236}">
                <a16:creationId xmlns:a16="http://schemas.microsoft.com/office/drawing/2014/main" id="{407E4557-8637-400C-96F3-AC7E9F0731A0}"/>
              </a:ext>
            </a:extLst>
          </p:cNvPr>
          <p:cNvSpPr>
            <a:spLocks noGrp="1"/>
          </p:cNvSpPr>
          <p:nvPr>
            <p:ph type="ftr" sz="quarter" idx="11"/>
          </p:nvPr>
        </p:nvSpPr>
        <p:spPr/>
        <p:txBody>
          <a:bodyPr/>
          <a:lstStyle>
            <a:lvl1pPr>
              <a:defRPr/>
            </a:lvl1pPr>
          </a:lstStyle>
          <a:p>
            <a:pPr>
              <a:defRPr/>
            </a:pPr>
            <a:endParaRPr lang="fr-FR"/>
          </a:p>
        </p:txBody>
      </p:sp>
      <p:sp>
        <p:nvSpPr>
          <p:cNvPr id="7" name="Slide Number Placeholder 5">
            <a:extLst>
              <a:ext uri="{FF2B5EF4-FFF2-40B4-BE49-F238E27FC236}">
                <a16:creationId xmlns:a16="http://schemas.microsoft.com/office/drawing/2014/main" id="{4C45360E-5FCD-4210-B1C9-6DAED5C3217D}"/>
              </a:ext>
            </a:extLst>
          </p:cNvPr>
          <p:cNvSpPr>
            <a:spLocks noGrp="1"/>
          </p:cNvSpPr>
          <p:nvPr>
            <p:ph type="sldNum" sz="quarter" idx="12"/>
          </p:nvPr>
        </p:nvSpPr>
        <p:spPr/>
        <p:txBody>
          <a:bodyPr/>
          <a:lstStyle>
            <a:lvl1pPr>
              <a:defRPr/>
            </a:lvl1pPr>
          </a:lstStyle>
          <a:p>
            <a:pPr>
              <a:defRPr/>
            </a:pPr>
            <a:fld id="{75FE112B-AED8-4943-BC72-66AA9A3ECDF7}" type="slidenum">
              <a:rPr lang="fr-FR"/>
              <a:pPr>
                <a:defRPr/>
              </a:pPr>
              <a:t>‹#›</a:t>
            </a:fld>
            <a:endParaRPr lang="fr-FR"/>
          </a:p>
        </p:txBody>
      </p:sp>
    </p:spTree>
    <p:extLst>
      <p:ext uri="{BB962C8B-B14F-4D97-AF65-F5344CB8AC3E}">
        <p14:creationId xmlns:p14="http://schemas.microsoft.com/office/powerpoint/2010/main" val="3063361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750E7F14-DECB-4D16-923C-E6CBC0843FC0}"/>
              </a:ext>
            </a:extLst>
          </p:cNvPr>
          <p:cNvSpPr>
            <a:spLocks noGrp="1"/>
          </p:cNvSpPr>
          <p:nvPr>
            <p:ph type="dt" sz="half" idx="10"/>
          </p:nvPr>
        </p:nvSpPr>
        <p:spPr/>
        <p:txBody>
          <a:bodyPr/>
          <a:lstStyle>
            <a:lvl1pPr>
              <a:defRPr/>
            </a:lvl1pPr>
          </a:lstStyle>
          <a:p>
            <a:pPr>
              <a:defRPr/>
            </a:pPr>
            <a:fld id="{5E7B5F5F-730E-46C1-99FB-449A65F6857D}" type="datetimeFigureOut">
              <a:rPr lang="fr-FR"/>
              <a:pPr>
                <a:defRPr/>
              </a:pPr>
              <a:t>28/08/2023</a:t>
            </a:fld>
            <a:endParaRPr lang="fr-FR"/>
          </a:p>
        </p:txBody>
      </p:sp>
      <p:sp>
        <p:nvSpPr>
          <p:cNvPr id="6" name="Footer Placeholder 4">
            <a:extLst>
              <a:ext uri="{FF2B5EF4-FFF2-40B4-BE49-F238E27FC236}">
                <a16:creationId xmlns:a16="http://schemas.microsoft.com/office/drawing/2014/main" id="{AFC22504-9674-4A00-B9B7-A28AE8F7C024}"/>
              </a:ext>
            </a:extLst>
          </p:cNvPr>
          <p:cNvSpPr>
            <a:spLocks noGrp="1"/>
          </p:cNvSpPr>
          <p:nvPr>
            <p:ph type="ftr" sz="quarter" idx="11"/>
          </p:nvPr>
        </p:nvSpPr>
        <p:spPr/>
        <p:txBody>
          <a:bodyPr/>
          <a:lstStyle>
            <a:lvl1pPr>
              <a:defRPr/>
            </a:lvl1pPr>
          </a:lstStyle>
          <a:p>
            <a:pPr>
              <a:defRPr/>
            </a:pPr>
            <a:endParaRPr lang="fr-FR"/>
          </a:p>
        </p:txBody>
      </p:sp>
      <p:sp>
        <p:nvSpPr>
          <p:cNvPr id="7" name="Slide Number Placeholder 5">
            <a:extLst>
              <a:ext uri="{FF2B5EF4-FFF2-40B4-BE49-F238E27FC236}">
                <a16:creationId xmlns:a16="http://schemas.microsoft.com/office/drawing/2014/main" id="{4CC597E4-7A74-4A49-81B8-98DF171CBA2F}"/>
              </a:ext>
            </a:extLst>
          </p:cNvPr>
          <p:cNvSpPr>
            <a:spLocks noGrp="1"/>
          </p:cNvSpPr>
          <p:nvPr>
            <p:ph type="sldNum" sz="quarter" idx="12"/>
          </p:nvPr>
        </p:nvSpPr>
        <p:spPr/>
        <p:txBody>
          <a:bodyPr/>
          <a:lstStyle>
            <a:lvl1pPr>
              <a:defRPr/>
            </a:lvl1pPr>
          </a:lstStyle>
          <a:p>
            <a:pPr>
              <a:defRPr/>
            </a:pPr>
            <a:fld id="{2D94B21D-0DB9-412F-8C52-471B878B8603}" type="slidenum">
              <a:rPr lang="fr-FR"/>
              <a:pPr>
                <a:defRPr/>
              </a:pPr>
              <a:t>‹#›</a:t>
            </a:fld>
            <a:endParaRPr lang="fr-FR"/>
          </a:p>
        </p:txBody>
      </p:sp>
    </p:spTree>
    <p:extLst>
      <p:ext uri="{BB962C8B-B14F-4D97-AF65-F5344CB8AC3E}">
        <p14:creationId xmlns:p14="http://schemas.microsoft.com/office/powerpoint/2010/main" val="1121897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658CA6E-B9ED-4C9B-BD42-A2B27AFE2380}"/>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fr-FR" altLang="en-US"/>
          </a:p>
        </p:txBody>
      </p:sp>
      <p:sp>
        <p:nvSpPr>
          <p:cNvPr id="1027" name="Text Placeholder 2">
            <a:extLst>
              <a:ext uri="{FF2B5EF4-FFF2-40B4-BE49-F238E27FC236}">
                <a16:creationId xmlns:a16="http://schemas.microsoft.com/office/drawing/2014/main" id="{0837D794-D4B9-4B75-83B2-F6B9539140F0}"/>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fr-FR" altLang="en-US"/>
          </a:p>
        </p:txBody>
      </p:sp>
      <p:sp>
        <p:nvSpPr>
          <p:cNvPr id="4" name="Date Placeholder 3">
            <a:extLst>
              <a:ext uri="{FF2B5EF4-FFF2-40B4-BE49-F238E27FC236}">
                <a16:creationId xmlns:a16="http://schemas.microsoft.com/office/drawing/2014/main" id="{5D5DF75D-9E8A-4C10-8DA5-25260D2EBF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2B85A78-9344-433D-AC94-D27BA2600C26}" type="datetimeFigureOut">
              <a:rPr lang="fr-FR"/>
              <a:pPr>
                <a:defRPr/>
              </a:pPr>
              <a:t>28/08/2023</a:t>
            </a:fld>
            <a:endParaRPr lang="fr-FR"/>
          </a:p>
        </p:txBody>
      </p:sp>
      <p:sp>
        <p:nvSpPr>
          <p:cNvPr id="5" name="Footer Placeholder 4">
            <a:extLst>
              <a:ext uri="{FF2B5EF4-FFF2-40B4-BE49-F238E27FC236}">
                <a16:creationId xmlns:a16="http://schemas.microsoft.com/office/drawing/2014/main" id="{5463F984-CF9A-453F-A6EC-F709C67E7C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fr-FR"/>
          </a:p>
        </p:txBody>
      </p:sp>
      <p:sp>
        <p:nvSpPr>
          <p:cNvPr id="6" name="Slide Number Placeholder 5">
            <a:extLst>
              <a:ext uri="{FF2B5EF4-FFF2-40B4-BE49-F238E27FC236}">
                <a16:creationId xmlns:a16="http://schemas.microsoft.com/office/drawing/2014/main" id="{571395B1-BEE7-4FC5-8AC6-8808434FD9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5AA788EE-B4E2-4000-83C1-944D12655408}"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5">
            <a:extLst>
              <a:ext uri="{FF2B5EF4-FFF2-40B4-BE49-F238E27FC236}">
                <a16:creationId xmlns:a16="http://schemas.microsoft.com/office/drawing/2014/main" id="{69881DF2-0748-4A53-BBD5-6A87EEC22727}"/>
              </a:ext>
            </a:extLst>
          </p:cNvPr>
          <p:cNvSpPr>
            <a:spLocks noGrp="1" noChangeArrowheads="1"/>
          </p:cNvSpPr>
          <p:nvPr>
            <p:ph type="ftr" sz="quarter" idx="11"/>
          </p:nvPr>
        </p:nvSpPr>
        <p:spPr bwMode="auto">
          <a:xfrm>
            <a:off x="2722563" y="6270625"/>
            <a:ext cx="6746875" cy="50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GB" altLang="en-US" sz="1800">
                <a:latin typeface="Arial" panose="020B0604020202020204" pitchFamily="34" charset="0"/>
                <a:cs typeface="Arial" panose="020B0604020202020204" pitchFamily="34" charset="0"/>
              </a:rPr>
              <a:t>WWNWS15 IHO, Monaco 4</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 8</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September 2023</a:t>
            </a:r>
          </a:p>
        </p:txBody>
      </p:sp>
      <p:pic>
        <p:nvPicPr>
          <p:cNvPr id="2051" name="Picture 1">
            <a:extLst>
              <a:ext uri="{FF2B5EF4-FFF2-40B4-BE49-F238E27FC236}">
                <a16:creationId xmlns:a16="http://schemas.microsoft.com/office/drawing/2014/main" id="{44C1EEB3-107D-4BC5-9871-6AA42BA8C6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6738" y="0"/>
            <a:ext cx="3438525"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itle 1">
            <a:extLst>
              <a:ext uri="{FF2B5EF4-FFF2-40B4-BE49-F238E27FC236}">
                <a16:creationId xmlns:a16="http://schemas.microsoft.com/office/drawing/2014/main" id="{BEF9C5FC-0A88-4EFF-B8B0-8EB6143C382E}"/>
              </a:ext>
            </a:extLst>
          </p:cNvPr>
          <p:cNvSpPr>
            <a:spLocks noGrp="1" noChangeArrowheads="1"/>
          </p:cNvSpPr>
          <p:nvPr>
            <p:ph type="ctrTitle"/>
          </p:nvPr>
        </p:nvSpPr>
        <p:spPr>
          <a:xfrm>
            <a:off x="1524000" y="1358900"/>
            <a:ext cx="9144000" cy="2387600"/>
          </a:xfrm>
        </p:spPr>
        <p:txBody>
          <a:bodyPr/>
          <a:lstStyle/>
          <a:p>
            <a:pPr eaLnBrk="1" hangingPunct="1"/>
            <a:r>
              <a:rPr lang="en-US" altLang="en-US"/>
              <a:t>Review of GMDSS Master Plan Annexes 7 &amp; 8 </a:t>
            </a:r>
            <a:endParaRPr lang="en-US" altLang="en-US" b="1"/>
          </a:p>
        </p:txBody>
      </p:sp>
      <p:sp>
        <p:nvSpPr>
          <p:cNvPr id="2053" name="Subtitle 2">
            <a:extLst>
              <a:ext uri="{FF2B5EF4-FFF2-40B4-BE49-F238E27FC236}">
                <a16:creationId xmlns:a16="http://schemas.microsoft.com/office/drawing/2014/main" id="{93ADCC1E-28F6-4DB2-B3D3-1A91D6AF8D60}"/>
              </a:ext>
            </a:extLst>
          </p:cNvPr>
          <p:cNvSpPr>
            <a:spLocks noGrp="1" noChangeArrowheads="1"/>
          </p:cNvSpPr>
          <p:nvPr>
            <p:ph type="subTitle" idx="1"/>
          </p:nvPr>
        </p:nvSpPr>
        <p:spPr>
          <a:xfrm>
            <a:off x="1524000" y="4181475"/>
            <a:ext cx="9144000" cy="1655763"/>
          </a:xfrm>
        </p:spPr>
        <p:txBody>
          <a:bodyPr/>
          <a:lstStyle/>
          <a:p>
            <a:pPr eaLnBrk="1" hangingPunct="1"/>
            <a:r>
              <a:rPr lang="en-US" altLang="en-US" sz="3100" b="1">
                <a:solidFill>
                  <a:srgbClr val="00A9A9"/>
                </a:solidFill>
                <a:latin typeface="Arial" panose="020B0604020202020204" pitchFamily="34" charset="0"/>
                <a:cs typeface="Arial" panose="020B0604020202020204" pitchFamily="34" charset="0"/>
              </a:rPr>
              <a:t>Agenda Item 2.1</a:t>
            </a:r>
            <a:br>
              <a:rPr lang="en-US" altLang="en-US" sz="3100" b="1">
                <a:solidFill>
                  <a:srgbClr val="00A9A9"/>
                </a:solidFill>
                <a:latin typeface="Arial" panose="020B0604020202020204" pitchFamily="34" charset="0"/>
                <a:cs typeface="Arial" panose="020B0604020202020204" pitchFamily="34" charset="0"/>
              </a:rPr>
            </a:br>
            <a:r>
              <a:rPr lang="en-US" altLang="en-US" sz="3100" b="1">
                <a:solidFill>
                  <a:srgbClr val="00A9A9"/>
                </a:solidFill>
                <a:latin typeface="Arial" panose="020B0604020202020204" pitchFamily="34" charset="0"/>
                <a:cs typeface="Arial" panose="020B0604020202020204" pitchFamily="34" charset="0"/>
              </a:rPr>
              <a:t>Annex 7 – NAVTEX</a:t>
            </a:r>
          </a:p>
          <a:p>
            <a:pPr eaLnBrk="1" hangingPunct="1"/>
            <a:r>
              <a:rPr lang="en-US" altLang="en-US" sz="3100" b="1">
                <a:solidFill>
                  <a:srgbClr val="00A9A9"/>
                </a:solidFill>
                <a:latin typeface="Arial" panose="020B0604020202020204" pitchFamily="34" charset="0"/>
                <a:cs typeface="Arial" panose="020B0604020202020204" pitchFamily="34" charset="0"/>
              </a:rPr>
              <a:t>Annex 8 – EGC Services (Inmarsat and Iridium)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a:extLst>
              <a:ext uri="{FF2B5EF4-FFF2-40B4-BE49-F238E27FC236}">
                <a16:creationId xmlns:a16="http://schemas.microsoft.com/office/drawing/2014/main" id="{90BA30E9-8B67-40FC-B425-9DEE97FA77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800" y="1588"/>
            <a:ext cx="944563"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4">
            <a:extLst>
              <a:ext uri="{FF2B5EF4-FFF2-40B4-BE49-F238E27FC236}">
                <a16:creationId xmlns:a16="http://schemas.microsoft.com/office/drawing/2014/main" id="{66F4FBBC-CCA7-45CB-9DFE-15184B4C38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42975"/>
            <a:ext cx="9398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5">
            <a:extLst>
              <a:ext uri="{FF2B5EF4-FFF2-40B4-BE49-F238E27FC236}">
                <a16:creationId xmlns:a16="http://schemas.microsoft.com/office/drawing/2014/main" id="{4D49CA6E-302E-49D9-AD26-084F61289F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98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475" y="0"/>
            <a:ext cx="10288588" cy="966788"/>
          </a:xfrm>
          <a:prstGeom prst="rect">
            <a:avLst/>
          </a:prstGeom>
          <a:solidFill>
            <a:schemeClr val="bg1"/>
          </a:solidFill>
        </p:spPr>
        <p:txBody>
          <a:bodyPr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fr-FR" sz="2400" cap="all" dirty="0">
                <a:latin typeface="Arial Black" panose="020B0A04020102020204" pitchFamily="34" charset="0"/>
              </a:rPr>
              <a:t>Annex 7 – NAVAREA ix (PAKISTAN) </a:t>
            </a:r>
            <a:endParaRPr lang="en-US" sz="2400" cap="all" dirty="0">
              <a:latin typeface="Arial Black" panose="020B0A04020102020204" pitchFamily="34" charset="0"/>
            </a:endParaRPr>
          </a:p>
        </p:txBody>
      </p:sp>
      <p:sp>
        <p:nvSpPr>
          <p:cNvPr id="3078" name="Footer Placeholder 5">
            <a:extLst>
              <a:ext uri="{FF2B5EF4-FFF2-40B4-BE49-F238E27FC236}">
                <a16:creationId xmlns:a16="http://schemas.microsoft.com/office/drawing/2014/main" id="{E3939737-EDA7-4090-B717-E491A05D32B6}"/>
              </a:ext>
            </a:extLst>
          </p:cNvPr>
          <p:cNvSpPr>
            <a:spLocks noGrp="1" noChangeArrowheads="1"/>
          </p:cNvSpPr>
          <p:nvPr>
            <p:ph type="ftr" sz="quarter" idx="11"/>
          </p:nvPr>
        </p:nvSpPr>
        <p:spPr bwMode="auto">
          <a:xfrm>
            <a:off x="3438525" y="6249988"/>
            <a:ext cx="5811838" cy="50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GB" altLang="en-US" sz="1800">
                <a:latin typeface="Arial" panose="020B0604020202020204" pitchFamily="34" charset="0"/>
                <a:cs typeface="Arial" panose="020B0604020202020204" pitchFamily="34" charset="0"/>
              </a:rPr>
              <a:t>WWNWS15  IHO, Monaco 4</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 8</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September 2023</a:t>
            </a:r>
          </a:p>
        </p:txBody>
      </p:sp>
      <p:sp>
        <p:nvSpPr>
          <p:cNvPr id="10" name="TextBox 9">
            <a:extLst>
              <a:ext uri="{FF2B5EF4-FFF2-40B4-BE49-F238E27FC236}">
                <a16:creationId xmlns:a16="http://schemas.microsoft.com/office/drawing/2014/main" id="{5B19B4D1-5A4D-4C0F-8941-3DC13E8A48A8}"/>
              </a:ext>
            </a:extLst>
          </p:cNvPr>
          <p:cNvSpPr txBox="1"/>
          <p:nvPr/>
        </p:nvSpPr>
        <p:spPr>
          <a:xfrm>
            <a:off x="955675" y="1219200"/>
            <a:ext cx="10842625" cy="977191"/>
          </a:xfrm>
          <a:prstGeom prst="rect">
            <a:avLst/>
          </a:prstGeom>
          <a:noFill/>
        </p:spPr>
        <p:txBody>
          <a:bodyPr>
            <a:spAutoFit/>
          </a:bodyPr>
          <a:lstStyle/>
          <a:p>
            <a:pPr marL="514350" indent="-514350" eaLnBrk="1" fontAlgn="auto" hangingPunct="1">
              <a:spcBef>
                <a:spcPts val="0"/>
              </a:spcBef>
              <a:spcAft>
                <a:spcPts val="600"/>
              </a:spcAft>
              <a:buFontTx/>
              <a:buAutoNum type="arabicPeriod"/>
              <a:defRPr/>
            </a:pPr>
            <a:r>
              <a:rPr lang="en-US" sz="2450" b="1" dirty="0">
                <a:latin typeface="Arial" panose="020B0604020202020204" pitchFamily="34" charset="0"/>
                <a:cs typeface="Arial" panose="020B0604020202020204" pitchFamily="34" charset="0"/>
              </a:rPr>
              <a:t>9 NAVTEX Stations currently listed in GISIS</a:t>
            </a:r>
          </a:p>
          <a:p>
            <a:pPr lvl="1" eaLnBrk="1" fontAlgn="auto" hangingPunct="1">
              <a:spcBef>
                <a:spcPts val="0"/>
              </a:spcBef>
              <a:spcAft>
                <a:spcPts val="0"/>
              </a:spcAft>
              <a:defRPr/>
            </a:pPr>
            <a:endParaRPr lang="en-US" sz="2800" dirty="0">
              <a:latin typeface="+mn-lt"/>
            </a:endParaRPr>
          </a:p>
        </p:txBody>
      </p:sp>
      <p:graphicFrame>
        <p:nvGraphicFramePr>
          <p:cNvPr id="4" name="Table 3">
            <a:extLst>
              <a:ext uri="{FF2B5EF4-FFF2-40B4-BE49-F238E27FC236}">
                <a16:creationId xmlns:a16="http://schemas.microsoft.com/office/drawing/2014/main" id="{6892008B-CB3D-42BA-AD99-5C214192D042}"/>
              </a:ext>
            </a:extLst>
          </p:cNvPr>
          <p:cNvGraphicFramePr>
            <a:graphicFrameLocks noGrp="1"/>
          </p:cNvGraphicFramePr>
          <p:nvPr>
            <p:extLst>
              <p:ext uri="{D42A27DB-BD31-4B8C-83A1-F6EECF244321}">
                <p14:modId xmlns:p14="http://schemas.microsoft.com/office/powerpoint/2010/main" val="3893336352"/>
              </p:ext>
            </p:extLst>
          </p:nvPr>
        </p:nvGraphicFramePr>
        <p:xfrm>
          <a:off x="838200" y="2212848"/>
          <a:ext cx="10515601" cy="1722668"/>
        </p:xfrm>
        <a:graphic>
          <a:graphicData uri="http://schemas.openxmlformats.org/drawingml/2006/table">
            <a:tbl>
              <a:tblPr/>
              <a:tblGrid>
                <a:gridCol w="506443">
                  <a:extLst>
                    <a:ext uri="{9D8B030D-6E8A-4147-A177-3AD203B41FA5}">
                      <a16:colId xmlns:a16="http://schemas.microsoft.com/office/drawing/2014/main" val="248192988"/>
                    </a:ext>
                  </a:extLst>
                </a:gridCol>
                <a:gridCol w="1620618">
                  <a:extLst>
                    <a:ext uri="{9D8B030D-6E8A-4147-A177-3AD203B41FA5}">
                      <a16:colId xmlns:a16="http://schemas.microsoft.com/office/drawing/2014/main" val="2577462499"/>
                    </a:ext>
                  </a:extLst>
                </a:gridCol>
                <a:gridCol w="2780833">
                  <a:extLst>
                    <a:ext uri="{9D8B030D-6E8A-4147-A177-3AD203B41FA5}">
                      <a16:colId xmlns:a16="http://schemas.microsoft.com/office/drawing/2014/main" val="552162726"/>
                    </a:ext>
                  </a:extLst>
                </a:gridCol>
                <a:gridCol w="1261504">
                  <a:extLst>
                    <a:ext uri="{9D8B030D-6E8A-4147-A177-3AD203B41FA5}">
                      <a16:colId xmlns:a16="http://schemas.microsoft.com/office/drawing/2014/main" val="1789684915"/>
                    </a:ext>
                  </a:extLst>
                </a:gridCol>
                <a:gridCol w="580108">
                  <a:extLst>
                    <a:ext uri="{9D8B030D-6E8A-4147-A177-3AD203B41FA5}">
                      <a16:colId xmlns:a16="http://schemas.microsoft.com/office/drawing/2014/main" val="3149454277"/>
                    </a:ext>
                  </a:extLst>
                </a:gridCol>
                <a:gridCol w="635356">
                  <a:extLst>
                    <a:ext uri="{9D8B030D-6E8A-4147-A177-3AD203B41FA5}">
                      <a16:colId xmlns:a16="http://schemas.microsoft.com/office/drawing/2014/main" val="624947863"/>
                    </a:ext>
                  </a:extLst>
                </a:gridCol>
                <a:gridCol w="1970524">
                  <a:extLst>
                    <a:ext uri="{9D8B030D-6E8A-4147-A177-3AD203B41FA5}">
                      <a16:colId xmlns:a16="http://schemas.microsoft.com/office/drawing/2014/main" val="2385199737"/>
                    </a:ext>
                  </a:extLst>
                </a:gridCol>
                <a:gridCol w="1160215">
                  <a:extLst>
                    <a:ext uri="{9D8B030D-6E8A-4147-A177-3AD203B41FA5}">
                      <a16:colId xmlns:a16="http://schemas.microsoft.com/office/drawing/2014/main" val="119029895"/>
                    </a:ext>
                  </a:extLst>
                </a:gridCol>
              </a:tblGrid>
              <a:tr h="272098">
                <a:tc>
                  <a:txBody>
                    <a:bodyPr/>
                    <a:lstStyle/>
                    <a:p>
                      <a:pPr algn="ctr" fontAlgn="ctr"/>
                      <a:r>
                        <a:rPr lang="en-US" sz="900" b="1" i="0" u="none" strike="noStrike">
                          <a:solidFill>
                            <a:srgbClr val="FFFFFF"/>
                          </a:solidFill>
                          <a:effectLst/>
                          <a:latin typeface="Calibri" panose="020F0502020204030204" pitchFamily="34" charset="0"/>
                        </a:rPr>
                        <a:t>NAVAREA</a:t>
                      </a:r>
                    </a:p>
                  </a:txBody>
                  <a:tcPr marL="6906" marR="6906" marT="6906"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Country</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NAVTEX Coast Station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Position of Antenna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Range (NM)</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B1 Character</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Transmission times (UTC)</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Status of implementation</a:t>
                      </a:r>
                    </a:p>
                  </a:txBody>
                  <a:tcPr marL="6906" marR="6906" marT="6906"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5B9BD5"/>
                    </a:solidFill>
                  </a:tcPr>
                </a:tc>
                <a:extLst>
                  <a:ext uri="{0D108BD9-81ED-4DB2-BD59-A6C34878D82A}">
                    <a16:rowId xmlns:a16="http://schemas.microsoft.com/office/drawing/2014/main" val="1239038833"/>
                  </a:ext>
                </a:extLst>
              </a:tr>
              <a:tr h="145027">
                <a:tc>
                  <a:txBody>
                    <a:bodyPr/>
                    <a:lstStyle/>
                    <a:p>
                      <a:pPr algn="ctr" fontAlgn="ctr"/>
                      <a:r>
                        <a:rPr lang="en-US" sz="900" b="0" i="0" u="none" strike="noStrike">
                          <a:solidFill>
                            <a:srgbClr val="000000"/>
                          </a:solidFill>
                          <a:effectLst/>
                          <a:latin typeface="Calibri" panose="020F0502020204030204" pitchFamily="34" charset="0"/>
                        </a:rPr>
                        <a:t>IX</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Bahrain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Hamala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900" b="0" i="0" u="none" strike="noStrike">
                          <a:solidFill>
                            <a:srgbClr val="000000"/>
                          </a:solidFill>
                          <a:effectLst/>
                          <a:latin typeface="Calibri" panose="020F0502020204030204" pitchFamily="34" charset="0"/>
                        </a:rPr>
                        <a:t>26° 09.53' N 50° 28.35'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B</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0010, 0410, 0810, 1210, 1610, 2010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404521509"/>
                  </a:ext>
                </a:extLst>
              </a:tr>
              <a:tr h="145027">
                <a:tc>
                  <a:txBody>
                    <a:bodyPr/>
                    <a:lstStyle/>
                    <a:p>
                      <a:pPr algn="ctr" fontAlgn="ctr"/>
                      <a:r>
                        <a:rPr lang="en-US" sz="900" b="0" i="0" u="none" strike="noStrike">
                          <a:solidFill>
                            <a:srgbClr val="000000"/>
                          </a:solidFill>
                          <a:effectLst/>
                          <a:latin typeface="Calibri" panose="020F0502020204030204" pitchFamily="34" charset="0"/>
                        </a:rPr>
                        <a:t>IX</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Egypt</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Serapeum (Ismailia)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900" b="0" i="0" u="none" strike="noStrike">
                          <a:solidFill>
                            <a:srgbClr val="000000"/>
                          </a:solidFill>
                          <a:effectLst/>
                          <a:latin typeface="Calibri" panose="020F0502020204030204" pitchFamily="34" charset="0"/>
                        </a:rPr>
                        <a:t>30° 28.00' N 32° 22.00'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400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X</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0330, 0730, 1130, 1530, 1930, 2330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2995071092"/>
                  </a:ext>
                </a:extLst>
              </a:tr>
              <a:tr h="145027">
                <a:tc>
                  <a:txBody>
                    <a:bodyPr/>
                    <a:lstStyle/>
                    <a:p>
                      <a:pPr algn="ctr" fontAlgn="ctr"/>
                      <a:r>
                        <a:rPr lang="en-US" sz="900" b="0" i="0" u="none" strike="noStrike">
                          <a:solidFill>
                            <a:srgbClr val="000000"/>
                          </a:solidFill>
                          <a:effectLst/>
                          <a:latin typeface="Calibri" panose="020F0502020204030204" pitchFamily="34" charset="0"/>
                        </a:rPr>
                        <a:t>IX</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Egypt</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Kosseir</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900" b="0" i="0" u="none" strike="noStrike">
                          <a:solidFill>
                            <a:srgbClr val="000000"/>
                          </a:solidFill>
                          <a:effectLst/>
                          <a:latin typeface="Calibri" panose="020F0502020204030204" pitchFamily="34" charset="0"/>
                        </a:rPr>
                        <a:t>26° 06.00' N 34° 17.00'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400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V</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0310, 0710, 1110, 1510, 1910, 2310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3002394211"/>
                  </a:ext>
                </a:extLst>
              </a:tr>
              <a:tr h="145027">
                <a:tc>
                  <a:txBody>
                    <a:bodyPr/>
                    <a:lstStyle/>
                    <a:p>
                      <a:pPr algn="ctr" fontAlgn="ctr"/>
                      <a:r>
                        <a:rPr lang="en-US" sz="900" b="0" i="0" u="none" strike="noStrike">
                          <a:solidFill>
                            <a:srgbClr val="000000"/>
                          </a:solidFill>
                          <a:effectLst/>
                          <a:latin typeface="Calibri" panose="020F0502020204030204" pitchFamily="34" charset="0"/>
                        </a:rPr>
                        <a:t>IX</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Iran (Islamic Republic of)</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Abbas Radio</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900" b="0" i="0" u="none" strike="noStrike">
                          <a:solidFill>
                            <a:srgbClr val="000000"/>
                          </a:solidFill>
                          <a:effectLst/>
                          <a:latin typeface="Calibri" panose="020F0502020204030204" pitchFamily="34" charset="0"/>
                        </a:rPr>
                        <a:t>27° 06.00' N 56° 03.00'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F</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0030, 0430, 0830, 1230, 1630, 2030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1175078692"/>
                  </a:ext>
                </a:extLst>
              </a:tr>
              <a:tr h="145027">
                <a:tc>
                  <a:txBody>
                    <a:bodyPr/>
                    <a:lstStyle/>
                    <a:p>
                      <a:pPr algn="ctr" fontAlgn="ctr"/>
                      <a:r>
                        <a:rPr lang="en-US" sz="900" b="0" i="0" u="none" strike="noStrike">
                          <a:solidFill>
                            <a:srgbClr val="000000"/>
                          </a:solidFill>
                          <a:effectLst/>
                          <a:latin typeface="Calibri" panose="020F0502020204030204" pitchFamily="34" charset="0"/>
                        </a:rPr>
                        <a:t>IX</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Iran (Islamic Republic of)</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Busherhr</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900" b="0" i="0" u="none" strike="noStrike">
                          <a:solidFill>
                            <a:srgbClr val="000000"/>
                          </a:solidFill>
                          <a:effectLst/>
                          <a:latin typeface="Calibri" panose="020F0502020204030204" pitchFamily="34" charset="0"/>
                        </a:rPr>
                        <a:t>28° 59.00' N 50° 49.00'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0000, 0400, 0800, 1200, 1600, 2000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585079388"/>
                  </a:ext>
                </a:extLst>
              </a:tr>
              <a:tr h="145027">
                <a:tc>
                  <a:txBody>
                    <a:bodyPr/>
                    <a:lstStyle/>
                    <a:p>
                      <a:pPr algn="ctr" fontAlgn="ctr"/>
                      <a:r>
                        <a:rPr lang="en-US" sz="900" b="0" i="0" u="none" strike="noStrike">
                          <a:solidFill>
                            <a:srgbClr val="000000"/>
                          </a:solidFill>
                          <a:effectLst/>
                          <a:latin typeface="Calibri" panose="020F0502020204030204" pitchFamily="34" charset="0"/>
                        </a:rPr>
                        <a:t>IX</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Oman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Wattayah</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900" b="0" i="0" u="none" strike="noStrike">
                          <a:solidFill>
                            <a:srgbClr val="000000"/>
                          </a:solidFill>
                          <a:effectLst/>
                          <a:latin typeface="Calibri" panose="020F0502020204030204" pitchFamily="34" charset="0"/>
                        </a:rPr>
                        <a:t>23° 36.77' N 58° 30.26'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400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M</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0140, 0540, 0940, 1340, 1740, 2140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Temporarily suspended</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3568241432"/>
                  </a:ext>
                </a:extLst>
              </a:tr>
              <a:tr h="145027">
                <a:tc>
                  <a:txBody>
                    <a:bodyPr/>
                    <a:lstStyle/>
                    <a:p>
                      <a:pPr algn="ctr" fontAlgn="ctr"/>
                      <a:r>
                        <a:rPr lang="en-US" sz="900" b="0" i="0" u="none" strike="noStrike">
                          <a:solidFill>
                            <a:srgbClr val="000000"/>
                          </a:solidFill>
                          <a:effectLst/>
                          <a:latin typeface="Calibri" panose="020F0502020204030204" pitchFamily="34" charset="0"/>
                        </a:rPr>
                        <a:t>IX</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Oman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Salalah</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900" b="0" i="0" u="none" strike="noStrike">
                          <a:solidFill>
                            <a:srgbClr val="000000"/>
                          </a:solidFill>
                          <a:effectLst/>
                          <a:latin typeface="Calibri" panose="020F0502020204030204" pitchFamily="34" charset="0"/>
                        </a:rPr>
                        <a:t>17° 01.90' N 54° 15.67'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400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D</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0010, 0410, 0810, 1210, 1610, 2010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Planned or to be decided</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4202955883"/>
                  </a:ext>
                </a:extLst>
              </a:tr>
              <a:tr h="145027">
                <a:tc>
                  <a:txBody>
                    <a:bodyPr/>
                    <a:lstStyle/>
                    <a:p>
                      <a:pPr algn="ctr" fontAlgn="ctr"/>
                      <a:r>
                        <a:rPr lang="en-US" sz="900" b="0" i="0" u="none" strike="noStrike">
                          <a:solidFill>
                            <a:srgbClr val="000000"/>
                          </a:solidFill>
                          <a:effectLst/>
                          <a:latin typeface="Calibri" panose="020F0502020204030204" pitchFamily="34" charset="0"/>
                        </a:rPr>
                        <a:t>IX</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Pakistan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Karachi</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900" b="0" i="0" u="none" strike="noStrike">
                          <a:solidFill>
                            <a:srgbClr val="000000"/>
                          </a:solidFill>
                          <a:effectLst/>
                          <a:latin typeface="Calibri" panose="020F0502020204030204" pitchFamily="34" charset="0"/>
                        </a:rPr>
                        <a:t>24° 52.77' N 67° 09.94'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400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P</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0210, 0610, 1010, 1410, 1810, 2210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Temporarily suspended</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661599564"/>
                  </a:ext>
                </a:extLst>
              </a:tr>
              <a:tr h="145027">
                <a:tc>
                  <a:txBody>
                    <a:bodyPr/>
                    <a:lstStyle/>
                    <a:p>
                      <a:pPr algn="ctr" fontAlgn="ctr"/>
                      <a:r>
                        <a:rPr lang="en-US" sz="900" b="0" i="0" u="none" strike="noStrike">
                          <a:solidFill>
                            <a:srgbClr val="000000"/>
                          </a:solidFill>
                          <a:effectLst/>
                          <a:latin typeface="Calibri" panose="020F0502020204030204" pitchFamily="34" charset="0"/>
                        </a:rPr>
                        <a:t>IX</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Saudi Arabia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Jeddah</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900" b="0" i="0" u="none" strike="noStrike">
                          <a:solidFill>
                            <a:srgbClr val="000000"/>
                          </a:solidFill>
                          <a:effectLst/>
                          <a:latin typeface="Calibri" panose="020F0502020204030204" pitchFamily="34" charset="0"/>
                        </a:rPr>
                        <a:t>20° 39.20' N 39° 32.59'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390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H</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0050, 0450, 0850, 1250, 1650, 2050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dirty="0">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514164540"/>
                  </a:ext>
                </a:extLst>
              </a:tr>
            </a:tbl>
          </a:graphicData>
        </a:graphic>
      </p:graphicFrame>
    </p:spTree>
    <p:extLst>
      <p:ext uri="{BB962C8B-B14F-4D97-AF65-F5344CB8AC3E}">
        <p14:creationId xmlns:p14="http://schemas.microsoft.com/office/powerpoint/2010/main" val="1434003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a:extLst>
              <a:ext uri="{FF2B5EF4-FFF2-40B4-BE49-F238E27FC236}">
                <a16:creationId xmlns:a16="http://schemas.microsoft.com/office/drawing/2014/main" id="{90BA30E9-8B67-40FC-B425-9DEE97FA77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800" y="1588"/>
            <a:ext cx="944563"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4">
            <a:extLst>
              <a:ext uri="{FF2B5EF4-FFF2-40B4-BE49-F238E27FC236}">
                <a16:creationId xmlns:a16="http://schemas.microsoft.com/office/drawing/2014/main" id="{66F4FBBC-CCA7-45CB-9DFE-15184B4C38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42975"/>
            <a:ext cx="9398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5">
            <a:extLst>
              <a:ext uri="{FF2B5EF4-FFF2-40B4-BE49-F238E27FC236}">
                <a16:creationId xmlns:a16="http://schemas.microsoft.com/office/drawing/2014/main" id="{4D49CA6E-302E-49D9-AD26-084F61289F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98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475" y="0"/>
            <a:ext cx="10288588" cy="966788"/>
          </a:xfrm>
          <a:prstGeom prst="rect">
            <a:avLst/>
          </a:prstGeom>
          <a:solidFill>
            <a:schemeClr val="bg1"/>
          </a:solidFill>
        </p:spPr>
        <p:txBody>
          <a:bodyPr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fr-FR" sz="2400" cap="all" dirty="0">
                <a:latin typeface="Arial Black" panose="020B0A04020102020204" pitchFamily="34" charset="0"/>
              </a:rPr>
              <a:t>Annex 7 – NAVAREA xi (JAPAN) </a:t>
            </a:r>
            <a:endParaRPr lang="en-US" sz="2400" cap="all" dirty="0">
              <a:latin typeface="Arial Black" panose="020B0A04020102020204" pitchFamily="34" charset="0"/>
            </a:endParaRPr>
          </a:p>
        </p:txBody>
      </p:sp>
      <p:sp>
        <p:nvSpPr>
          <p:cNvPr id="3078" name="Footer Placeholder 5">
            <a:extLst>
              <a:ext uri="{FF2B5EF4-FFF2-40B4-BE49-F238E27FC236}">
                <a16:creationId xmlns:a16="http://schemas.microsoft.com/office/drawing/2014/main" id="{E3939737-EDA7-4090-B717-E491A05D32B6}"/>
              </a:ext>
            </a:extLst>
          </p:cNvPr>
          <p:cNvSpPr>
            <a:spLocks noGrp="1" noChangeArrowheads="1"/>
          </p:cNvSpPr>
          <p:nvPr>
            <p:ph type="ftr" sz="quarter" idx="11"/>
          </p:nvPr>
        </p:nvSpPr>
        <p:spPr bwMode="auto">
          <a:xfrm>
            <a:off x="3438525" y="6249988"/>
            <a:ext cx="5811838" cy="50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GB" altLang="en-US" sz="1800">
                <a:latin typeface="Arial" panose="020B0604020202020204" pitchFamily="34" charset="0"/>
                <a:cs typeface="Arial" panose="020B0604020202020204" pitchFamily="34" charset="0"/>
              </a:rPr>
              <a:t>WWNWS15  IHO, Monaco 4</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 8</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September 2023</a:t>
            </a:r>
          </a:p>
        </p:txBody>
      </p:sp>
      <p:sp>
        <p:nvSpPr>
          <p:cNvPr id="10" name="TextBox 9">
            <a:extLst>
              <a:ext uri="{FF2B5EF4-FFF2-40B4-BE49-F238E27FC236}">
                <a16:creationId xmlns:a16="http://schemas.microsoft.com/office/drawing/2014/main" id="{5B19B4D1-5A4D-4C0F-8941-3DC13E8A48A8}"/>
              </a:ext>
            </a:extLst>
          </p:cNvPr>
          <p:cNvSpPr txBox="1"/>
          <p:nvPr/>
        </p:nvSpPr>
        <p:spPr>
          <a:xfrm>
            <a:off x="955675" y="1219200"/>
            <a:ext cx="10842625" cy="977191"/>
          </a:xfrm>
          <a:prstGeom prst="rect">
            <a:avLst/>
          </a:prstGeom>
          <a:noFill/>
        </p:spPr>
        <p:txBody>
          <a:bodyPr>
            <a:spAutoFit/>
          </a:bodyPr>
          <a:lstStyle/>
          <a:p>
            <a:pPr marL="514350" indent="-514350" eaLnBrk="1" fontAlgn="auto" hangingPunct="1">
              <a:spcBef>
                <a:spcPts val="0"/>
              </a:spcBef>
              <a:spcAft>
                <a:spcPts val="600"/>
              </a:spcAft>
              <a:buFontTx/>
              <a:buAutoNum type="arabicPeriod"/>
              <a:defRPr/>
            </a:pPr>
            <a:r>
              <a:rPr lang="en-US" sz="2450" b="1" dirty="0">
                <a:latin typeface="Arial" panose="020B0604020202020204" pitchFamily="34" charset="0"/>
                <a:cs typeface="Arial" panose="020B0604020202020204" pitchFamily="34" charset="0"/>
              </a:rPr>
              <a:t>30 NAVTEX Stations currently listed in GISIS</a:t>
            </a:r>
          </a:p>
          <a:p>
            <a:pPr lvl="1" eaLnBrk="1" fontAlgn="auto" hangingPunct="1">
              <a:spcBef>
                <a:spcPts val="0"/>
              </a:spcBef>
              <a:spcAft>
                <a:spcPts val="0"/>
              </a:spcAft>
              <a:defRPr/>
            </a:pPr>
            <a:endParaRPr lang="en-US" sz="2800" dirty="0">
              <a:latin typeface="+mn-lt"/>
            </a:endParaRPr>
          </a:p>
        </p:txBody>
      </p:sp>
      <p:graphicFrame>
        <p:nvGraphicFramePr>
          <p:cNvPr id="5" name="Table 4">
            <a:extLst>
              <a:ext uri="{FF2B5EF4-FFF2-40B4-BE49-F238E27FC236}">
                <a16:creationId xmlns:a16="http://schemas.microsoft.com/office/drawing/2014/main" id="{E9664317-5EE1-4E34-B007-F3B1B4FA1897}"/>
              </a:ext>
            </a:extLst>
          </p:cNvPr>
          <p:cNvGraphicFramePr>
            <a:graphicFrameLocks noGrp="1"/>
          </p:cNvGraphicFramePr>
          <p:nvPr>
            <p:extLst>
              <p:ext uri="{D42A27DB-BD31-4B8C-83A1-F6EECF244321}">
                <p14:modId xmlns:p14="http://schemas.microsoft.com/office/powerpoint/2010/main" val="3396524985"/>
              </p:ext>
            </p:extLst>
          </p:nvPr>
        </p:nvGraphicFramePr>
        <p:xfrm>
          <a:off x="841248" y="1828800"/>
          <a:ext cx="10496938" cy="4351336"/>
        </p:xfrm>
        <a:graphic>
          <a:graphicData uri="http://schemas.openxmlformats.org/drawingml/2006/table">
            <a:tbl>
              <a:tblPr/>
              <a:tblGrid>
                <a:gridCol w="505543">
                  <a:extLst>
                    <a:ext uri="{9D8B030D-6E8A-4147-A177-3AD203B41FA5}">
                      <a16:colId xmlns:a16="http://schemas.microsoft.com/office/drawing/2014/main" val="3369148170"/>
                    </a:ext>
                  </a:extLst>
                </a:gridCol>
                <a:gridCol w="1617742">
                  <a:extLst>
                    <a:ext uri="{9D8B030D-6E8A-4147-A177-3AD203B41FA5}">
                      <a16:colId xmlns:a16="http://schemas.microsoft.com/office/drawing/2014/main" val="78929008"/>
                    </a:ext>
                  </a:extLst>
                </a:gridCol>
                <a:gridCol w="2775897">
                  <a:extLst>
                    <a:ext uri="{9D8B030D-6E8A-4147-A177-3AD203B41FA5}">
                      <a16:colId xmlns:a16="http://schemas.microsoft.com/office/drawing/2014/main" val="1374501794"/>
                    </a:ext>
                  </a:extLst>
                </a:gridCol>
                <a:gridCol w="1259266">
                  <a:extLst>
                    <a:ext uri="{9D8B030D-6E8A-4147-A177-3AD203B41FA5}">
                      <a16:colId xmlns:a16="http://schemas.microsoft.com/office/drawing/2014/main" val="2764898576"/>
                    </a:ext>
                  </a:extLst>
                </a:gridCol>
                <a:gridCol w="579078">
                  <a:extLst>
                    <a:ext uri="{9D8B030D-6E8A-4147-A177-3AD203B41FA5}">
                      <a16:colId xmlns:a16="http://schemas.microsoft.com/office/drawing/2014/main" val="103685135"/>
                    </a:ext>
                  </a:extLst>
                </a:gridCol>
                <a:gridCol w="634228">
                  <a:extLst>
                    <a:ext uri="{9D8B030D-6E8A-4147-A177-3AD203B41FA5}">
                      <a16:colId xmlns:a16="http://schemas.microsoft.com/office/drawing/2014/main" val="2364160516"/>
                    </a:ext>
                  </a:extLst>
                </a:gridCol>
                <a:gridCol w="1967028">
                  <a:extLst>
                    <a:ext uri="{9D8B030D-6E8A-4147-A177-3AD203B41FA5}">
                      <a16:colId xmlns:a16="http://schemas.microsoft.com/office/drawing/2014/main" val="4033617991"/>
                    </a:ext>
                  </a:extLst>
                </a:gridCol>
                <a:gridCol w="1158156">
                  <a:extLst>
                    <a:ext uri="{9D8B030D-6E8A-4147-A177-3AD203B41FA5}">
                      <a16:colId xmlns:a16="http://schemas.microsoft.com/office/drawing/2014/main" val="585650291"/>
                    </a:ext>
                  </a:extLst>
                </a:gridCol>
              </a:tblGrid>
              <a:tr h="242768">
                <a:tc>
                  <a:txBody>
                    <a:bodyPr/>
                    <a:lstStyle/>
                    <a:p>
                      <a:pPr algn="ctr" fontAlgn="ctr"/>
                      <a:r>
                        <a:rPr lang="en-US" sz="800" b="1" i="0" u="none" strike="noStrike">
                          <a:solidFill>
                            <a:srgbClr val="FFFFFF"/>
                          </a:solidFill>
                          <a:effectLst/>
                          <a:latin typeface="Calibri" panose="020F0502020204030204" pitchFamily="34" charset="0"/>
                        </a:rPr>
                        <a:t>NAVAREA</a:t>
                      </a:r>
                    </a:p>
                  </a:txBody>
                  <a:tcPr marL="6162" marR="6162" marT="6162"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800" b="1" i="0" u="none" strike="noStrike">
                          <a:solidFill>
                            <a:srgbClr val="FFFFFF"/>
                          </a:solidFill>
                          <a:effectLst/>
                          <a:latin typeface="Calibri" panose="020F0502020204030204" pitchFamily="34" charset="0"/>
                        </a:rPr>
                        <a:t>Country</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800" b="1" i="0" u="none" strike="noStrike">
                          <a:solidFill>
                            <a:srgbClr val="FFFFFF"/>
                          </a:solidFill>
                          <a:effectLst/>
                          <a:latin typeface="Calibri" panose="020F0502020204030204" pitchFamily="34" charset="0"/>
                        </a:rPr>
                        <a:t>NAVTEX Coast Station</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800" b="1" i="0" u="none" strike="noStrike">
                          <a:solidFill>
                            <a:srgbClr val="FFFFFF"/>
                          </a:solidFill>
                          <a:effectLst/>
                          <a:latin typeface="Calibri" panose="020F0502020204030204" pitchFamily="34" charset="0"/>
                        </a:rPr>
                        <a:t>Position of Antenna</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800" b="1" i="0" u="none" strike="noStrike">
                          <a:solidFill>
                            <a:srgbClr val="FFFFFF"/>
                          </a:solidFill>
                          <a:effectLst/>
                          <a:latin typeface="Calibri" panose="020F0502020204030204" pitchFamily="34" charset="0"/>
                        </a:rPr>
                        <a:t>Range (NM)</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800" b="1" i="0" u="none" strike="noStrike">
                          <a:solidFill>
                            <a:srgbClr val="FFFFFF"/>
                          </a:solidFill>
                          <a:effectLst/>
                          <a:latin typeface="Calibri" panose="020F0502020204030204" pitchFamily="34" charset="0"/>
                        </a:rPr>
                        <a:t>B1 Character</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800" b="1" i="0" u="none" strike="noStrike">
                          <a:solidFill>
                            <a:srgbClr val="FFFFFF"/>
                          </a:solidFill>
                          <a:effectLst/>
                          <a:latin typeface="Calibri" panose="020F0502020204030204" pitchFamily="34" charset="0"/>
                        </a:rPr>
                        <a:t>Transmission times (UTC)</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800" b="1" i="0" u="none" strike="noStrike">
                          <a:solidFill>
                            <a:srgbClr val="FFFFFF"/>
                          </a:solidFill>
                          <a:effectLst/>
                          <a:latin typeface="Calibri" panose="020F0502020204030204" pitchFamily="34" charset="0"/>
                        </a:rPr>
                        <a:t>Status of implementation</a:t>
                      </a:r>
                    </a:p>
                  </a:txBody>
                  <a:tcPr marL="6162" marR="6162" marT="6162"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5B9BD5"/>
                    </a:solidFill>
                  </a:tcPr>
                </a:tc>
                <a:extLst>
                  <a:ext uri="{0D108BD9-81ED-4DB2-BD59-A6C34878D82A}">
                    <a16:rowId xmlns:a16="http://schemas.microsoft.com/office/drawing/2014/main" val="4025023272"/>
                  </a:ext>
                </a:extLst>
              </a:tr>
              <a:tr h="129394">
                <a:tc>
                  <a:txBody>
                    <a:bodyPr/>
                    <a:lstStyle/>
                    <a:p>
                      <a:pPr algn="ctr" fontAlgn="ctr"/>
                      <a:r>
                        <a:rPr lang="en-US" sz="800" b="0" i="0" u="none" strike="noStrike">
                          <a:solidFill>
                            <a:srgbClr val="000000"/>
                          </a:solidFill>
                          <a:effectLst/>
                          <a:latin typeface="Calibri" panose="020F0502020204030204" pitchFamily="34" charset="0"/>
                        </a:rPr>
                        <a:t>XI</a:t>
                      </a:r>
                    </a:p>
                  </a:txBody>
                  <a:tcPr marL="6162" marR="6162" marT="6162"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China</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Sanya</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800" b="0" i="0" u="none" strike="noStrike">
                          <a:solidFill>
                            <a:srgbClr val="000000"/>
                          </a:solidFill>
                          <a:effectLst/>
                          <a:latin typeface="Calibri" panose="020F0502020204030204" pitchFamily="34" charset="0"/>
                        </a:rPr>
                        <a:t>18° 17.49' N 109° 21.80' 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250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M</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700" b="0" i="0" u="none" strike="noStrike">
                          <a:solidFill>
                            <a:srgbClr val="000000"/>
                          </a:solidFill>
                          <a:effectLst/>
                          <a:latin typeface="Calibri" panose="020F0502020204030204" pitchFamily="34" charset="0"/>
                        </a:rPr>
                        <a:t>0140, 0540, 0940, 1340, 1740, 2140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162" marR="6162" marT="616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714104722"/>
                  </a:ext>
                </a:extLst>
              </a:tr>
              <a:tr h="129394">
                <a:tc>
                  <a:txBody>
                    <a:bodyPr/>
                    <a:lstStyle/>
                    <a:p>
                      <a:pPr algn="ctr" fontAlgn="ctr"/>
                      <a:r>
                        <a:rPr lang="en-US" sz="800" b="0" i="0" u="none" strike="noStrike">
                          <a:solidFill>
                            <a:srgbClr val="000000"/>
                          </a:solidFill>
                          <a:effectLst/>
                          <a:latin typeface="Calibri" panose="020F0502020204030204" pitchFamily="34" charset="0"/>
                        </a:rPr>
                        <a:t>XI</a:t>
                      </a:r>
                    </a:p>
                  </a:txBody>
                  <a:tcPr marL="6162" marR="6162" marT="6162"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China</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Guangzhou</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800" b="0" i="0" u="none" strike="noStrike">
                          <a:solidFill>
                            <a:srgbClr val="000000"/>
                          </a:solidFill>
                          <a:effectLst/>
                          <a:latin typeface="Calibri" panose="020F0502020204030204" pitchFamily="34" charset="0"/>
                        </a:rPr>
                        <a:t>23° 09.56' N 113° 30.80' 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250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N</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700" b="0" i="0" u="none" strike="noStrike">
                          <a:solidFill>
                            <a:srgbClr val="000000"/>
                          </a:solidFill>
                          <a:effectLst/>
                          <a:latin typeface="Calibri" panose="020F0502020204030204" pitchFamily="34" charset="0"/>
                        </a:rPr>
                        <a:t>0150, 0550, 0950, 1350, 1750, 2150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162" marR="6162" marT="616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1866129623"/>
                  </a:ext>
                </a:extLst>
              </a:tr>
              <a:tr h="129394">
                <a:tc>
                  <a:txBody>
                    <a:bodyPr/>
                    <a:lstStyle/>
                    <a:p>
                      <a:pPr algn="ctr" fontAlgn="ctr"/>
                      <a:r>
                        <a:rPr lang="en-US" sz="800" b="0" i="0" u="none" strike="noStrike">
                          <a:solidFill>
                            <a:srgbClr val="000000"/>
                          </a:solidFill>
                          <a:effectLst/>
                          <a:latin typeface="Calibri" panose="020F0502020204030204" pitchFamily="34" charset="0"/>
                        </a:rPr>
                        <a:t>XI</a:t>
                      </a:r>
                    </a:p>
                  </a:txBody>
                  <a:tcPr marL="6162" marR="6162" marT="6162"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China</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Fuzhou</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800" b="0" i="0" u="none" strike="noStrike">
                          <a:solidFill>
                            <a:srgbClr val="000000"/>
                          </a:solidFill>
                          <a:effectLst/>
                          <a:latin typeface="Calibri" panose="020F0502020204030204" pitchFamily="34" charset="0"/>
                        </a:rPr>
                        <a:t>25° 59.96' N 119° 26.50' 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250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O</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700" b="0" i="0" u="none" strike="noStrike">
                          <a:solidFill>
                            <a:srgbClr val="000000"/>
                          </a:solidFill>
                          <a:effectLst/>
                          <a:latin typeface="Calibri" panose="020F0502020204030204" pitchFamily="34" charset="0"/>
                        </a:rPr>
                        <a:t>0200, 0600, 1000, 1400, 1800, 2200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162" marR="6162" marT="616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846766825"/>
                  </a:ext>
                </a:extLst>
              </a:tr>
              <a:tr h="129394">
                <a:tc>
                  <a:txBody>
                    <a:bodyPr/>
                    <a:lstStyle/>
                    <a:p>
                      <a:pPr algn="ctr" fontAlgn="ctr"/>
                      <a:r>
                        <a:rPr lang="en-US" sz="800" b="0" i="0" u="none" strike="noStrike">
                          <a:solidFill>
                            <a:srgbClr val="000000"/>
                          </a:solidFill>
                          <a:effectLst/>
                          <a:latin typeface="Calibri" panose="020F0502020204030204" pitchFamily="34" charset="0"/>
                        </a:rPr>
                        <a:t>XI</a:t>
                      </a:r>
                    </a:p>
                  </a:txBody>
                  <a:tcPr marL="6162" marR="6162" marT="6162"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China</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Shanghai</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800" b="0" i="0" u="none" strike="noStrike">
                          <a:solidFill>
                            <a:srgbClr val="000000"/>
                          </a:solidFill>
                          <a:effectLst/>
                          <a:latin typeface="Calibri" panose="020F0502020204030204" pitchFamily="34" charset="0"/>
                        </a:rPr>
                        <a:t>31° 06.79' N 121° 32.79' 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250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Q</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700" b="0" i="0" u="none" strike="noStrike">
                          <a:solidFill>
                            <a:srgbClr val="000000"/>
                          </a:solidFill>
                          <a:effectLst/>
                          <a:latin typeface="Calibri" panose="020F0502020204030204" pitchFamily="34" charset="0"/>
                        </a:rPr>
                        <a:t>0220, 0620, 1020, 1420, 1820, 2220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162" marR="6162" marT="616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2906516231"/>
                  </a:ext>
                </a:extLst>
              </a:tr>
              <a:tr h="129394">
                <a:tc>
                  <a:txBody>
                    <a:bodyPr/>
                    <a:lstStyle/>
                    <a:p>
                      <a:pPr algn="ctr" fontAlgn="ctr"/>
                      <a:r>
                        <a:rPr lang="en-US" sz="800" b="0" i="0" u="none" strike="noStrike">
                          <a:solidFill>
                            <a:srgbClr val="000000"/>
                          </a:solidFill>
                          <a:effectLst/>
                          <a:latin typeface="Calibri" panose="020F0502020204030204" pitchFamily="34" charset="0"/>
                        </a:rPr>
                        <a:t>XI</a:t>
                      </a:r>
                    </a:p>
                  </a:txBody>
                  <a:tcPr marL="6162" marR="6162" marT="6162"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China</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Dalian</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800" b="0" i="0" u="none" strike="noStrike">
                          <a:solidFill>
                            <a:srgbClr val="000000"/>
                          </a:solidFill>
                          <a:effectLst/>
                          <a:latin typeface="Calibri" panose="020F0502020204030204" pitchFamily="34" charset="0"/>
                        </a:rPr>
                        <a:t>38° 50.69' N 121° 31.09' 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250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R</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700" b="0" i="0" u="none" strike="noStrike">
                          <a:solidFill>
                            <a:srgbClr val="000000"/>
                          </a:solidFill>
                          <a:effectLst/>
                          <a:latin typeface="Calibri" panose="020F0502020204030204" pitchFamily="34" charset="0"/>
                        </a:rPr>
                        <a:t>0230, 0630, 1030, 1430, 1830, 2230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162" marR="6162" marT="616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699123952"/>
                  </a:ext>
                </a:extLst>
              </a:tr>
              <a:tr h="242768">
                <a:tc>
                  <a:txBody>
                    <a:bodyPr/>
                    <a:lstStyle/>
                    <a:p>
                      <a:pPr algn="ctr" fontAlgn="ctr"/>
                      <a:r>
                        <a:rPr lang="en-US" sz="800" b="0" i="0" u="none" strike="noStrike">
                          <a:solidFill>
                            <a:srgbClr val="000000"/>
                          </a:solidFill>
                          <a:effectLst/>
                          <a:latin typeface="Calibri" panose="020F0502020204030204" pitchFamily="34" charset="0"/>
                        </a:rPr>
                        <a:t>XI</a:t>
                      </a:r>
                    </a:p>
                  </a:txBody>
                  <a:tcPr marL="6162" marR="6162" marT="6162"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Democratic People's Republic of Korea</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Pyongyang</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800" b="0" i="0" u="none" strike="noStrike">
                          <a:solidFill>
                            <a:srgbClr val="000000"/>
                          </a:solidFill>
                          <a:effectLst/>
                          <a:latin typeface="Calibri" panose="020F0502020204030204" pitchFamily="34" charset="0"/>
                        </a:rPr>
                        <a:t>38° 59.58' N 125° 42.93' 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200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D</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700" b="0" i="0" u="none" strike="noStrike">
                          <a:solidFill>
                            <a:srgbClr val="000000"/>
                          </a:solidFill>
                          <a:effectLst/>
                          <a:latin typeface="Calibri" panose="020F0502020204030204" pitchFamily="34" charset="0"/>
                        </a:rPr>
                        <a:t>0010, 0410, 0810, 1210, 1610, 2010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162" marR="6162" marT="616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1366349169"/>
                  </a:ext>
                </a:extLst>
              </a:tr>
              <a:tr h="242768">
                <a:tc>
                  <a:txBody>
                    <a:bodyPr/>
                    <a:lstStyle/>
                    <a:p>
                      <a:pPr algn="ctr" fontAlgn="ctr"/>
                      <a:r>
                        <a:rPr lang="en-US" sz="800" b="0" i="0" u="none" strike="noStrike">
                          <a:solidFill>
                            <a:srgbClr val="000000"/>
                          </a:solidFill>
                          <a:effectLst/>
                          <a:latin typeface="Calibri" panose="020F0502020204030204" pitchFamily="34" charset="0"/>
                        </a:rPr>
                        <a:t>XI</a:t>
                      </a:r>
                    </a:p>
                  </a:txBody>
                  <a:tcPr marL="6162" marR="6162" marT="6162"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Democratic People's Republic of Korea</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Hamhung</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800" b="0" i="0" u="none" strike="noStrike">
                          <a:solidFill>
                            <a:srgbClr val="000000"/>
                          </a:solidFill>
                          <a:effectLst/>
                          <a:latin typeface="Calibri" panose="020F0502020204030204" pitchFamily="34" charset="0"/>
                        </a:rPr>
                        <a:t>39° 50.00' N 127° 41.02' 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200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700" b="0" i="0" u="none" strike="noStrike">
                          <a:solidFill>
                            <a:srgbClr val="000000"/>
                          </a:solidFill>
                          <a:effectLst/>
                          <a:latin typeface="Calibri" panose="020F0502020204030204" pitchFamily="34" charset="0"/>
                        </a:rPr>
                        <a:t>0020, 0420, 0820, 1220, 1620, 2020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162" marR="6162" marT="616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214502253"/>
                  </a:ext>
                </a:extLst>
              </a:tr>
              <a:tr h="129394">
                <a:tc>
                  <a:txBody>
                    <a:bodyPr/>
                    <a:lstStyle/>
                    <a:p>
                      <a:pPr algn="ctr" fontAlgn="ctr"/>
                      <a:r>
                        <a:rPr lang="en-US" sz="800" b="0" i="0" u="none" strike="noStrike">
                          <a:solidFill>
                            <a:srgbClr val="000000"/>
                          </a:solidFill>
                          <a:effectLst/>
                          <a:latin typeface="Calibri" panose="020F0502020204030204" pitchFamily="34" charset="0"/>
                        </a:rPr>
                        <a:t>XI</a:t>
                      </a:r>
                    </a:p>
                  </a:txBody>
                  <a:tcPr marL="6162" marR="6162" marT="6162"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Guam (United States)</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Guam</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800" b="0" i="0" u="none" strike="noStrike">
                          <a:solidFill>
                            <a:srgbClr val="000000"/>
                          </a:solidFill>
                          <a:effectLst/>
                          <a:latin typeface="Calibri" panose="020F0502020204030204" pitchFamily="34" charset="0"/>
                        </a:rPr>
                        <a:t>13° 28.62' N 144° 50.10' 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250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V</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700" b="0" i="0" u="none" strike="noStrike">
                          <a:solidFill>
                            <a:srgbClr val="000000"/>
                          </a:solidFill>
                          <a:effectLst/>
                          <a:latin typeface="Calibri" panose="020F0502020204030204" pitchFamily="34" charset="0"/>
                        </a:rPr>
                        <a:t>0310, 0710, 1110, 1510, 1910, 2310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162" marR="6162" marT="616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2672805863"/>
                  </a:ext>
                </a:extLst>
              </a:tr>
              <a:tr h="129394">
                <a:tc>
                  <a:txBody>
                    <a:bodyPr/>
                    <a:lstStyle/>
                    <a:p>
                      <a:pPr algn="ctr" fontAlgn="ctr"/>
                      <a:r>
                        <a:rPr lang="en-US" sz="800" b="0" i="0" u="none" strike="noStrike">
                          <a:solidFill>
                            <a:srgbClr val="000000"/>
                          </a:solidFill>
                          <a:effectLst/>
                          <a:latin typeface="Calibri" panose="020F0502020204030204" pitchFamily="34" charset="0"/>
                        </a:rPr>
                        <a:t>XI</a:t>
                      </a:r>
                    </a:p>
                  </a:txBody>
                  <a:tcPr marL="6162" marR="6162" marT="6162"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Hong Kong, China</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Hong Kong, China</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800" b="0" i="0" u="none" strike="noStrike">
                          <a:solidFill>
                            <a:srgbClr val="000000"/>
                          </a:solidFill>
                          <a:effectLst/>
                          <a:latin typeface="Calibri" panose="020F0502020204030204" pitchFamily="34" charset="0"/>
                        </a:rPr>
                        <a:t>22° 12.57' N 114° 15.03' 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400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L</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700" b="0" i="0" u="none" strike="noStrike">
                          <a:solidFill>
                            <a:srgbClr val="000000"/>
                          </a:solidFill>
                          <a:effectLst/>
                          <a:latin typeface="Calibri" panose="020F0502020204030204" pitchFamily="34" charset="0"/>
                        </a:rPr>
                        <a:t>0130, 0530, 0930, 1330, 1730, 2130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162" marR="6162" marT="616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838040375"/>
                  </a:ext>
                </a:extLst>
              </a:tr>
              <a:tr h="129394">
                <a:tc>
                  <a:txBody>
                    <a:bodyPr/>
                    <a:lstStyle/>
                    <a:p>
                      <a:pPr algn="ctr" fontAlgn="ctr"/>
                      <a:r>
                        <a:rPr lang="en-US" sz="800" b="0" i="0" u="none" strike="noStrike">
                          <a:solidFill>
                            <a:srgbClr val="000000"/>
                          </a:solidFill>
                          <a:effectLst/>
                          <a:latin typeface="Calibri" panose="020F0502020204030204" pitchFamily="34" charset="0"/>
                        </a:rPr>
                        <a:t>XI</a:t>
                      </a:r>
                    </a:p>
                  </a:txBody>
                  <a:tcPr marL="6162" marR="6162" marT="6162"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Indonesia</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Jayapura</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800" b="0" i="0" u="none" strike="noStrike">
                          <a:solidFill>
                            <a:srgbClr val="000000"/>
                          </a:solidFill>
                          <a:effectLst/>
                          <a:latin typeface="Calibri" panose="020F0502020204030204" pitchFamily="34" charset="0"/>
                        </a:rPr>
                        <a:t>2° 31.13' S 140° 43.30' 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300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A</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700" b="0" i="0" u="none" strike="noStrike">
                          <a:solidFill>
                            <a:srgbClr val="000000"/>
                          </a:solidFill>
                          <a:effectLst/>
                          <a:latin typeface="Calibri" panose="020F0502020204030204" pitchFamily="34" charset="0"/>
                        </a:rPr>
                        <a:t>0000, 0400, 0800, 1200, 1600, 2000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162" marR="6162" marT="616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1898452509"/>
                  </a:ext>
                </a:extLst>
              </a:tr>
              <a:tr h="129394">
                <a:tc>
                  <a:txBody>
                    <a:bodyPr/>
                    <a:lstStyle/>
                    <a:p>
                      <a:pPr algn="ctr" fontAlgn="ctr"/>
                      <a:r>
                        <a:rPr lang="en-US" sz="800" b="0" i="0" u="none" strike="noStrike">
                          <a:solidFill>
                            <a:srgbClr val="000000"/>
                          </a:solidFill>
                          <a:effectLst/>
                          <a:latin typeface="Calibri" panose="020F0502020204030204" pitchFamily="34" charset="0"/>
                        </a:rPr>
                        <a:t>XI</a:t>
                      </a:r>
                    </a:p>
                  </a:txBody>
                  <a:tcPr marL="6162" marR="6162" marT="6162"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Indonesia</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Ambon</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800" b="0" i="0" u="none" strike="noStrike">
                          <a:solidFill>
                            <a:srgbClr val="000000"/>
                          </a:solidFill>
                          <a:effectLst/>
                          <a:latin typeface="Calibri" panose="020F0502020204030204" pitchFamily="34" charset="0"/>
                        </a:rPr>
                        <a:t>3° 41.68' S 128° 11.88' 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300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B</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700" b="0" i="0" u="none" strike="noStrike">
                          <a:solidFill>
                            <a:srgbClr val="000000"/>
                          </a:solidFill>
                          <a:effectLst/>
                          <a:latin typeface="Calibri" panose="020F0502020204030204" pitchFamily="34" charset="0"/>
                        </a:rPr>
                        <a:t>0010, 0410, 0810, 1210, 1610, 2010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162" marR="6162" marT="616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1218208267"/>
                  </a:ext>
                </a:extLst>
              </a:tr>
              <a:tr h="129394">
                <a:tc>
                  <a:txBody>
                    <a:bodyPr/>
                    <a:lstStyle/>
                    <a:p>
                      <a:pPr algn="ctr" fontAlgn="ctr"/>
                      <a:r>
                        <a:rPr lang="en-US" sz="800" b="0" i="0" u="none" strike="noStrike">
                          <a:solidFill>
                            <a:srgbClr val="000000"/>
                          </a:solidFill>
                          <a:effectLst/>
                          <a:latin typeface="Calibri" panose="020F0502020204030204" pitchFamily="34" charset="0"/>
                        </a:rPr>
                        <a:t>XI</a:t>
                      </a:r>
                    </a:p>
                  </a:txBody>
                  <a:tcPr marL="6162" marR="6162" marT="6162"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Indonesia</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Makassar</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800" b="0" i="0" u="none" strike="noStrike">
                          <a:solidFill>
                            <a:srgbClr val="000000"/>
                          </a:solidFill>
                          <a:effectLst/>
                          <a:latin typeface="Calibri" panose="020F0502020204030204" pitchFamily="34" charset="0"/>
                        </a:rPr>
                        <a:t>5° 04.89' S 119° 29.83' 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300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D</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700" b="0" i="0" u="none" strike="noStrike">
                          <a:solidFill>
                            <a:srgbClr val="000000"/>
                          </a:solidFill>
                          <a:effectLst/>
                          <a:latin typeface="Calibri" panose="020F0502020204030204" pitchFamily="34" charset="0"/>
                        </a:rPr>
                        <a:t>0010, 0410, 0810, 1210, 1610, 2010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162" marR="6162" marT="616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3682045581"/>
                  </a:ext>
                </a:extLst>
              </a:tr>
              <a:tr h="129394">
                <a:tc>
                  <a:txBody>
                    <a:bodyPr/>
                    <a:lstStyle/>
                    <a:p>
                      <a:pPr algn="ctr" fontAlgn="ctr"/>
                      <a:r>
                        <a:rPr lang="en-US" sz="800" b="0" i="0" u="none" strike="noStrike">
                          <a:solidFill>
                            <a:srgbClr val="000000"/>
                          </a:solidFill>
                          <a:effectLst/>
                          <a:latin typeface="Calibri" panose="020F0502020204030204" pitchFamily="34" charset="0"/>
                        </a:rPr>
                        <a:t>XI</a:t>
                      </a:r>
                    </a:p>
                  </a:txBody>
                  <a:tcPr marL="6162" marR="6162" marT="6162"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Indonesia</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Jakarta</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800" b="0" i="0" u="none" strike="noStrike">
                          <a:solidFill>
                            <a:srgbClr val="000000"/>
                          </a:solidFill>
                          <a:effectLst/>
                          <a:latin typeface="Calibri" panose="020F0502020204030204" pitchFamily="34" charset="0"/>
                        </a:rPr>
                        <a:t>6° 07.15' S 106° 51.78' 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300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700" b="0" i="0" u="none" strike="noStrike">
                          <a:solidFill>
                            <a:srgbClr val="000000"/>
                          </a:solidFill>
                          <a:effectLst/>
                          <a:latin typeface="Calibri" panose="020F0502020204030204" pitchFamily="34" charset="0"/>
                        </a:rPr>
                        <a:t>0020, 0420, 0820, 1220, 1620, 2020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162" marR="6162" marT="616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562270499"/>
                  </a:ext>
                </a:extLst>
              </a:tr>
              <a:tr h="129394">
                <a:tc>
                  <a:txBody>
                    <a:bodyPr/>
                    <a:lstStyle/>
                    <a:p>
                      <a:pPr algn="ctr" fontAlgn="ctr"/>
                      <a:r>
                        <a:rPr lang="en-US" sz="800" b="0" i="0" u="none" strike="noStrike">
                          <a:solidFill>
                            <a:srgbClr val="000000"/>
                          </a:solidFill>
                          <a:effectLst/>
                          <a:latin typeface="Calibri" panose="020F0502020204030204" pitchFamily="34" charset="0"/>
                        </a:rPr>
                        <a:t>XI</a:t>
                      </a:r>
                    </a:p>
                  </a:txBody>
                  <a:tcPr marL="6162" marR="6162" marT="6162"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Japan</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Kushiro</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800" b="0" i="0" u="none" strike="noStrike">
                          <a:solidFill>
                            <a:srgbClr val="000000"/>
                          </a:solidFill>
                          <a:effectLst/>
                          <a:latin typeface="Calibri" panose="020F0502020204030204" pitchFamily="34" charset="0"/>
                        </a:rPr>
                        <a:t>42° 57.35' N 144° 35.37' 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400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K</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700" b="0" i="0" u="none" strike="noStrike">
                          <a:solidFill>
                            <a:srgbClr val="000000"/>
                          </a:solidFill>
                          <a:effectLst/>
                          <a:latin typeface="Calibri" panose="020F0502020204030204" pitchFamily="34" charset="0"/>
                        </a:rPr>
                        <a:t>0120, 0520, 0920, 1320, 1720, 2120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162" marR="6162" marT="616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3635711851"/>
                  </a:ext>
                </a:extLst>
              </a:tr>
              <a:tr h="129394">
                <a:tc>
                  <a:txBody>
                    <a:bodyPr/>
                    <a:lstStyle/>
                    <a:p>
                      <a:pPr algn="ctr" fontAlgn="ctr"/>
                      <a:r>
                        <a:rPr lang="en-US" sz="800" b="0" i="0" u="none" strike="noStrike">
                          <a:solidFill>
                            <a:srgbClr val="000000"/>
                          </a:solidFill>
                          <a:effectLst/>
                          <a:latin typeface="Calibri" panose="020F0502020204030204" pitchFamily="34" charset="0"/>
                        </a:rPr>
                        <a:t>XI</a:t>
                      </a:r>
                    </a:p>
                  </a:txBody>
                  <a:tcPr marL="6162" marR="6162" marT="6162"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Japan</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Otaru</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800" b="0" i="0" u="none" strike="noStrike">
                          <a:solidFill>
                            <a:srgbClr val="000000"/>
                          </a:solidFill>
                          <a:effectLst/>
                          <a:latin typeface="Calibri" panose="020F0502020204030204" pitchFamily="34" charset="0"/>
                        </a:rPr>
                        <a:t>43° 19.53' N 140° 26.83' 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400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J</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700" b="0" i="0" u="none" strike="noStrike">
                          <a:solidFill>
                            <a:srgbClr val="000000"/>
                          </a:solidFill>
                          <a:effectLst/>
                          <a:latin typeface="Calibri" panose="020F0502020204030204" pitchFamily="34" charset="0"/>
                        </a:rPr>
                        <a:t>0110, 0510, 0910, 1310, 1710, 2110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162" marR="6162" marT="616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474639118"/>
                  </a:ext>
                </a:extLst>
              </a:tr>
              <a:tr h="129394">
                <a:tc>
                  <a:txBody>
                    <a:bodyPr/>
                    <a:lstStyle/>
                    <a:p>
                      <a:pPr algn="ctr" fontAlgn="ctr"/>
                      <a:r>
                        <a:rPr lang="en-US" sz="800" b="0" i="0" u="none" strike="noStrike">
                          <a:solidFill>
                            <a:srgbClr val="000000"/>
                          </a:solidFill>
                          <a:effectLst/>
                          <a:latin typeface="Calibri" panose="020F0502020204030204" pitchFamily="34" charset="0"/>
                        </a:rPr>
                        <a:t>XI</a:t>
                      </a:r>
                    </a:p>
                  </a:txBody>
                  <a:tcPr marL="6162" marR="6162" marT="6162"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Japan</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Yokohama</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800" b="0" i="0" u="none" strike="noStrike">
                          <a:solidFill>
                            <a:srgbClr val="000000"/>
                          </a:solidFill>
                          <a:effectLst/>
                          <a:latin typeface="Calibri" panose="020F0502020204030204" pitchFamily="34" charset="0"/>
                        </a:rPr>
                        <a:t>35° 14.55' N 139° 55.28' 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400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I</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700" b="0" i="0" u="none" strike="noStrike">
                          <a:solidFill>
                            <a:srgbClr val="000000"/>
                          </a:solidFill>
                          <a:effectLst/>
                          <a:latin typeface="Calibri" panose="020F0502020204030204" pitchFamily="34" charset="0"/>
                        </a:rPr>
                        <a:t>0100, 0500, 0900, 1300, 1700, 2100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162" marR="6162" marT="616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2611518214"/>
                  </a:ext>
                </a:extLst>
              </a:tr>
              <a:tr h="129394">
                <a:tc>
                  <a:txBody>
                    <a:bodyPr/>
                    <a:lstStyle/>
                    <a:p>
                      <a:pPr algn="ctr" fontAlgn="ctr"/>
                      <a:r>
                        <a:rPr lang="en-US" sz="800" b="0" i="0" u="none" strike="noStrike">
                          <a:solidFill>
                            <a:srgbClr val="000000"/>
                          </a:solidFill>
                          <a:effectLst/>
                          <a:latin typeface="Calibri" panose="020F0502020204030204" pitchFamily="34" charset="0"/>
                        </a:rPr>
                        <a:t>XI</a:t>
                      </a:r>
                    </a:p>
                  </a:txBody>
                  <a:tcPr marL="6162" marR="6162" marT="6162"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Japan</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Moji</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800" b="0" i="0" u="none" strike="noStrike">
                          <a:solidFill>
                            <a:srgbClr val="000000"/>
                          </a:solidFill>
                          <a:effectLst/>
                          <a:latin typeface="Calibri" panose="020F0502020204030204" pitchFamily="34" charset="0"/>
                        </a:rPr>
                        <a:t>34° 00.90' N 130° 56.10' 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400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H</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700" b="0" i="0" u="none" strike="noStrike">
                          <a:solidFill>
                            <a:srgbClr val="000000"/>
                          </a:solidFill>
                          <a:effectLst/>
                          <a:latin typeface="Calibri" panose="020F0502020204030204" pitchFamily="34" charset="0"/>
                        </a:rPr>
                        <a:t>0050, 0450, 0850, 1250, 1650, 2050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162" marR="6162" marT="616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3765860136"/>
                  </a:ext>
                </a:extLst>
              </a:tr>
              <a:tr h="129394">
                <a:tc>
                  <a:txBody>
                    <a:bodyPr/>
                    <a:lstStyle/>
                    <a:p>
                      <a:pPr algn="ctr" fontAlgn="ctr"/>
                      <a:r>
                        <a:rPr lang="en-US" sz="800" b="0" i="0" u="none" strike="noStrike">
                          <a:solidFill>
                            <a:srgbClr val="000000"/>
                          </a:solidFill>
                          <a:effectLst/>
                          <a:latin typeface="Calibri" panose="020F0502020204030204" pitchFamily="34" charset="0"/>
                        </a:rPr>
                        <a:t>XI</a:t>
                      </a:r>
                    </a:p>
                  </a:txBody>
                  <a:tcPr marL="6162" marR="6162" marT="6162"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Japan</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Naha</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800" b="0" i="0" u="none" strike="noStrike">
                          <a:solidFill>
                            <a:srgbClr val="000000"/>
                          </a:solidFill>
                          <a:effectLst/>
                          <a:latin typeface="Calibri" panose="020F0502020204030204" pitchFamily="34" charset="0"/>
                        </a:rPr>
                        <a:t>26° 05.47' N 127° 40.12' 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400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G</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700" b="0" i="0" u="none" strike="noStrike">
                          <a:solidFill>
                            <a:srgbClr val="000000"/>
                          </a:solidFill>
                          <a:effectLst/>
                          <a:latin typeface="Calibri" panose="020F0502020204030204" pitchFamily="34" charset="0"/>
                        </a:rPr>
                        <a:t>0040, 0440, 0840, 1240, 1640, 2040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162" marR="6162" marT="616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1833095727"/>
                  </a:ext>
                </a:extLst>
              </a:tr>
              <a:tr h="129394">
                <a:tc>
                  <a:txBody>
                    <a:bodyPr/>
                    <a:lstStyle/>
                    <a:p>
                      <a:pPr algn="ctr" fontAlgn="ctr"/>
                      <a:r>
                        <a:rPr lang="en-US" sz="800" b="0" i="0" u="none" strike="noStrike">
                          <a:solidFill>
                            <a:srgbClr val="000000"/>
                          </a:solidFill>
                          <a:effectLst/>
                          <a:latin typeface="Calibri" panose="020F0502020204030204" pitchFamily="34" charset="0"/>
                        </a:rPr>
                        <a:t>XI</a:t>
                      </a:r>
                    </a:p>
                  </a:txBody>
                  <a:tcPr marL="6162" marR="6162" marT="6162"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Malaysia</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Penang</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800" b="0" i="0" u="none" strike="noStrike">
                          <a:solidFill>
                            <a:srgbClr val="000000"/>
                          </a:solidFill>
                          <a:effectLst/>
                          <a:latin typeface="Calibri" panose="020F0502020204030204" pitchFamily="34" charset="0"/>
                        </a:rPr>
                        <a:t>5° 25.58' N 100° 24.40' 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350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U</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700" b="0" i="0" u="none" strike="noStrike">
                          <a:solidFill>
                            <a:srgbClr val="000000"/>
                          </a:solidFill>
                          <a:effectLst/>
                          <a:latin typeface="Calibri" panose="020F0502020204030204" pitchFamily="34" charset="0"/>
                        </a:rPr>
                        <a:t>0300, 0700, 1100, 1500, 1900, 2300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162" marR="6162" marT="616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720219017"/>
                  </a:ext>
                </a:extLst>
              </a:tr>
              <a:tr h="129394">
                <a:tc>
                  <a:txBody>
                    <a:bodyPr/>
                    <a:lstStyle/>
                    <a:p>
                      <a:pPr algn="ctr" fontAlgn="ctr"/>
                      <a:r>
                        <a:rPr lang="en-US" sz="800" b="0" i="0" u="none" strike="noStrike">
                          <a:solidFill>
                            <a:srgbClr val="000000"/>
                          </a:solidFill>
                          <a:effectLst/>
                          <a:latin typeface="Calibri" panose="020F0502020204030204" pitchFamily="34" charset="0"/>
                        </a:rPr>
                        <a:t>XI</a:t>
                      </a:r>
                    </a:p>
                  </a:txBody>
                  <a:tcPr marL="6162" marR="6162" marT="6162"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Malaysia</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Miri</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800" b="0" i="0" u="none" strike="noStrike">
                          <a:solidFill>
                            <a:srgbClr val="000000"/>
                          </a:solidFill>
                          <a:effectLst/>
                          <a:latin typeface="Calibri" panose="020F0502020204030204" pitchFamily="34" charset="0"/>
                        </a:rPr>
                        <a:t>4° 26.42' N 114° 01.51' 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350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T</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700" b="0" i="0" u="none" strike="noStrike">
                          <a:solidFill>
                            <a:srgbClr val="000000"/>
                          </a:solidFill>
                          <a:effectLst/>
                          <a:latin typeface="Calibri" panose="020F0502020204030204" pitchFamily="34" charset="0"/>
                        </a:rPr>
                        <a:t>0250, 0650, 1050, 1450, 1850, 2250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162" marR="6162" marT="616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230747230"/>
                  </a:ext>
                </a:extLst>
              </a:tr>
              <a:tr h="129394">
                <a:tc>
                  <a:txBody>
                    <a:bodyPr/>
                    <a:lstStyle/>
                    <a:p>
                      <a:pPr algn="ctr" fontAlgn="ctr"/>
                      <a:r>
                        <a:rPr lang="en-US" sz="800" b="0" i="0" u="none" strike="noStrike">
                          <a:solidFill>
                            <a:srgbClr val="000000"/>
                          </a:solidFill>
                          <a:effectLst/>
                          <a:latin typeface="Calibri" panose="020F0502020204030204" pitchFamily="34" charset="0"/>
                        </a:rPr>
                        <a:t>XI</a:t>
                      </a:r>
                    </a:p>
                  </a:txBody>
                  <a:tcPr marL="6162" marR="6162" marT="6162"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Malaysia</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Sandakan</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800" b="0" i="0" u="none" strike="noStrike">
                          <a:solidFill>
                            <a:srgbClr val="000000"/>
                          </a:solidFill>
                          <a:effectLst/>
                          <a:latin typeface="Calibri" panose="020F0502020204030204" pitchFamily="34" charset="0"/>
                        </a:rPr>
                        <a:t>5° 53.85' N 118° 00.24' 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350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S</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700" b="0" i="0" u="none" strike="noStrike">
                          <a:solidFill>
                            <a:srgbClr val="000000"/>
                          </a:solidFill>
                          <a:effectLst/>
                          <a:latin typeface="Calibri" panose="020F0502020204030204" pitchFamily="34" charset="0"/>
                        </a:rPr>
                        <a:t>0240, 0640, 1040, 1440, 1840, 2240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162" marR="6162" marT="616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4097787036"/>
                  </a:ext>
                </a:extLst>
              </a:tr>
              <a:tr h="129394">
                <a:tc>
                  <a:txBody>
                    <a:bodyPr/>
                    <a:lstStyle/>
                    <a:p>
                      <a:pPr algn="ctr" fontAlgn="ctr"/>
                      <a:r>
                        <a:rPr lang="en-US" sz="800" b="0" i="0" u="none" strike="noStrike">
                          <a:solidFill>
                            <a:srgbClr val="000000"/>
                          </a:solidFill>
                          <a:effectLst/>
                          <a:latin typeface="Calibri" panose="020F0502020204030204" pitchFamily="34" charset="0"/>
                        </a:rPr>
                        <a:t>XI</a:t>
                      </a:r>
                    </a:p>
                  </a:txBody>
                  <a:tcPr marL="6162" marR="6162" marT="6162"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Philippines</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Manila</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800" b="0" i="0" u="none" strike="noStrike">
                          <a:solidFill>
                            <a:srgbClr val="000000"/>
                          </a:solidFill>
                          <a:effectLst/>
                          <a:latin typeface="Calibri" panose="020F0502020204030204" pitchFamily="34" charset="0"/>
                        </a:rPr>
                        <a:t>14° 33.33' N 121° 03.90' 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320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J</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700" b="0" i="0" u="none" strike="noStrike">
                          <a:solidFill>
                            <a:srgbClr val="000000"/>
                          </a:solidFill>
                          <a:effectLst/>
                          <a:latin typeface="Calibri" panose="020F0502020204030204" pitchFamily="34" charset="0"/>
                        </a:rPr>
                        <a:t>0110, 0510, 0910, 1310, 1710, 2110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Temporarily suspended</a:t>
                      </a:r>
                    </a:p>
                  </a:txBody>
                  <a:tcPr marL="6162" marR="6162" marT="616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2062632499"/>
                  </a:ext>
                </a:extLst>
              </a:tr>
              <a:tr h="129394">
                <a:tc>
                  <a:txBody>
                    <a:bodyPr/>
                    <a:lstStyle/>
                    <a:p>
                      <a:pPr algn="ctr" fontAlgn="ctr"/>
                      <a:r>
                        <a:rPr lang="en-US" sz="800" b="0" i="0" u="none" strike="noStrike">
                          <a:solidFill>
                            <a:srgbClr val="000000"/>
                          </a:solidFill>
                          <a:effectLst/>
                          <a:latin typeface="Calibri" panose="020F0502020204030204" pitchFamily="34" charset="0"/>
                        </a:rPr>
                        <a:t>XI</a:t>
                      </a:r>
                    </a:p>
                  </a:txBody>
                  <a:tcPr marL="6162" marR="6162" marT="6162"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Philippines</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Davao</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800" b="0" i="0" u="none" strike="noStrike">
                          <a:solidFill>
                            <a:srgbClr val="000000"/>
                          </a:solidFill>
                          <a:effectLst/>
                          <a:latin typeface="Calibri" panose="020F0502020204030204" pitchFamily="34" charset="0"/>
                        </a:rPr>
                        <a:t>7° 07.30' N 125° 39.42' 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320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R</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700" b="0" i="0" u="none" strike="noStrike">
                          <a:solidFill>
                            <a:srgbClr val="000000"/>
                          </a:solidFill>
                          <a:effectLst/>
                          <a:latin typeface="Calibri" panose="020F0502020204030204" pitchFamily="34" charset="0"/>
                        </a:rPr>
                        <a:t>0230, 0630, 1030, 1430, 1830, 2230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Planned or to be decided</a:t>
                      </a:r>
                    </a:p>
                  </a:txBody>
                  <a:tcPr marL="6162" marR="6162" marT="616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741916081"/>
                  </a:ext>
                </a:extLst>
              </a:tr>
              <a:tr h="129394">
                <a:tc>
                  <a:txBody>
                    <a:bodyPr/>
                    <a:lstStyle/>
                    <a:p>
                      <a:pPr algn="ctr" fontAlgn="ctr"/>
                      <a:r>
                        <a:rPr lang="en-US" sz="800" b="0" i="0" u="none" strike="noStrike">
                          <a:solidFill>
                            <a:srgbClr val="000000"/>
                          </a:solidFill>
                          <a:effectLst/>
                          <a:latin typeface="Calibri" panose="020F0502020204030204" pitchFamily="34" charset="0"/>
                        </a:rPr>
                        <a:t>XI</a:t>
                      </a:r>
                    </a:p>
                  </a:txBody>
                  <a:tcPr marL="6162" marR="6162" marT="6162"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Republic of Korea</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Jukbyeon</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800" b="0" i="0" u="none" strike="noStrike">
                          <a:solidFill>
                            <a:srgbClr val="000000"/>
                          </a:solidFill>
                          <a:effectLst/>
                          <a:latin typeface="Calibri" panose="020F0502020204030204" pitchFamily="34" charset="0"/>
                        </a:rPr>
                        <a:t>37° 03.45' N 129° 25.70' 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200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V</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700" b="0" i="0" u="none" strike="noStrike">
                          <a:solidFill>
                            <a:srgbClr val="000000"/>
                          </a:solidFill>
                          <a:effectLst/>
                          <a:latin typeface="Calibri" panose="020F0502020204030204" pitchFamily="34" charset="0"/>
                        </a:rPr>
                        <a:t>0310, 0710, 1110, 1510, 1910, 2310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162" marR="6162" marT="616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3264422124"/>
                  </a:ext>
                </a:extLst>
              </a:tr>
              <a:tr h="129394">
                <a:tc>
                  <a:txBody>
                    <a:bodyPr/>
                    <a:lstStyle/>
                    <a:p>
                      <a:pPr algn="ctr" fontAlgn="ctr"/>
                      <a:r>
                        <a:rPr lang="en-US" sz="800" b="0" i="0" u="none" strike="noStrike">
                          <a:solidFill>
                            <a:srgbClr val="000000"/>
                          </a:solidFill>
                          <a:effectLst/>
                          <a:latin typeface="Calibri" panose="020F0502020204030204" pitchFamily="34" charset="0"/>
                        </a:rPr>
                        <a:t>XI</a:t>
                      </a:r>
                    </a:p>
                  </a:txBody>
                  <a:tcPr marL="6162" marR="6162" marT="6162"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Republic of Korea</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Byeonsan</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800" b="0" i="0" u="none" strike="noStrike">
                          <a:solidFill>
                            <a:srgbClr val="000000"/>
                          </a:solidFill>
                          <a:effectLst/>
                          <a:latin typeface="Calibri" panose="020F0502020204030204" pitchFamily="34" charset="0"/>
                        </a:rPr>
                        <a:t>35° 35.82' N 126° 29.18' 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200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W</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700" b="0" i="0" u="none" strike="noStrike">
                          <a:solidFill>
                            <a:srgbClr val="000000"/>
                          </a:solidFill>
                          <a:effectLst/>
                          <a:latin typeface="Calibri" panose="020F0502020204030204" pitchFamily="34" charset="0"/>
                        </a:rPr>
                        <a:t>0320, 0720, 1120, 1520, 1920, 2320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162" marR="6162" marT="616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1451777114"/>
                  </a:ext>
                </a:extLst>
              </a:tr>
              <a:tr h="129394">
                <a:tc>
                  <a:txBody>
                    <a:bodyPr/>
                    <a:lstStyle/>
                    <a:p>
                      <a:pPr algn="ctr" fontAlgn="ctr"/>
                      <a:r>
                        <a:rPr lang="en-US" sz="800" b="0" i="0" u="none" strike="noStrike">
                          <a:solidFill>
                            <a:srgbClr val="000000"/>
                          </a:solidFill>
                          <a:effectLst/>
                          <a:latin typeface="Calibri" panose="020F0502020204030204" pitchFamily="34" charset="0"/>
                        </a:rPr>
                        <a:t>XI</a:t>
                      </a:r>
                    </a:p>
                  </a:txBody>
                  <a:tcPr marL="6162" marR="6162" marT="6162"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Singapore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Singapore POCC</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800" b="0" i="0" u="none" strike="noStrike">
                          <a:solidFill>
                            <a:srgbClr val="000000"/>
                          </a:solidFill>
                          <a:effectLst/>
                          <a:latin typeface="Calibri" panose="020F0502020204030204" pitchFamily="34" charset="0"/>
                        </a:rPr>
                        <a:t>1° 20.65' N 103° 58.35' 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400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C</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700" b="0" i="0" u="none" strike="noStrike">
                          <a:solidFill>
                            <a:srgbClr val="000000"/>
                          </a:solidFill>
                          <a:effectLst/>
                          <a:latin typeface="Calibri" panose="020F0502020204030204" pitchFamily="34" charset="0"/>
                        </a:rPr>
                        <a:t>0000, 0400, 0800, 1200, 1600, 2000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162" marR="6162" marT="616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3672250779"/>
                  </a:ext>
                </a:extLst>
              </a:tr>
              <a:tr h="129394">
                <a:tc>
                  <a:txBody>
                    <a:bodyPr/>
                    <a:lstStyle/>
                    <a:p>
                      <a:pPr algn="ctr" fontAlgn="ctr"/>
                      <a:r>
                        <a:rPr lang="en-US" sz="800" b="0" i="0" u="none" strike="noStrike">
                          <a:solidFill>
                            <a:srgbClr val="000000"/>
                          </a:solidFill>
                          <a:effectLst/>
                          <a:latin typeface="Calibri" panose="020F0502020204030204" pitchFamily="34" charset="0"/>
                        </a:rPr>
                        <a:t>XI</a:t>
                      </a:r>
                    </a:p>
                  </a:txBody>
                  <a:tcPr marL="6162" marR="6162" marT="6162"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Thailand</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Phetchaburi</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800" b="0" i="0" u="none" strike="noStrike">
                          <a:solidFill>
                            <a:srgbClr val="000000"/>
                          </a:solidFill>
                          <a:effectLst/>
                          <a:latin typeface="Calibri" panose="020F0502020204030204" pitchFamily="34" charset="0"/>
                        </a:rPr>
                        <a:t>13° 01.44' N 100° 01.12' 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400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F</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700" b="0" i="0" u="none" strike="noStrike">
                          <a:solidFill>
                            <a:srgbClr val="000000"/>
                          </a:solidFill>
                          <a:effectLst/>
                          <a:latin typeface="Calibri" panose="020F0502020204030204" pitchFamily="34" charset="0"/>
                        </a:rPr>
                        <a:t>0030, 0430, 0830, 1230, 1630, 2030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162" marR="6162" marT="616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473413586"/>
                  </a:ext>
                </a:extLst>
              </a:tr>
              <a:tr h="129394">
                <a:tc>
                  <a:txBody>
                    <a:bodyPr/>
                    <a:lstStyle/>
                    <a:p>
                      <a:pPr algn="ctr" fontAlgn="ctr"/>
                      <a:r>
                        <a:rPr lang="en-US" sz="800" b="0" i="0" u="none" strike="noStrike">
                          <a:solidFill>
                            <a:srgbClr val="000000"/>
                          </a:solidFill>
                          <a:effectLst/>
                          <a:latin typeface="Calibri" panose="020F0502020204030204" pitchFamily="34" charset="0"/>
                        </a:rPr>
                        <a:t>XI</a:t>
                      </a:r>
                    </a:p>
                  </a:txBody>
                  <a:tcPr marL="6162" marR="6162" marT="6162"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Thailand</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Donsak</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800" b="0" i="0" u="none" strike="noStrike">
                          <a:solidFill>
                            <a:srgbClr val="000000"/>
                          </a:solidFill>
                          <a:effectLst/>
                          <a:latin typeface="Calibri" panose="020F0502020204030204" pitchFamily="34" charset="0"/>
                        </a:rPr>
                        <a:t>9° 18.92' N 99° 42.27' 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400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W</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700" b="0" i="0" u="none" strike="noStrike">
                          <a:solidFill>
                            <a:srgbClr val="000000"/>
                          </a:solidFill>
                          <a:effectLst/>
                          <a:latin typeface="Calibri" panose="020F0502020204030204" pitchFamily="34" charset="0"/>
                        </a:rPr>
                        <a:t>0320, 0720, 1120, 1520, 1920, 2320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162" marR="6162" marT="616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3206949381"/>
                  </a:ext>
                </a:extLst>
              </a:tr>
              <a:tr h="129394">
                <a:tc>
                  <a:txBody>
                    <a:bodyPr/>
                    <a:lstStyle/>
                    <a:p>
                      <a:pPr algn="ctr" fontAlgn="ctr"/>
                      <a:r>
                        <a:rPr lang="en-US" sz="800" b="0" i="0" u="none" strike="noStrike">
                          <a:solidFill>
                            <a:srgbClr val="000000"/>
                          </a:solidFill>
                          <a:effectLst/>
                          <a:latin typeface="Calibri" panose="020F0502020204030204" pitchFamily="34" charset="0"/>
                        </a:rPr>
                        <a:t>XI</a:t>
                      </a:r>
                    </a:p>
                  </a:txBody>
                  <a:tcPr marL="6162" marR="6162" marT="6162"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Viet Nam</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Da Nang Radio</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800" b="0" i="0" u="none" strike="noStrike">
                          <a:solidFill>
                            <a:srgbClr val="000000"/>
                          </a:solidFill>
                          <a:effectLst/>
                          <a:latin typeface="Calibri" panose="020F0502020204030204" pitchFamily="34" charset="0"/>
                        </a:rPr>
                        <a:t>16° 03.33' N 108° 09.42' 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400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K</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700" b="0" i="0" u="none" strike="noStrike">
                          <a:solidFill>
                            <a:srgbClr val="000000"/>
                          </a:solidFill>
                          <a:effectLst/>
                          <a:latin typeface="Calibri" panose="020F0502020204030204" pitchFamily="34" charset="0"/>
                        </a:rPr>
                        <a:t>0120, 0520, 0920, 1320, 1720, 2120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162" marR="6162" marT="616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3896054967"/>
                  </a:ext>
                </a:extLst>
              </a:tr>
              <a:tr h="129394">
                <a:tc>
                  <a:txBody>
                    <a:bodyPr/>
                    <a:lstStyle/>
                    <a:p>
                      <a:pPr algn="ctr" fontAlgn="ctr"/>
                      <a:r>
                        <a:rPr lang="en-US" sz="800" b="0" i="0" u="none" strike="noStrike">
                          <a:solidFill>
                            <a:srgbClr val="000000"/>
                          </a:solidFill>
                          <a:effectLst/>
                          <a:latin typeface="Calibri" panose="020F0502020204030204" pitchFamily="34" charset="0"/>
                        </a:rPr>
                        <a:t>XI</a:t>
                      </a:r>
                    </a:p>
                  </a:txBody>
                  <a:tcPr marL="6162" marR="6162" marT="6162"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Viet Nam</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Ho Chi Minh Radio</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800" b="0" i="0" u="none" strike="noStrike">
                          <a:solidFill>
                            <a:srgbClr val="000000"/>
                          </a:solidFill>
                          <a:effectLst/>
                          <a:latin typeface="Calibri" panose="020F0502020204030204" pitchFamily="34" charset="0"/>
                        </a:rPr>
                        <a:t>10° 23.70' N 107° 08.64' E</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400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X</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700" b="0" i="0" u="none" strike="noStrike">
                          <a:solidFill>
                            <a:srgbClr val="000000"/>
                          </a:solidFill>
                          <a:effectLst/>
                          <a:latin typeface="Calibri" panose="020F0502020204030204" pitchFamily="34" charset="0"/>
                        </a:rPr>
                        <a:t>0330, 0730, 1130, 1530, 1930, 2330</a:t>
                      </a:r>
                    </a:p>
                  </a:txBody>
                  <a:tcPr marL="6162" marR="6162" marT="61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dirty="0">
                          <a:solidFill>
                            <a:srgbClr val="000000"/>
                          </a:solidFill>
                          <a:effectLst/>
                          <a:latin typeface="Calibri" panose="020F0502020204030204" pitchFamily="34" charset="0"/>
                        </a:rPr>
                        <a:t>Operational</a:t>
                      </a:r>
                    </a:p>
                  </a:txBody>
                  <a:tcPr marL="6162" marR="6162" marT="616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2387720837"/>
                  </a:ext>
                </a:extLst>
              </a:tr>
            </a:tbl>
          </a:graphicData>
        </a:graphic>
      </p:graphicFrame>
    </p:spTree>
    <p:extLst>
      <p:ext uri="{BB962C8B-B14F-4D97-AF65-F5344CB8AC3E}">
        <p14:creationId xmlns:p14="http://schemas.microsoft.com/office/powerpoint/2010/main" val="2394944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a:extLst>
              <a:ext uri="{FF2B5EF4-FFF2-40B4-BE49-F238E27FC236}">
                <a16:creationId xmlns:a16="http://schemas.microsoft.com/office/drawing/2014/main" id="{90BA30E9-8B67-40FC-B425-9DEE97FA77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800" y="1588"/>
            <a:ext cx="944563"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4">
            <a:extLst>
              <a:ext uri="{FF2B5EF4-FFF2-40B4-BE49-F238E27FC236}">
                <a16:creationId xmlns:a16="http://schemas.microsoft.com/office/drawing/2014/main" id="{66F4FBBC-CCA7-45CB-9DFE-15184B4C38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42975"/>
            <a:ext cx="9398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5">
            <a:extLst>
              <a:ext uri="{FF2B5EF4-FFF2-40B4-BE49-F238E27FC236}">
                <a16:creationId xmlns:a16="http://schemas.microsoft.com/office/drawing/2014/main" id="{4D49CA6E-302E-49D9-AD26-084F61289F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98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475" y="0"/>
            <a:ext cx="10288588" cy="966788"/>
          </a:xfrm>
          <a:prstGeom prst="rect">
            <a:avLst/>
          </a:prstGeom>
          <a:solidFill>
            <a:schemeClr val="bg1"/>
          </a:solidFill>
        </p:spPr>
        <p:txBody>
          <a:bodyPr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fr-FR" sz="2400" cap="all" dirty="0">
                <a:latin typeface="Arial Black" panose="020B0A04020102020204" pitchFamily="34" charset="0"/>
              </a:rPr>
              <a:t>Annex 7 – NAVAREA XII (United States) </a:t>
            </a:r>
            <a:endParaRPr lang="en-US" sz="2400" cap="all" dirty="0">
              <a:latin typeface="Arial Black" panose="020B0A04020102020204" pitchFamily="34" charset="0"/>
            </a:endParaRPr>
          </a:p>
        </p:txBody>
      </p:sp>
      <p:sp>
        <p:nvSpPr>
          <p:cNvPr id="3078" name="Footer Placeholder 5">
            <a:extLst>
              <a:ext uri="{FF2B5EF4-FFF2-40B4-BE49-F238E27FC236}">
                <a16:creationId xmlns:a16="http://schemas.microsoft.com/office/drawing/2014/main" id="{E3939737-EDA7-4090-B717-E491A05D32B6}"/>
              </a:ext>
            </a:extLst>
          </p:cNvPr>
          <p:cNvSpPr>
            <a:spLocks noGrp="1" noChangeArrowheads="1"/>
          </p:cNvSpPr>
          <p:nvPr>
            <p:ph type="ftr" sz="quarter" idx="11"/>
          </p:nvPr>
        </p:nvSpPr>
        <p:spPr bwMode="auto">
          <a:xfrm>
            <a:off x="3438525" y="6249988"/>
            <a:ext cx="5811838" cy="50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GB" altLang="en-US" sz="1800">
                <a:latin typeface="Arial" panose="020B0604020202020204" pitchFamily="34" charset="0"/>
                <a:cs typeface="Arial" panose="020B0604020202020204" pitchFamily="34" charset="0"/>
              </a:rPr>
              <a:t>WWNWS15  IHO, Monaco 4</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 8</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September 2023</a:t>
            </a:r>
          </a:p>
        </p:txBody>
      </p:sp>
      <p:sp>
        <p:nvSpPr>
          <p:cNvPr id="10" name="TextBox 9">
            <a:extLst>
              <a:ext uri="{FF2B5EF4-FFF2-40B4-BE49-F238E27FC236}">
                <a16:creationId xmlns:a16="http://schemas.microsoft.com/office/drawing/2014/main" id="{5B19B4D1-5A4D-4C0F-8941-3DC13E8A48A8}"/>
              </a:ext>
            </a:extLst>
          </p:cNvPr>
          <p:cNvSpPr txBox="1"/>
          <p:nvPr/>
        </p:nvSpPr>
        <p:spPr>
          <a:xfrm>
            <a:off x="955675" y="1219200"/>
            <a:ext cx="10842625" cy="977191"/>
          </a:xfrm>
          <a:prstGeom prst="rect">
            <a:avLst/>
          </a:prstGeom>
          <a:noFill/>
        </p:spPr>
        <p:txBody>
          <a:bodyPr>
            <a:spAutoFit/>
          </a:bodyPr>
          <a:lstStyle/>
          <a:p>
            <a:pPr marL="514350" indent="-514350" eaLnBrk="1" fontAlgn="auto" hangingPunct="1">
              <a:spcBef>
                <a:spcPts val="0"/>
              </a:spcBef>
              <a:spcAft>
                <a:spcPts val="600"/>
              </a:spcAft>
              <a:buFontTx/>
              <a:buAutoNum type="arabicPeriod"/>
              <a:defRPr/>
            </a:pPr>
            <a:r>
              <a:rPr lang="en-US" sz="2450" b="1" dirty="0">
                <a:latin typeface="Arial" panose="020B0604020202020204" pitchFamily="34" charset="0"/>
                <a:cs typeface="Arial" panose="020B0604020202020204" pitchFamily="34" charset="0"/>
              </a:rPr>
              <a:t>10 NAVTEX Stations currently listed in GISIS</a:t>
            </a:r>
          </a:p>
          <a:p>
            <a:pPr lvl="1" eaLnBrk="1" fontAlgn="auto" hangingPunct="1">
              <a:spcBef>
                <a:spcPts val="0"/>
              </a:spcBef>
              <a:spcAft>
                <a:spcPts val="0"/>
              </a:spcAft>
              <a:defRPr/>
            </a:pPr>
            <a:endParaRPr lang="en-US" sz="2800" dirty="0">
              <a:latin typeface="+mn-lt"/>
            </a:endParaRPr>
          </a:p>
        </p:txBody>
      </p:sp>
      <p:graphicFrame>
        <p:nvGraphicFramePr>
          <p:cNvPr id="4" name="Table 3">
            <a:extLst>
              <a:ext uri="{FF2B5EF4-FFF2-40B4-BE49-F238E27FC236}">
                <a16:creationId xmlns:a16="http://schemas.microsoft.com/office/drawing/2014/main" id="{38096C70-811F-4BFD-AD04-4BE57263880C}"/>
              </a:ext>
            </a:extLst>
          </p:cNvPr>
          <p:cNvGraphicFramePr>
            <a:graphicFrameLocks noGrp="1"/>
          </p:cNvGraphicFramePr>
          <p:nvPr>
            <p:extLst>
              <p:ext uri="{D42A27DB-BD31-4B8C-83A1-F6EECF244321}">
                <p14:modId xmlns:p14="http://schemas.microsoft.com/office/powerpoint/2010/main" val="792645587"/>
              </p:ext>
            </p:extLst>
          </p:nvPr>
        </p:nvGraphicFramePr>
        <p:xfrm>
          <a:off x="838200" y="2212848"/>
          <a:ext cx="10515601" cy="1731496"/>
        </p:xfrm>
        <a:graphic>
          <a:graphicData uri="http://schemas.openxmlformats.org/drawingml/2006/table">
            <a:tbl>
              <a:tblPr/>
              <a:tblGrid>
                <a:gridCol w="506443">
                  <a:extLst>
                    <a:ext uri="{9D8B030D-6E8A-4147-A177-3AD203B41FA5}">
                      <a16:colId xmlns:a16="http://schemas.microsoft.com/office/drawing/2014/main" val="3787846586"/>
                    </a:ext>
                  </a:extLst>
                </a:gridCol>
                <a:gridCol w="1620618">
                  <a:extLst>
                    <a:ext uri="{9D8B030D-6E8A-4147-A177-3AD203B41FA5}">
                      <a16:colId xmlns:a16="http://schemas.microsoft.com/office/drawing/2014/main" val="1676628996"/>
                    </a:ext>
                  </a:extLst>
                </a:gridCol>
                <a:gridCol w="2780833">
                  <a:extLst>
                    <a:ext uri="{9D8B030D-6E8A-4147-A177-3AD203B41FA5}">
                      <a16:colId xmlns:a16="http://schemas.microsoft.com/office/drawing/2014/main" val="660837216"/>
                    </a:ext>
                  </a:extLst>
                </a:gridCol>
                <a:gridCol w="1261504">
                  <a:extLst>
                    <a:ext uri="{9D8B030D-6E8A-4147-A177-3AD203B41FA5}">
                      <a16:colId xmlns:a16="http://schemas.microsoft.com/office/drawing/2014/main" val="4133421002"/>
                    </a:ext>
                  </a:extLst>
                </a:gridCol>
                <a:gridCol w="580108">
                  <a:extLst>
                    <a:ext uri="{9D8B030D-6E8A-4147-A177-3AD203B41FA5}">
                      <a16:colId xmlns:a16="http://schemas.microsoft.com/office/drawing/2014/main" val="2595791293"/>
                    </a:ext>
                  </a:extLst>
                </a:gridCol>
                <a:gridCol w="635356">
                  <a:extLst>
                    <a:ext uri="{9D8B030D-6E8A-4147-A177-3AD203B41FA5}">
                      <a16:colId xmlns:a16="http://schemas.microsoft.com/office/drawing/2014/main" val="270849152"/>
                    </a:ext>
                  </a:extLst>
                </a:gridCol>
                <a:gridCol w="1970524">
                  <a:extLst>
                    <a:ext uri="{9D8B030D-6E8A-4147-A177-3AD203B41FA5}">
                      <a16:colId xmlns:a16="http://schemas.microsoft.com/office/drawing/2014/main" val="3129233391"/>
                    </a:ext>
                  </a:extLst>
                </a:gridCol>
                <a:gridCol w="1160215">
                  <a:extLst>
                    <a:ext uri="{9D8B030D-6E8A-4147-A177-3AD203B41FA5}">
                      <a16:colId xmlns:a16="http://schemas.microsoft.com/office/drawing/2014/main" val="3882323921"/>
                    </a:ext>
                  </a:extLst>
                </a:gridCol>
              </a:tblGrid>
              <a:tr h="272098">
                <a:tc>
                  <a:txBody>
                    <a:bodyPr/>
                    <a:lstStyle/>
                    <a:p>
                      <a:pPr algn="ctr" fontAlgn="ctr"/>
                      <a:r>
                        <a:rPr lang="en-US" sz="900" b="1" i="0" u="none" strike="noStrike">
                          <a:solidFill>
                            <a:srgbClr val="FFFFFF"/>
                          </a:solidFill>
                          <a:effectLst/>
                          <a:latin typeface="Calibri" panose="020F0502020204030204" pitchFamily="34" charset="0"/>
                        </a:rPr>
                        <a:t>NAVAREA</a:t>
                      </a:r>
                    </a:p>
                  </a:txBody>
                  <a:tcPr marL="6906" marR="6906" marT="6906"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Country</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NAVTEX Coast Station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Position of Antenna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Range (NM)</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B1 Character</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Transmission times (UTC)</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Status of implementation</a:t>
                      </a:r>
                    </a:p>
                  </a:txBody>
                  <a:tcPr marL="6906" marR="6906" marT="6906"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5B9BD5"/>
                    </a:solidFill>
                  </a:tcPr>
                </a:tc>
                <a:extLst>
                  <a:ext uri="{0D108BD9-81ED-4DB2-BD59-A6C34878D82A}">
                    <a16:rowId xmlns:a16="http://schemas.microsoft.com/office/drawing/2014/main" val="581363967"/>
                  </a:ext>
                </a:extLst>
              </a:tr>
              <a:tr h="145027">
                <a:tc>
                  <a:txBody>
                    <a:bodyPr/>
                    <a:lstStyle/>
                    <a:p>
                      <a:pPr algn="ctr" fontAlgn="ctr"/>
                      <a:r>
                        <a:rPr lang="en-US" sz="900" b="0" i="0" u="none" strike="noStrike">
                          <a:solidFill>
                            <a:srgbClr val="000000"/>
                          </a:solidFill>
                          <a:effectLst/>
                          <a:latin typeface="Calibri" panose="020F0502020204030204" pitchFamily="34" charset="0"/>
                        </a:rPr>
                        <a:t>XII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Canada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Digby Island</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54° 18.05' N 130° 24.17'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D</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0010, 0410, 0810, 1210, 1610, 2010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4132434316"/>
                  </a:ext>
                </a:extLst>
              </a:tr>
              <a:tr h="145027">
                <a:tc>
                  <a:txBody>
                    <a:bodyPr/>
                    <a:lstStyle/>
                    <a:p>
                      <a:pPr algn="ctr" fontAlgn="ctr"/>
                      <a:r>
                        <a:rPr lang="en-US" sz="900" b="0" i="0" u="none" strike="noStrike">
                          <a:solidFill>
                            <a:srgbClr val="000000"/>
                          </a:solidFill>
                          <a:effectLst/>
                          <a:latin typeface="Calibri" panose="020F0502020204030204" pitchFamily="34" charset="0"/>
                        </a:rPr>
                        <a:t>XII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Canada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Amphitrite Point</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48° 55.28' N 125° 32.38'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H</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0050, 0450, 0850, 1250, 1650, 2050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2664811664"/>
                  </a:ext>
                </a:extLst>
              </a:tr>
              <a:tr h="145027">
                <a:tc>
                  <a:txBody>
                    <a:bodyPr/>
                    <a:lstStyle/>
                    <a:p>
                      <a:pPr algn="ctr" fontAlgn="ctr"/>
                      <a:r>
                        <a:rPr lang="en-US" sz="900" b="0" i="0" u="none" strike="noStrike">
                          <a:solidFill>
                            <a:srgbClr val="000000"/>
                          </a:solidFill>
                          <a:effectLst/>
                          <a:latin typeface="Calibri" panose="020F0502020204030204" pitchFamily="34" charset="0"/>
                        </a:rPr>
                        <a:t>XII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Colombia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Buenaventura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 54.18' N 77° 03.77'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0200, 0600, 1000, 1400, 1800, 2200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Under trial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1343633749"/>
                  </a:ext>
                </a:extLst>
              </a:tr>
              <a:tr h="145027">
                <a:tc>
                  <a:txBody>
                    <a:bodyPr/>
                    <a:lstStyle/>
                    <a:p>
                      <a:pPr algn="ctr" fontAlgn="ctr"/>
                      <a:r>
                        <a:rPr lang="en-US" sz="900" b="0" i="0" u="none" strike="noStrike">
                          <a:solidFill>
                            <a:srgbClr val="000000"/>
                          </a:solidFill>
                          <a:effectLst/>
                          <a:latin typeface="Calibri" panose="020F0502020204030204" pitchFamily="34" charset="0"/>
                        </a:rPr>
                        <a:t>XII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Ecuador</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Ayora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l-PL" sz="900" b="0" i="0" u="none" strike="noStrike">
                          <a:solidFill>
                            <a:srgbClr val="000000"/>
                          </a:solidFill>
                          <a:effectLst/>
                          <a:latin typeface="Calibri" panose="020F0502020204030204" pitchFamily="34" charset="0"/>
                        </a:rPr>
                        <a:t>0° 43.03' S 90° 19.63'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400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L</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0130, 0530, 0930, 1330, 1730, 2130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Temporarily suspended</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2822351321"/>
                  </a:ext>
                </a:extLst>
              </a:tr>
              <a:tr h="145027">
                <a:tc>
                  <a:txBody>
                    <a:bodyPr/>
                    <a:lstStyle/>
                    <a:p>
                      <a:pPr algn="ctr" fontAlgn="ctr"/>
                      <a:r>
                        <a:rPr lang="en-US" sz="900" b="0" i="0" u="none" strike="noStrike">
                          <a:solidFill>
                            <a:srgbClr val="000000"/>
                          </a:solidFill>
                          <a:effectLst/>
                          <a:latin typeface="Calibri" panose="020F0502020204030204" pitchFamily="34" charset="0"/>
                        </a:rPr>
                        <a:t>XII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United States</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San Francisco</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37° 55.53' N 122° 43.87'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C</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0000, 0400, 0800, 1200, 1600, 2000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3439644806"/>
                  </a:ext>
                </a:extLst>
              </a:tr>
              <a:tr h="145027">
                <a:tc>
                  <a:txBody>
                    <a:bodyPr/>
                    <a:lstStyle/>
                    <a:p>
                      <a:pPr algn="ctr" fontAlgn="ctr"/>
                      <a:r>
                        <a:rPr lang="en-US" sz="900" b="0" i="0" u="none" strike="noStrike">
                          <a:solidFill>
                            <a:srgbClr val="000000"/>
                          </a:solidFill>
                          <a:effectLst/>
                          <a:latin typeface="Calibri" panose="020F0502020204030204" pitchFamily="34" charset="0"/>
                        </a:rPr>
                        <a:t>XII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United States</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Kodiak</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57° 46.63' N 152° 31.72'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200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J</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0110, 0510, 0910, 1310, 1710, 2110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474873940"/>
                  </a:ext>
                </a:extLst>
              </a:tr>
              <a:tr h="145027">
                <a:tc>
                  <a:txBody>
                    <a:bodyPr/>
                    <a:lstStyle/>
                    <a:p>
                      <a:pPr algn="ctr" fontAlgn="ctr"/>
                      <a:r>
                        <a:rPr lang="en-US" sz="900" b="0" i="0" u="none" strike="noStrike">
                          <a:solidFill>
                            <a:srgbClr val="000000"/>
                          </a:solidFill>
                          <a:effectLst/>
                          <a:latin typeface="Calibri" panose="020F0502020204030204" pitchFamily="34" charset="0"/>
                        </a:rPr>
                        <a:t>XII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United States</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Kodiak</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57° 46.63' N 152° 31.72'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200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X</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0330, 0730, 1130, 1530, 1930, 2330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3061466683"/>
                  </a:ext>
                </a:extLst>
              </a:tr>
              <a:tr h="145027">
                <a:tc>
                  <a:txBody>
                    <a:bodyPr/>
                    <a:lstStyle/>
                    <a:p>
                      <a:pPr algn="ctr" fontAlgn="ctr"/>
                      <a:r>
                        <a:rPr lang="en-US" sz="900" b="0" i="0" u="none" strike="noStrike">
                          <a:solidFill>
                            <a:srgbClr val="000000"/>
                          </a:solidFill>
                          <a:effectLst/>
                          <a:latin typeface="Calibri" panose="020F0502020204030204" pitchFamily="34" charset="0"/>
                        </a:rPr>
                        <a:t>XII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United States</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Honolulu</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21° 26.10' N 158° 08.65'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350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0200, 0600, 1000, 1400, 1800, 2200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2136853592"/>
                  </a:ext>
                </a:extLst>
              </a:tr>
              <a:tr h="145027">
                <a:tc>
                  <a:txBody>
                    <a:bodyPr/>
                    <a:lstStyle/>
                    <a:p>
                      <a:pPr algn="ctr" fontAlgn="ctr"/>
                      <a:r>
                        <a:rPr lang="en-US" sz="900" b="0" i="0" u="none" strike="noStrike">
                          <a:solidFill>
                            <a:srgbClr val="000000"/>
                          </a:solidFill>
                          <a:effectLst/>
                          <a:latin typeface="Calibri" panose="020F0502020204030204" pitchFamily="34" charset="0"/>
                        </a:rPr>
                        <a:t>XII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United States</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Cambria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35° 31.12' N 121° 03.60'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Q</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0220, 0620, 1020, 1420, 1820, 2220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3007652203"/>
                  </a:ext>
                </a:extLst>
              </a:tr>
              <a:tr h="145027">
                <a:tc>
                  <a:txBody>
                    <a:bodyPr/>
                    <a:lstStyle/>
                    <a:p>
                      <a:pPr algn="ctr" fontAlgn="ctr"/>
                      <a:r>
                        <a:rPr lang="en-US" sz="900" b="0" i="0" u="none" strike="noStrike">
                          <a:solidFill>
                            <a:srgbClr val="000000"/>
                          </a:solidFill>
                          <a:effectLst/>
                          <a:latin typeface="Calibri" panose="020F0502020204030204" pitchFamily="34" charset="0"/>
                        </a:rPr>
                        <a:t>XII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United States</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Astoria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46° 12.40' N 123° 57.38'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216</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0320, 0720, 1120, 1520, 1920, 2320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dirty="0">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3411325332"/>
                  </a:ext>
                </a:extLst>
              </a:tr>
            </a:tbl>
          </a:graphicData>
        </a:graphic>
      </p:graphicFrame>
    </p:spTree>
    <p:extLst>
      <p:ext uri="{BB962C8B-B14F-4D97-AF65-F5344CB8AC3E}">
        <p14:creationId xmlns:p14="http://schemas.microsoft.com/office/powerpoint/2010/main" val="1428308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a:extLst>
              <a:ext uri="{FF2B5EF4-FFF2-40B4-BE49-F238E27FC236}">
                <a16:creationId xmlns:a16="http://schemas.microsoft.com/office/drawing/2014/main" id="{90BA30E9-8B67-40FC-B425-9DEE97FA77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800" y="1588"/>
            <a:ext cx="944563"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4">
            <a:extLst>
              <a:ext uri="{FF2B5EF4-FFF2-40B4-BE49-F238E27FC236}">
                <a16:creationId xmlns:a16="http://schemas.microsoft.com/office/drawing/2014/main" id="{66F4FBBC-CCA7-45CB-9DFE-15184B4C38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42975"/>
            <a:ext cx="9398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5">
            <a:extLst>
              <a:ext uri="{FF2B5EF4-FFF2-40B4-BE49-F238E27FC236}">
                <a16:creationId xmlns:a16="http://schemas.microsoft.com/office/drawing/2014/main" id="{4D49CA6E-302E-49D9-AD26-084F61289F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98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475" y="0"/>
            <a:ext cx="10288588" cy="966788"/>
          </a:xfrm>
          <a:prstGeom prst="rect">
            <a:avLst/>
          </a:prstGeom>
          <a:solidFill>
            <a:schemeClr val="bg1"/>
          </a:solidFill>
        </p:spPr>
        <p:txBody>
          <a:bodyPr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fr-FR" sz="2400" cap="all" dirty="0">
                <a:latin typeface="Arial Black" panose="020B0A04020102020204" pitchFamily="34" charset="0"/>
              </a:rPr>
              <a:t>Annex 7 – NAVAREA XIII (</a:t>
            </a:r>
            <a:r>
              <a:rPr lang="fr-FR" sz="2400" cap="all" dirty="0" err="1">
                <a:latin typeface="Arial Black" panose="020B0A04020102020204" pitchFamily="34" charset="0"/>
              </a:rPr>
              <a:t>Russian</a:t>
            </a:r>
            <a:r>
              <a:rPr lang="fr-FR" sz="2400" cap="all" dirty="0">
                <a:latin typeface="Arial Black" panose="020B0A04020102020204" pitchFamily="34" charset="0"/>
              </a:rPr>
              <a:t> </a:t>
            </a:r>
            <a:r>
              <a:rPr lang="fr-FR" sz="2400" cap="all" dirty="0" err="1">
                <a:latin typeface="Arial Black" panose="020B0A04020102020204" pitchFamily="34" charset="0"/>
              </a:rPr>
              <a:t>federation</a:t>
            </a:r>
            <a:r>
              <a:rPr lang="fr-FR" sz="2400" cap="all" dirty="0">
                <a:latin typeface="Arial Black" panose="020B0A04020102020204" pitchFamily="34" charset="0"/>
              </a:rPr>
              <a:t>) </a:t>
            </a:r>
            <a:endParaRPr lang="en-US" sz="2400" cap="all" dirty="0">
              <a:latin typeface="Arial Black" panose="020B0A04020102020204" pitchFamily="34" charset="0"/>
            </a:endParaRPr>
          </a:p>
        </p:txBody>
      </p:sp>
      <p:sp>
        <p:nvSpPr>
          <p:cNvPr id="3078" name="Footer Placeholder 5">
            <a:extLst>
              <a:ext uri="{FF2B5EF4-FFF2-40B4-BE49-F238E27FC236}">
                <a16:creationId xmlns:a16="http://schemas.microsoft.com/office/drawing/2014/main" id="{E3939737-EDA7-4090-B717-E491A05D32B6}"/>
              </a:ext>
            </a:extLst>
          </p:cNvPr>
          <p:cNvSpPr>
            <a:spLocks noGrp="1" noChangeArrowheads="1"/>
          </p:cNvSpPr>
          <p:nvPr>
            <p:ph type="ftr" sz="quarter" idx="11"/>
          </p:nvPr>
        </p:nvSpPr>
        <p:spPr bwMode="auto">
          <a:xfrm>
            <a:off x="3438525" y="6249988"/>
            <a:ext cx="5811838" cy="50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GB" altLang="en-US" sz="1800">
                <a:latin typeface="Arial" panose="020B0604020202020204" pitchFamily="34" charset="0"/>
                <a:cs typeface="Arial" panose="020B0604020202020204" pitchFamily="34" charset="0"/>
              </a:rPr>
              <a:t>WWNWS15  IHO, Monaco 4</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 8</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September 2023</a:t>
            </a:r>
          </a:p>
        </p:txBody>
      </p:sp>
      <p:sp>
        <p:nvSpPr>
          <p:cNvPr id="10" name="TextBox 9">
            <a:extLst>
              <a:ext uri="{FF2B5EF4-FFF2-40B4-BE49-F238E27FC236}">
                <a16:creationId xmlns:a16="http://schemas.microsoft.com/office/drawing/2014/main" id="{5B19B4D1-5A4D-4C0F-8941-3DC13E8A48A8}"/>
              </a:ext>
            </a:extLst>
          </p:cNvPr>
          <p:cNvSpPr txBox="1"/>
          <p:nvPr/>
        </p:nvSpPr>
        <p:spPr>
          <a:xfrm>
            <a:off x="955675" y="1219200"/>
            <a:ext cx="10842625" cy="977191"/>
          </a:xfrm>
          <a:prstGeom prst="rect">
            <a:avLst/>
          </a:prstGeom>
          <a:noFill/>
        </p:spPr>
        <p:txBody>
          <a:bodyPr>
            <a:spAutoFit/>
          </a:bodyPr>
          <a:lstStyle/>
          <a:p>
            <a:pPr marL="514350" indent="-514350" eaLnBrk="1" fontAlgn="auto" hangingPunct="1">
              <a:spcBef>
                <a:spcPts val="0"/>
              </a:spcBef>
              <a:spcAft>
                <a:spcPts val="600"/>
              </a:spcAft>
              <a:buFontTx/>
              <a:buAutoNum type="arabicPeriod"/>
              <a:defRPr/>
            </a:pPr>
            <a:r>
              <a:rPr lang="en-US" sz="2450" b="1" dirty="0">
                <a:latin typeface="Arial" panose="020B0604020202020204" pitchFamily="34" charset="0"/>
                <a:cs typeface="Arial" panose="020B0604020202020204" pitchFamily="34" charset="0"/>
              </a:rPr>
              <a:t>5 NAVTEX Stations currently listed in GISIS</a:t>
            </a:r>
          </a:p>
          <a:p>
            <a:pPr lvl="1" eaLnBrk="1" fontAlgn="auto" hangingPunct="1">
              <a:spcBef>
                <a:spcPts val="0"/>
              </a:spcBef>
              <a:spcAft>
                <a:spcPts val="0"/>
              </a:spcAft>
              <a:defRPr/>
            </a:pPr>
            <a:endParaRPr lang="en-US" sz="2800" dirty="0">
              <a:latin typeface="+mn-lt"/>
            </a:endParaRPr>
          </a:p>
        </p:txBody>
      </p:sp>
      <p:graphicFrame>
        <p:nvGraphicFramePr>
          <p:cNvPr id="6" name="Table 5">
            <a:extLst>
              <a:ext uri="{FF2B5EF4-FFF2-40B4-BE49-F238E27FC236}">
                <a16:creationId xmlns:a16="http://schemas.microsoft.com/office/drawing/2014/main" id="{8434AD8C-2702-403D-9199-285CDDCA27A7}"/>
              </a:ext>
            </a:extLst>
          </p:cNvPr>
          <p:cNvGraphicFramePr>
            <a:graphicFrameLocks noGrp="1"/>
          </p:cNvGraphicFramePr>
          <p:nvPr>
            <p:extLst>
              <p:ext uri="{D42A27DB-BD31-4B8C-83A1-F6EECF244321}">
                <p14:modId xmlns:p14="http://schemas.microsoft.com/office/powerpoint/2010/main" val="2262164572"/>
              </p:ext>
            </p:extLst>
          </p:nvPr>
        </p:nvGraphicFramePr>
        <p:xfrm>
          <a:off x="838200" y="2212848"/>
          <a:ext cx="10515601" cy="1006361"/>
        </p:xfrm>
        <a:graphic>
          <a:graphicData uri="http://schemas.openxmlformats.org/drawingml/2006/table">
            <a:tbl>
              <a:tblPr/>
              <a:tblGrid>
                <a:gridCol w="506443">
                  <a:extLst>
                    <a:ext uri="{9D8B030D-6E8A-4147-A177-3AD203B41FA5}">
                      <a16:colId xmlns:a16="http://schemas.microsoft.com/office/drawing/2014/main" val="3020384020"/>
                    </a:ext>
                  </a:extLst>
                </a:gridCol>
                <a:gridCol w="1620618">
                  <a:extLst>
                    <a:ext uri="{9D8B030D-6E8A-4147-A177-3AD203B41FA5}">
                      <a16:colId xmlns:a16="http://schemas.microsoft.com/office/drawing/2014/main" val="133439223"/>
                    </a:ext>
                  </a:extLst>
                </a:gridCol>
                <a:gridCol w="2780833">
                  <a:extLst>
                    <a:ext uri="{9D8B030D-6E8A-4147-A177-3AD203B41FA5}">
                      <a16:colId xmlns:a16="http://schemas.microsoft.com/office/drawing/2014/main" val="507161602"/>
                    </a:ext>
                  </a:extLst>
                </a:gridCol>
                <a:gridCol w="1261504">
                  <a:extLst>
                    <a:ext uri="{9D8B030D-6E8A-4147-A177-3AD203B41FA5}">
                      <a16:colId xmlns:a16="http://schemas.microsoft.com/office/drawing/2014/main" val="2365044843"/>
                    </a:ext>
                  </a:extLst>
                </a:gridCol>
                <a:gridCol w="580108">
                  <a:extLst>
                    <a:ext uri="{9D8B030D-6E8A-4147-A177-3AD203B41FA5}">
                      <a16:colId xmlns:a16="http://schemas.microsoft.com/office/drawing/2014/main" val="1082181762"/>
                    </a:ext>
                  </a:extLst>
                </a:gridCol>
                <a:gridCol w="635356">
                  <a:extLst>
                    <a:ext uri="{9D8B030D-6E8A-4147-A177-3AD203B41FA5}">
                      <a16:colId xmlns:a16="http://schemas.microsoft.com/office/drawing/2014/main" val="2250333675"/>
                    </a:ext>
                  </a:extLst>
                </a:gridCol>
                <a:gridCol w="1970524">
                  <a:extLst>
                    <a:ext uri="{9D8B030D-6E8A-4147-A177-3AD203B41FA5}">
                      <a16:colId xmlns:a16="http://schemas.microsoft.com/office/drawing/2014/main" val="3873215762"/>
                    </a:ext>
                  </a:extLst>
                </a:gridCol>
                <a:gridCol w="1160215">
                  <a:extLst>
                    <a:ext uri="{9D8B030D-6E8A-4147-A177-3AD203B41FA5}">
                      <a16:colId xmlns:a16="http://schemas.microsoft.com/office/drawing/2014/main" val="2242507223"/>
                    </a:ext>
                  </a:extLst>
                </a:gridCol>
              </a:tblGrid>
              <a:tr h="272098">
                <a:tc>
                  <a:txBody>
                    <a:bodyPr/>
                    <a:lstStyle/>
                    <a:p>
                      <a:pPr algn="ctr" fontAlgn="ctr"/>
                      <a:r>
                        <a:rPr lang="en-US" sz="900" b="1" i="0" u="none" strike="noStrike">
                          <a:solidFill>
                            <a:srgbClr val="FFFFFF"/>
                          </a:solidFill>
                          <a:effectLst/>
                          <a:latin typeface="Calibri" panose="020F0502020204030204" pitchFamily="34" charset="0"/>
                        </a:rPr>
                        <a:t>NAVAREA</a:t>
                      </a:r>
                    </a:p>
                  </a:txBody>
                  <a:tcPr marL="6906" marR="6906" marT="6906"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Country</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NAVTEX Coast Station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Position of Antenna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Range (NM)</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B1 Character</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Transmission times (UTC)</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Status of implementation</a:t>
                      </a:r>
                    </a:p>
                  </a:txBody>
                  <a:tcPr marL="6906" marR="6906" marT="6906"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5B9BD5"/>
                    </a:solidFill>
                  </a:tcPr>
                </a:tc>
                <a:extLst>
                  <a:ext uri="{0D108BD9-81ED-4DB2-BD59-A6C34878D82A}">
                    <a16:rowId xmlns:a16="http://schemas.microsoft.com/office/drawing/2014/main" val="1891805586"/>
                  </a:ext>
                </a:extLst>
              </a:tr>
              <a:tr h="145027">
                <a:tc>
                  <a:txBody>
                    <a:bodyPr/>
                    <a:lstStyle/>
                    <a:p>
                      <a:pPr algn="ctr" fontAlgn="ctr"/>
                      <a:r>
                        <a:rPr lang="en-US" sz="900" b="0" i="0" u="none" strike="noStrike">
                          <a:solidFill>
                            <a:srgbClr val="000000"/>
                          </a:solidFill>
                          <a:effectLst/>
                          <a:latin typeface="Calibri" panose="020F0502020204030204" pitchFamily="34" charset="0"/>
                        </a:rPr>
                        <a:t>XIII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Russian Federation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Kholmsk</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900" b="0" i="0" u="none" strike="noStrike">
                          <a:solidFill>
                            <a:srgbClr val="000000"/>
                          </a:solidFill>
                          <a:effectLst/>
                          <a:latin typeface="Calibri" panose="020F0502020204030204" pitchFamily="34" charset="0"/>
                        </a:rPr>
                        <a:t>47° 02.00' N 142° 03.00'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B</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0010, 0410, 0810, 1210, 1610, 2010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1963931200"/>
                  </a:ext>
                </a:extLst>
              </a:tr>
              <a:tr h="145027">
                <a:tc>
                  <a:txBody>
                    <a:bodyPr/>
                    <a:lstStyle/>
                    <a:p>
                      <a:pPr algn="ctr" fontAlgn="ctr"/>
                      <a:r>
                        <a:rPr lang="en-US" sz="900" b="0" i="0" u="none" strike="noStrike">
                          <a:solidFill>
                            <a:srgbClr val="000000"/>
                          </a:solidFill>
                          <a:effectLst/>
                          <a:latin typeface="Calibri" panose="020F0502020204030204" pitchFamily="34" charset="0"/>
                        </a:rPr>
                        <a:t>XIII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Russian Federation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Vladivostok</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900" b="0" i="0" u="none" strike="noStrike">
                          <a:solidFill>
                            <a:srgbClr val="000000"/>
                          </a:solidFill>
                          <a:effectLst/>
                          <a:latin typeface="Calibri" panose="020F0502020204030204" pitchFamily="34" charset="0"/>
                        </a:rPr>
                        <a:t>43° 23.00' N 131° 54.00'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230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0000, 0400, 0800, 1200, 1600, 2000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1297169486"/>
                  </a:ext>
                </a:extLst>
              </a:tr>
              <a:tr h="145027">
                <a:tc>
                  <a:txBody>
                    <a:bodyPr/>
                    <a:lstStyle/>
                    <a:p>
                      <a:pPr algn="ctr" fontAlgn="ctr"/>
                      <a:r>
                        <a:rPr lang="en-US" sz="900" b="0" i="0" u="none" strike="noStrike">
                          <a:solidFill>
                            <a:srgbClr val="000000"/>
                          </a:solidFill>
                          <a:effectLst/>
                          <a:latin typeface="Calibri" panose="020F0502020204030204" pitchFamily="34" charset="0"/>
                        </a:rPr>
                        <a:t>XIII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Russian Federation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Okhotsk</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900" b="0" i="0" u="none" strike="noStrike">
                          <a:solidFill>
                            <a:srgbClr val="000000"/>
                          </a:solidFill>
                          <a:effectLst/>
                          <a:latin typeface="Calibri" panose="020F0502020204030204" pitchFamily="34" charset="0"/>
                        </a:rPr>
                        <a:t>59° 22.00' N 143° 12.00'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G</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0040, 0440, 0840, 1240, 1640, 2040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161071982"/>
                  </a:ext>
                </a:extLst>
              </a:tr>
              <a:tr h="145027">
                <a:tc>
                  <a:txBody>
                    <a:bodyPr/>
                    <a:lstStyle/>
                    <a:p>
                      <a:pPr algn="ctr" fontAlgn="ctr"/>
                      <a:r>
                        <a:rPr lang="en-US" sz="900" b="0" i="0" u="none" strike="noStrike">
                          <a:solidFill>
                            <a:srgbClr val="000000"/>
                          </a:solidFill>
                          <a:effectLst/>
                          <a:latin typeface="Calibri" panose="020F0502020204030204" pitchFamily="34" charset="0"/>
                        </a:rPr>
                        <a:t>XIII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Russian Federation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Petropavlovsk-Kamchatskiy</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900" b="0" i="0" u="none" strike="noStrike">
                          <a:solidFill>
                            <a:srgbClr val="000000"/>
                          </a:solidFill>
                          <a:effectLst/>
                          <a:latin typeface="Calibri" panose="020F0502020204030204" pitchFamily="34" charset="0"/>
                        </a:rPr>
                        <a:t>53° 15.00' N 158° 25.00'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C</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0000, 0400, 0800, 1200, 1600, 2000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Under trial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2381762546"/>
                  </a:ext>
                </a:extLst>
              </a:tr>
              <a:tr h="145027">
                <a:tc>
                  <a:txBody>
                    <a:bodyPr/>
                    <a:lstStyle/>
                    <a:p>
                      <a:pPr algn="ctr" fontAlgn="ctr"/>
                      <a:r>
                        <a:rPr lang="en-US" sz="900" b="0" i="0" u="none" strike="noStrike">
                          <a:solidFill>
                            <a:srgbClr val="000000"/>
                          </a:solidFill>
                          <a:effectLst/>
                          <a:latin typeface="Calibri" panose="020F0502020204030204" pitchFamily="34" charset="0"/>
                        </a:rPr>
                        <a:t>XIII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Russian Federation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Magadan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900" b="0" i="0" u="none" strike="noStrike">
                          <a:solidFill>
                            <a:srgbClr val="000000"/>
                          </a:solidFill>
                          <a:effectLst/>
                          <a:latin typeface="Calibri" panose="020F0502020204030204" pitchFamily="34" charset="0"/>
                        </a:rPr>
                        <a:t>59° 41.00' N 150° 09.00'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120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D</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0010, 0410, 0810, 1210, 1610, 2010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dirty="0">
                          <a:solidFill>
                            <a:srgbClr val="000000"/>
                          </a:solidFill>
                          <a:effectLst/>
                          <a:latin typeface="Calibri" panose="020F0502020204030204" pitchFamily="34" charset="0"/>
                        </a:rPr>
                        <a:t>Under trial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883702229"/>
                  </a:ext>
                </a:extLst>
              </a:tr>
            </a:tbl>
          </a:graphicData>
        </a:graphic>
      </p:graphicFrame>
    </p:spTree>
    <p:extLst>
      <p:ext uri="{BB962C8B-B14F-4D97-AF65-F5344CB8AC3E}">
        <p14:creationId xmlns:p14="http://schemas.microsoft.com/office/powerpoint/2010/main" val="3770444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a:extLst>
              <a:ext uri="{FF2B5EF4-FFF2-40B4-BE49-F238E27FC236}">
                <a16:creationId xmlns:a16="http://schemas.microsoft.com/office/drawing/2014/main" id="{90BA30E9-8B67-40FC-B425-9DEE97FA77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800" y="1588"/>
            <a:ext cx="944563"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4">
            <a:extLst>
              <a:ext uri="{FF2B5EF4-FFF2-40B4-BE49-F238E27FC236}">
                <a16:creationId xmlns:a16="http://schemas.microsoft.com/office/drawing/2014/main" id="{66F4FBBC-CCA7-45CB-9DFE-15184B4C38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42975"/>
            <a:ext cx="9398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5">
            <a:extLst>
              <a:ext uri="{FF2B5EF4-FFF2-40B4-BE49-F238E27FC236}">
                <a16:creationId xmlns:a16="http://schemas.microsoft.com/office/drawing/2014/main" id="{4D49CA6E-302E-49D9-AD26-084F61289F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98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475" y="0"/>
            <a:ext cx="10288588" cy="966788"/>
          </a:xfrm>
          <a:prstGeom prst="rect">
            <a:avLst/>
          </a:prstGeom>
          <a:solidFill>
            <a:schemeClr val="bg1"/>
          </a:solidFill>
        </p:spPr>
        <p:txBody>
          <a:bodyPr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fr-FR" sz="2400" cap="all" dirty="0">
                <a:latin typeface="Arial Black" panose="020B0A04020102020204" pitchFamily="34" charset="0"/>
              </a:rPr>
              <a:t>Annex 7 – NAVAREA XV (chile) </a:t>
            </a:r>
            <a:endParaRPr lang="en-US" sz="2400" cap="all" dirty="0">
              <a:latin typeface="Arial Black" panose="020B0A04020102020204" pitchFamily="34" charset="0"/>
            </a:endParaRPr>
          </a:p>
        </p:txBody>
      </p:sp>
      <p:sp>
        <p:nvSpPr>
          <p:cNvPr id="3078" name="Footer Placeholder 5">
            <a:extLst>
              <a:ext uri="{FF2B5EF4-FFF2-40B4-BE49-F238E27FC236}">
                <a16:creationId xmlns:a16="http://schemas.microsoft.com/office/drawing/2014/main" id="{E3939737-EDA7-4090-B717-E491A05D32B6}"/>
              </a:ext>
            </a:extLst>
          </p:cNvPr>
          <p:cNvSpPr>
            <a:spLocks noGrp="1" noChangeArrowheads="1"/>
          </p:cNvSpPr>
          <p:nvPr>
            <p:ph type="ftr" sz="quarter" idx="11"/>
          </p:nvPr>
        </p:nvSpPr>
        <p:spPr bwMode="auto">
          <a:xfrm>
            <a:off x="3438525" y="6249988"/>
            <a:ext cx="5811838" cy="50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GB" altLang="en-US" sz="1800">
                <a:latin typeface="Arial" panose="020B0604020202020204" pitchFamily="34" charset="0"/>
                <a:cs typeface="Arial" panose="020B0604020202020204" pitchFamily="34" charset="0"/>
              </a:rPr>
              <a:t>WWNWS15  IHO, Monaco 4</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 8</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September 2023</a:t>
            </a:r>
          </a:p>
        </p:txBody>
      </p:sp>
      <p:sp>
        <p:nvSpPr>
          <p:cNvPr id="10" name="TextBox 9">
            <a:extLst>
              <a:ext uri="{FF2B5EF4-FFF2-40B4-BE49-F238E27FC236}">
                <a16:creationId xmlns:a16="http://schemas.microsoft.com/office/drawing/2014/main" id="{5B19B4D1-5A4D-4C0F-8941-3DC13E8A48A8}"/>
              </a:ext>
            </a:extLst>
          </p:cNvPr>
          <p:cNvSpPr txBox="1"/>
          <p:nvPr/>
        </p:nvSpPr>
        <p:spPr>
          <a:xfrm>
            <a:off x="955675" y="1219200"/>
            <a:ext cx="10842625" cy="977191"/>
          </a:xfrm>
          <a:prstGeom prst="rect">
            <a:avLst/>
          </a:prstGeom>
          <a:noFill/>
        </p:spPr>
        <p:txBody>
          <a:bodyPr>
            <a:spAutoFit/>
          </a:bodyPr>
          <a:lstStyle/>
          <a:p>
            <a:pPr marL="514350" indent="-514350" eaLnBrk="1" fontAlgn="auto" hangingPunct="1">
              <a:spcBef>
                <a:spcPts val="0"/>
              </a:spcBef>
              <a:spcAft>
                <a:spcPts val="600"/>
              </a:spcAft>
              <a:buFontTx/>
              <a:buAutoNum type="arabicPeriod"/>
              <a:defRPr/>
            </a:pPr>
            <a:r>
              <a:rPr lang="en-US" sz="2450" b="1" dirty="0">
                <a:latin typeface="Arial" panose="020B0604020202020204" pitchFamily="34" charset="0"/>
                <a:cs typeface="Arial" panose="020B0604020202020204" pitchFamily="34" charset="0"/>
              </a:rPr>
              <a:t>6 NAVTEX Stations currently listed in GISIS</a:t>
            </a:r>
          </a:p>
          <a:p>
            <a:pPr lvl="1" eaLnBrk="1" fontAlgn="auto" hangingPunct="1">
              <a:spcBef>
                <a:spcPts val="0"/>
              </a:spcBef>
              <a:spcAft>
                <a:spcPts val="0"/>
              </a:spcAft>
              <a:defRPr/>
            </a:pPr>
            <a:endParaRPr lang="en-US" sz="2800" dirty="0">
              <a:latin typeface="+mn-lt"/>
            </a:endParaRPr>
          </a:p>
        </p:txBody>
      </p:sp>
      <p:graphicFrame>
        <p:nvGraphicFramePr>
          <p:cNvPr id="4" name="Table 3">
            <a:extLst>
              <a:ext uri="{FF2B5EF4-FFF2-40B4-BE49-F238E27FC236}">
                <a16:creationId xmlns:a16="http://schemas.microsoft.com/office/drawing/2014/main" id="{4C01AC8D-BAA6-4538-AB89-F23838A4436B}"/>
              </a:ext>
            </a:extLst>
          </p:cNvPr>
          <p:cNvGraphicFramePr>
            <a:graphicFrameLocks noGrp="1"/>
          </p:cNvGraphicFramePr>
          <p:nvPr>
            <p:extLst>
              <p:ext uri="{D42A27DB-BD31-4B8C-83A1-F6EECF244321}">
                <p14:modId xmlns:p14="http://schemas.microsoft.com/office/powerpoint/2010/main" val="2122265015"/>
              </p:ext>
            </p:extLst>
          </p:nvPr>
        </p:nvGraphicFramePr>
        <p:xfrm>
          <a:off x="838200" y="2212848"/>
          <a:ext cx="10515601" cy="1151388"/>
        </p:xfrm>
        <a:graphic>
          <a:graphicData uri="http://schemas.openxmlformats.org/drawingml/2006/table">
            <a:tbl>
              <a:tblPr/>
              <a:tblGrid>
                <a:gridCol w="506443">
                  <a:extLst>
                    <a:ext uri="{9D8B030D-6E8A-4147-A177-3AD203B41FA5}">
                      <a16:colId xmlns:a16="http://schemas.microsoft.com/office/drawing/2014/main" val="1099518628"/>
                    </a:ext>
                  </a:extLst>
                </a:gridCol>
                <a:gridCol w="1620618">
                  <a:extLst>
                    <a:ext uri="{9D8B030D-6E8A-4147-A177-3AD203B41FA5}">
                      <a16:colId xmlns:a16="http://schemas.microsoft.com/office/drawing/2014/main" val="1583679649"/>
                    </a:ext>
                  </a:extLst>
                </a:gridCol>
                <a:gridCol w="2780833">
                  <a:extLst>
                    <a:ext uri="{9D8B030D-6E8A-4147-A177-3AD203B41FA5}">
                      <a16:colId xmlns:a16="http://schemas.microsoft.com/office/drawing/2014/main" val="3820499059"/>
                    </a:ext>
                  </a:extLst>
                </a:gridCol>
                <a:gridCol w="1261504">
                  <a:extLst>
                    <a:ext uri="{9D8B030D-6E8A-4147-A177-3AD203B41FA5}">
                      <a16:colId xmlns:a16="http://schemas.microsoft.com/office/drawing/2014/main" val="1068022851"/>
                    </a:ext>
                  </a:extLst>
                </a:gridCol>
                <a:gridCol w="580108">
                  <a:extLst>
                    <a:ext uri="{9D8B030D-6E8A-4147-A177-3AD203B41FA5}">
                      <a16:colId xmlns:a16="http://schemas.microsoft.com/office/drawing/2014/main" val="4248154831"/>
                    </a:ext>
                  </a:extLst>
                </a:gridCol>
                <a:gridCol w="635356">
                  <a:extLst>
                    <a:ext uri="{9D8B030D-6E8A-4147-A177-3AD203B41FA5}">
                      <a16:colId xmlns:a16="http://schemas.microsoft.com/office/drawing/2014/main" val="4033427717"/>
                    </a:ext>
                  </a:extLst>
                </a:gridCol>
                <a:gridCol w="1970524">
                  <a:extLst>
                    <a:ext uri="{9D8B030D-6E8A-4147-A177-3AD203B41FA5}">
                      <a16:colId xmlns:a16="http://schemas.microsoft.com/office/drawing/2014/main" val="3146851103"/>
                    </a:ext>
                  </a:extLst>
                </a:gridCol>
                <a:gridCol w="1160215">
                  <a:extLst>
                    <a:ext uri="{9D8B030D-6E8A-4147-A177-3AD203B41FA5}">
                      <a16:colId xmlns:a16="http://schemas.microsoft.com/office/drawing/2014/main" val="3447265373"/>
                    </a:ext>
                  </a:extLst>
                </a:gridCol>
              </a:tblGrid>
              <a:tr h="272098">
                <a:tc>
                  <a:txBody>
                    <a:bodyPr/>
                    <a:lstStyle/>
                    <a:p>
                      <a:pPr algn="ctr" fontAlgn="ctr"/>
                      <a:r>
                        <a:rPr lang="en-US" sz="900" b="1" i="0" u="none" strike="noStrike">
                          <a:solidFill>
                            <a:srgbClr val="FFFFFF"/>
                          </a:solidFill>
                          <a:effectLst/>
                          <a:latin typeface="Calibri" panose="020F0502020204030204" pitchFamily="34" charset="0"/>
                        </a:rPr>
                        <a:t>NAVAREA</a:t>
                      </a:r>
                    </a:p>
                  </a:txBody>
                  <a:tcPr marL="6906" marR="6906" marT="6906"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Country</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NAVTEX Coast Station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Position of Antenna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Range (NM)</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B1 Character</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Transmission times (UTC)</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Status of implementation</a:t>
                      </a:r>
                    </a:p>
                  </a:txBody>
                  <a:tcPr marL="6906" marR="6906" marT="6906"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5B9BD5"/>
                    </a:solidFill>
                  </a:tcPr>
                </a:tc>
                <a:extLst>
                  <a:ext uri="{0D108BD9-81ED-4DB2-BD59-A6C34878D82A}">
                    <a16:rowId xmlns:a16="http://schemas.microsoft.com/office/drawing/2014/main" val="3287575753"/>
                  </a:ext>
                </a:extLst>
              </a:tr>
              <a:tr h="145027">
                <a:tc>
                  <a:txBody>
                    <a:bodyPr/>
                    <a:lstStyle/>
                    <a:p>
                      <a:pPr algn="ctr" fontAlgn="ctr"/>
                      <a:r>
                        <a:rPr lang="en-US" sz="900" b="0" i="0" u="none" strike="noStrike">
                          <a:solidFill>
                            <a:srgbClr val="000000"/>
                          </a:solidFill>
                          <a:effectLst/>
                          <a:latin typeface="Calibri" panose="020F0502020204030204" pitchFamily="34" charset="0"/>
                        </a:rPr>
                        <a:t>XV</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Chile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Antofagasta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l-PL" sz="900" b="0" i="0" u="none" strike="noStrike">
                          <a:solidFill>
                            <a:srgbClr val="000000"/>
                          </a:solidFill>
                          <a:effectLst/>
                          <a:latin typeface="Calibri" panose="020F0502020204030204" pitchFamily="34" charset="0"/>
                        </a:rPr>
                        <a:t>23° 29.47' S 70° 25.39'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400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0000, 0400, 0800, 1200, 1600, 2000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058522260"/>
                  </a:ext>
                </a:extLst>
              </a:tr>
              <a:tr h="145027">
                <a:tc>
                  <a:txBody>
                    <a:bodyPr/>
                    <a:lstStyle/>
                    <a:p>
                      <a:pPr algn="ctr" fontAlgn="ctr"/>
                      <a:r>
                        <a:rPr lang="en-US" sz="900" b="0" i="0" u="none" strike="noStrike">
                          <a:solidFill>
                            <a:srgbClr val="000000"/>
                          </a:solidFill>
                          <a:effectLst/>
                          <a:latin typeface="Calibri" panose="020F0502020204030204" pitchFamily="34" charset="0"/>
                        </a:rPr>
                        <a:t>XV</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Chile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Valparaiso</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l-PL" sz="900" b="0" i="0" u="none" strike="noStrike">
                          <a:solidFill>
                            <a:srgbClr val="000000"/>
                          </a:solidFill>
                          <a:effectLst/>
                          <a:latin typeface="Calibri" panose="020F0502020204030204" pitchFamily="34" charset="0"/>
                        </a:rPr>
                        <a:t>32° 48.37' S 71° 29.23'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400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B</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0010, 0410, 0810, 1210, 1610, 2010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4073122727"/>
                  </a:ext>
                </a:extLst>
              </a:tr>
              <a:tr h="145027">
                <a:tc>
                  <a:txBody>
                    <a:bodyPr/>
                    <a:lstStyle/>
                    <a:p>
                      <a:pPr algn="ctr" fontAlgn="ctr"/>
                      <a:r>
                        <a:rPr lang="en-US" sz="900" b="0" i="0" u="none" strike="noStrike">
                          <a:solidFill>
                            <a:srgbClr val="000000"/>
                          </a:solidFill>
                          <a:effectLst/>
                          <a:latin typeface="Calibri" panose="020F0502020204030204" pitchFamily="34" charset="0"/>
                        </a:rPr>
                        <a:t>XV</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Chile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Talcahuano</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l-PL" sz="900" b="0" i="0" u="none" strike="noStrike">
                          <a:solidFill>
                            <a:srgbClr val="000000"/>
                          </a:solidFill>
                          <a:effectLst/>
                          <a:latin typeface="Calibri" panose="020F0502020204030204" pitchFamily="34" charset="0"/>
                        </a:rPr>
                        <a:t>36° 37.75' S 73° 07.01'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400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C</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0000, 0400, 0800, 1200, 1600, 2000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363818304"/>
                  </a:ext>
                </a:extLst>
              </a:tr>
              <a:tr h="145027">
                <a:tc>
                  <a:txBody>
                    <a:bodyPr/>
                    <a:lstStyle/>
                    <a:p>
                      <a:pPr algn="ctr" fontAlgn="ctr"/>
                      <a:r>
                        <a:rPr lang="en-US" sz="900" b="0" i="0" u="none" strike="noStrike">
                          <a:solidFill>
                            <a:srgbClr val="000000"/>
                          </a:solidFill>
                          <a:effectLst/>
                          <a:latin typeface="Calibri" panose="020F0502020204030204" pitchFamily="34" charset="0"/>
                        </a:rPr>
                        <a:t>XV</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Chile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Puerto Montt</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l-PL" sz="900" b="0" i="0" u="none" strike="noStrike">
                          <a:solidFill>
                            <a:srgbClr val="000000"/>
                          </a:solidFill>
                          <a:effectLst/>
                          <a:latin typeface="Calibri" panose="020F0502020204030204" pitchFamily="34" charset="0"/>
                        </a:rPr>
                        <a:t>41° 47.06' S 73° 52.75'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400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D</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0010, 0410, 0810, 1210, 1610, 2010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1880217215"/>
                  </a:ext>
                </a:extLst>
              </a:tr>
              <a:tr h="145027">
                <a:tc>
                  <a:txBody>
                    <a:bodyPr/>
                    <a:lstStyle/>
                    <a:p>
                      <a:pPr algn="ctr" fontAlgn="ctr"/>
                      <a:r>
                        <a:rPr lang="en-US" sz="900" b="0" i="0" u="none" strike="noStrike">
                          <a:solidFill>
                            <a:srgbClr val="000000"/>
                          </a:solidFill>
                          <a:effectLst/>
                          <a:latin typeface="Calibri" panose="020F0502020204030204" pitchFamily="34" charset="0"/>
                        </a:rPr>
                        <a:t>XV</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Chile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Magallanes</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l-PL" sz="900" b="0" i="0" u="none" strike="noStrike">
                          <a:solidFill>
                            <a:srgbClr val="000000"/>
                          </a:solidFill>
                          <a:effectLst/>
                          <a:latin typeface="Calibri" panose="020F0502020204030204" pitchFamily="34" charset="0"/>
                        </a:rPr>
                        <a:t>52° 55.70' S 70° 53.42'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400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0020, 0420, 0820, 1220, 1620, 2020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813033706"/>
                  </a:ext>
                </a:extLst>
              </a:tr>
              <a:tr h="145027">
                <a:tc>
                  <a:txBody>
                    <a:bodyPr/>
                    <a:lstStyle/>
                    <a:p>
                      <a:pPr algn="ctr" fontAlgn="ctr"/>
                      <a:r>
                        <a:rPr lang="en-US" sz="900" b="0" i="0" u="none" strike="noStrike">
                          <a:solidFill>
                            <a:srgbClr val="000000"/>
                          </a:solidFill>
                          <a:effectLst/>
                          <a:latin typeface="Calibri" panose="020F0502020204030204" pitchFamily="34" charset="0"/>
                        </a:rPr>
                        <a:t>XV</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Chile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Isla de Pascua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l-PL" sz="900" b="0" i="0" u="none" strike="noStrike">
                          <a:solidFill>
                            <a:srgbClr val="000000"/>
                          </a:solidFill>
                          <a:effectLst/>
                          <a:latin typeface="Calibri" panose="020F0502020204030204" pitchFamily="34" charset="0"/>
                        </a:rPr>
                        <a:t>27° 08.85' S 109° 22.61'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400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F</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0030, 0430, 0830, 1230, 1630, 2030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dirty="0">
                          <a:solidFill>
                            <a:srgbClr val="000000"/>
                          </a:solidFill>
                          <a:effectLst/>
                          <a:latin typeface="Calibri" panose="020F0502020204030204" pitchFamily="34" charset="0"/>
                        </a:rPr>
                        <a:t>Temporarily suspended</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3702771889"/>
                  </a:ext>
                </a:extLst>
              </a:tr>
            </a:tbl>
          </a:graphicData>
        </a:graphic>
      </p:graphicFrame>
    </p:spTree>
    <p:extLst>
      <p:ext uri="{BB962C8B-B14F-4D97-AF65-F5344CB8AC3E}">
        <p14:creationId xmlns:p14="http://schemas.microsoft.com/office/powerpoint/2010/main" val="4108181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a:extLst>
              <a:ext uri="{FF2B5EF4-FFF2-40B4-BE49-F238E27FC236}">
                <a16:creationId xmlns:a16="http://schemas.microsoft.com/office/drawing/2014/main" id="{90BA30E9-8B67-40FC-B425-9DEE97FA77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800" y="1588"/>
            <a:ext cx="944563"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4">
            <a:extLst>
              <a:ext uri="{FF2B5EF4-FFF2-40B4-BE49-F238E27FC236}">
                <a16:creationId xmlns:a16="http://schemas.microsoft.com/office/drawing/2014/main" id="{66F4FBBC-CCA7-45CB-9DFE-15184B4C38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42975"/>
            <a:ext cx="9398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5">
            <a:extLst>
              <a:ext uri="{FF2B5EF4-FFF2-40B4-BE49-F238E27FC236}">
                <a16:creationId xmlns:a16="http://schemas.microsoft.com/office/drawing/2014/main" id="{4D49CA6E-302E-49D9-AD26-084F61289F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98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475" y="0"/>
            <a:ext cx="10288588" cy="966788"/>
          </a:xfrm>
          <a:prstGeom prst="rect">
            <a:avLst/>
          </a:prstGeom>
          <a:solidFill>
            <a:schemeClr val="bg1"/>
          </a:solidFill>
        </p:spPr>
        <p:txBody>
          <a:bodyPr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fr-FR" sz="2400" cap="all" dirty="0">
                <a:latin typeface="Arial Black" panose="020B0A04020102020204" pitchFamily="34" charset="0"/>
              </a:rPr>
              <a:t>Annex 7 – NAVAREA xvi (</a:t>
            </a:r>
            <a:r>
              <a:rPr lang="fr-FR" sz="2400" cap="all" dirty="0" err="1">
                <a:latin typeface="Arial Black" panose="020B0A04020102020204" pitchFamily="34" charset="0"/>
              </a:rPr>
              <a:t>peru</a:t>
            </a:r>
            <a:r>
              <a:rPr lang="fr-FR" sz="2400" cap="all" dirty="0">
                <a:latin typeface="Arial Black" panose="020B0A04020102020204" pitchFamily="34" charset="0"/>
              </a:rPr>
              <a:t>) </a:t>
            </a:r>
            <a:endParaRPr lang="en-US" sz="2400" cap="all" dirty="0">
              <a:latin typeface="Arial Black" panose="020B0A04020102020204" pitchFamily="34" charset="0"/>
            </a:endParaRPr>
          </a:p>
        </p:txBody>
      </p:sp>
      <p:sp>
        <p:nvSpPr>
          <p:cNvPr id="3078" name="Footer Placeholder 5">
            <a:extLst>
              <a:ext uri="{FF2B5EF4-FFF2-40B4-BE49-F238E27FC236}">
                <a16:creationId xmlns:a16="http://schemas.microsoft.com/office/drawing/2014/main" id="{E3939737-EDA7-4090-B717-E491A05D32B6}"/>
              </a:ext>
            </a:extLst>
          </p:cNvPr>
          <p:cNvSpPr>
            <a:spLocks noGrp="1" noChangeArrowheads="1"/>
          </p:cNvSpPr>
          <p:nvPr>
            <p:ph type="ftr" sz="quarter" idx="11"/>
          </p:nvPr>
        </p:nvSpPr>
        <p:spPr bwMode="auto">
          <a:xfrm>
            <a:off x="3438525" y="6249988"/>
            <a:ext cx="5811838" cy="50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GB" altLang="en-US" sz="1800">
                <a:latin typeface="Arial" panose="020B0604020202020204" pitchFamily="34" charset="0"/>
                <a:cs typeface="Arial" panose="020B0604020202020204" pitchFamily="34" charset="0"/>
              </a:rPr>
              <a:t>WWNWS15  IHO, Monaco 4</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 8</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September 2023</a:t>
            </a:r>
          </a:p>
        </p:txBody>
      </p:sp>
      <p:sp>
        <p:nvSpPr>
          <p:cNvPr id="10" name="TextBox 9">
            <a:extLst>
              <a:ext uri="{FF2B5EF4-FFF2-40B4-BE49-F238E27FC236}">
                <a16:creationId xmlns:a16="http://schemas.microsoft.com/office/drawing/2014/main" id="{5B19B4D1-5A4D-4C0F-8941-3DC13E8A48A8}"/>
              </a:ext>
            </a:extLst>
          </p:cNvPr>
          <p:cNvSpPr txBox="1"/>
          <p:nvPr/>
        </p:nvSpPr>
        <p:spPr>
          <a:xfrm>
            <a:off x="955675" y="1219200"/>
            <a:ext cx="10842625" cy="977191"/>
          </a:xfrm>
          <a:prstGeom prst="rect">
            <a:avLst/>
          </a:prstGeom>
          <a:noFill/>
        </p:spPr>
        <p:txBody>
          <a:bodyPr>
            <a:spAutoFit/>
          </a:bodyPr>
          <a:lstStyle/>
          <a:p>
            <a:pPr marL="514350" indent="-514350" eaLnBrk="1" fontAlgn="auto" hangingPunct="1">
              <a:spcBef>
                <a:spcPts val="0"/>
              </a:spcBef>
              <a:spcAft>
                <a:spcPts val="600"/>
              </a:spcAft>
              <a:buFontTx/>
              <a:buAutoNum type="arabicPeriod"/>
              <a:defRPr/>
            </a:pPr>
            <a:r>
              <a:rPr lang="en-US" sz="2450" b="1" dirty="0">
                <a:latin typeface="Arial" panose="020B0604020202020204" pitchFamily="34" charset="0"/>
                <a:cs typeface="Arial" panose="020B0604020202020204" pitchFamily="34" charset="0"/>
              </a:rPr>
              <a:t>3 NAVTEX Stations currently listed in GISIS</a:t>
            </a:r>
          </a:p>
          <a:p>
            <a:pPr lvl="1" eaLnBrk="1" fontAlgn="auto" hangingPunct="1">
              <a:spcBef>
                <a:spcPts val="0"/>
              </a:spcBef>
              <a:spcAft>
                <a:spcPts val="0"/>
              </a:spcAft>
              <a:defRPr/>
            </a:pPr>
            <a:endParaRPr lang="en-US" sz="2800" dirty="0">
              <a:latin typeface="+mn-lt"/>
            </a:endParaRPr>
          </a:p>
        </p:txBody>
      </p:sp>
      <p:graphicFrame>
        <p:nvGraphicFramePr>
          <p:cNvPr id="4" name="Table 3">
            <a:extLst>
              <a:ext uri="{FF2B5EF4-FFF2-40B4-BE49-F238E27FC236}">
                <a16:creationId xmlns:a16="http://schemas.microsoft.com/office/drawing/2014/main" id="{AA02101F-52B3-4DB2-A27F-C45791EF5CF4}"/>
              </a:ext>
            </a:extLst>
          </p:cNvPr>
          <p:cNvGraphicFramePr>
            <a:graphicFrameLocks noGrp="1"/>
          </p:cNvGraphicFramePr>
          <p:nvPr>
            <p:extLst>
              <p:ext uri="{D42A27DB-BD31-4B8C-83A1-F6EECF244321}">
                <p14:modId xmlns:p14="http://schemas.microsoft.com/office/powerpoint/2010/main" val="2138571189"/>
              </p:ext>
            </p:extLst>
          </p:nvPr>
        </p:nvGraphicFramePr>
        <p:xfrm>
          <a:off x="838200" y="2212848"/>
          <a:ext cx="10515601" cy="716307"/>
        </p:xfrm>
        <a:graphic>
          <a:graphicData uri="http://schemas.openxmlformats.org/drawingml/2006/table">
            <a:tbl>
              <a:tblPr/>
              <a:tblGrid>
                <a:gridCol w="506443">
                  <a:extLst>
                    <a:ext uri="{9D8B030D-6E8A-4147-A177-3AD203B41FA5}">
                      <a16:colId xmlns:a16="http://schemas.microsoft.com/office/drawing/2014/main" val="3830118160"/>
                    </a:ext>
                  </a:extLst>
                </a:gridCol>
                <a:gridCol w="1620618">
                  <a:extLst>
                    <a:ext uri="{9D8B030D-6E8A-4147-A177-3AD203B41FA5}">
                      <a16:colId xmlns:a16="http://schemas.microsoft.com/office/drawing/2014/main" val="4144376888"/>
                    </a:ext>
                  </a:extLst>
                </a:gridCol>
                <a:gridCol w="2780833">
                  <a:extLst>
                    <a:ext uri="{9D8B030D-6E8A-4147-A177-3AD203B41FA5}">
                      <a16:colId xmlns:a16="http://schemas.microsoft.com/office/drawing/2014/main" val="1645836440"/>
                    </a:ext>
                  </a:extLst>
                </a:gridCol>
                <a:gridCol w="1261504">
                  <a:extLst>
                    <a:ext uri="{9D8B030D-6E8A-4147-A177-3AD203B41FA5}">
                      <a16:colId xmlns:a16="http://schemas.microsoft.com/office/drawing/2014/main" val="326623693"/>
                    </a:ext>
                  </a:extLst>
                </a:gridCol>
                <a:gridCol w="580108">
                  <a:extLst>
                    <a:ext uri="{9D8B030D-6E8A-4147-A177-3AD203B41FA5}">
                      <a16:colId xmlns:a16="http://schemas.microsoft.com/office/drawing/2014/main" val="2705595640"/>
                    </a:ext>
                  </a:extLst>
                </a:gridCol>
                <a:gridCol w="635356">
                  <a:extLst>
                    <a:ext uri="{9D8B030D-6E8A-4147-A177-3AD203B41FA5}">
                      <a16:colId xmlns:a16="http://schemas.microsoft.com/office/drawing/2014/main" val="740035499"/>
                    </a:ext>
                  </a:extLst>
                </a:gridCol>
                <a:gridCol w="1970524">
                  <a:extLst>
                    <a:ext uri="{9D8B030D-6E8A-4147-A177-3AD203B41FA5}">
                      <a16:colId xmlns:a16="http://schemas.microsoft.com/office/drawing/2014/main" val="3085249879"/>
                    </a:ext>
                  </a:extLst>
                </a:gridCol>
                <a:gridCol w="1160215">
                  <a:extLst>
                    <a:ext uri="{9D8B030D-6E8A-4147-A177-3AD203B41FA5}">
                      <a16:colId xmlns:a16="http://schemas.microsoft.com/office/drawing/2014/main" val="1325618357"/>
                    </a:ext>
                  </a:extLst>
                </a:gridCol>
              </a:tblGrid>
              <a:tr h="272098">
                <a:tc>
                  <a:txBody>
                    <a:bodyPr/>
                    <a:lstStyle/>
                    <a:p>
                      <a:pPr algn="ctr" fontAlgn="ctr"/>
                      <a:r>
                        <a:rPr lang="en-US" sz="900" b="1" i="0" u="none" strike="noStrike">
                          <a:solidFill>
                            <a:srgbClr val="FFFFFF"/>
                          </a:solidFill>
                          <a:effectLst/>
                          <a:latin typeface="Calibri" panose="020F0502020204030204" pitchFamily="34" charset="0"/>
                        </a:rPr>
                        <a:t>NAVAREA</a:t>
                      </a:r>
                    </a:p>
                  </a:txBody>
                  <a:tcPr marL="6906" marR="6906" marT="6906"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Country</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NAVTEX Coast Station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Position of Antenna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Range (NM)</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B1 Character</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Transmission times (UTC)</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Status of implementation</a:t>
                      </a:r>
                    </a:p>
                  </a:txBody>
                  <a:tcPr marL="6906" marR="6906" marT="6906"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5B9BD5"/>
                    </a:solidFill>
                  </a:tcPr>
                </a:tc>
                <a:extLst>
                  <a:ext uri="{0D108BD9-81ED-4DB2-BD59-A6C34878D82A}">
                    <a16:rowId xmlns:a16="http://schemas.microsoft.com/office/drawing/2014/main" val="1318831686"/>
                  </a:ext>
                </a:extLst>
              </a:tr>
              <a:tr h="145027">
                <a:tc>
                  <a:txBody>
                    <a:bodyPr/>
                    <a:lstStyle/>
                    <a:p>
                      <a:pPr algn="ctr" fontAlgn="ctr"/>
                      <a:r>
                        <a:rPr lang="en-US" sz="900" b="0" i="0" u="none" strike="noStrike">
                          <a:solidFill>
                            <a:srgbClr val="000000"/>
                          </a:solidFill>
                          <a:effectLst/>
                          <a:latin typeface="Calibri" panose="020F0502020204030204" pitchFamily="34" charset="0"/>
                        </a:rPr>
                        <a:t>XVI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Peru</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Paita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l-PL" sz="900" b="0" i="0" u="none" strike="noStrike">
                          <a:solidFill>
                            <a:srgbClr val="000000"/>
                          </a:solidFill>
                          <a:effectLst/>
                          <a:latin typeface="Calibri" panose="020F0502020204030204" pitchFamily="34" charset="0"/>
                        </a:rPr>
                        <a:t>5° 06.00' S 81° 07.00'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250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S</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0240, 0640, 1040, 1440, 1840, 2240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753097662"/>
                  </a:ext>
                </a:extLst>
              </a:tr>
              <a:tr h="145027">
                <a:tc>
                  <a:txBody>
                    <a:bodyPr/>
                    <a:lstStyle/>
                    <a:p>
                      <a:pPr algn="ctr" fontAlgn="ctr"/>
                      <a:r>
                        <a:rPr lang="en-US" sz="900" b="0" i="0" u="none" strike="noStrike">
                          <a:solidFill>
                            <a:srgbClr val="000000"/>
                          </a:solidFill>
                          <a:effectLst/>
                          <a:latin typeface="Calibri" panose="020F0502020204030204" pitchFamily="34" charset="0"/>
                        </a:rPr>
                        <a:t>XVI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Peru</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Callao</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l-PL" sz="900" b="0" i="0" u="none" strike="noStrike">
                          <a:solidFill>
                            <a:srgbClr val="000000"/>
                          </a:solidFill>
                          <a:effectLst/>
                          <a:latin typeface="Calibri" panose="020F0502020204030204" pitchFamily="34" charset="0"/>
                        </a:rPr>
                        <a:t>12° 01.80' S 77° 07.80'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250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U</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0300, 0700, 1100, 1500, 1900, 2300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3456806442"/>
                  </a:ext>
                </a:extLst>
              </a:tr>
              <a:tr h="145027">
                <a:tc>
                  <a:txBody>
                    <a:bodyPr/>
                    <a:lstStyle/>
                    <a:p>
                      <a:pPr algn="ctr" fontAlgn="ctr"/>
                      <a:r>
                        <a:rPr lang="en-US" sz="900" b="0" i="0" u="none" strike="noStrike">
                          <a:solidFill>
                            <a:srgbClr val="000000"/>
                          </a:solidFill>
                          <a:effectLst/>
                          <a:latin typeface="Calibri" panose="020F0502020204030204" pitchFamily="34" charset="0"/>
                        </a:rPr>
                        <a:t>XVI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Peru</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Mollendo</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l-PL" sz="900" b="0" i="0" u="none" strike="noStrike">
                          <a:solidFill>
                            <a:srgbClr val="000000"/>
                          </a:solidFill>
                          <a:effectLst/>
                          <a:latin typeface="Calibri" panose="020F0502020204030204" pitchFamily="34" charset="0"/>
                        </a:rPr>
                        <a:t>17° 00.30' S 72° 01.90'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250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0320, 0720, 1120, 1520, 1920, 2320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dirty="0">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581470040"/>
                  </a:ext>
                </a:extLst>
              </a:tr>
            </a:tbl>
          </a:graphicData>
        </a:graphic>
      </p:graphicFrame>
    </p:spTree>
    <p:extLst>
      <p:ext uri="{BB962C8B-B14F-4D97-AF65-F5344CB8AC3E}">
        <p14:creationId xmlns:p14="http://schemas.microsoft.com/office/powerpoint/2010/main" val="1150945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a:extLst>
              <a:ext uri="{FF2B5EF4-FFF2-40B4-BE49-F238E27FC236}">
                <a16:creationId xmlns:a16="http://schemas.microsoft.com/office/drawing/2014/main" id="{90BA30E9-8B67-40FC-B425-9DEE97FA77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800" y="1588"/>
            <a:ext cx="944563"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4">
            <a:extLst>
              <a:ext uri="{FF2B5EF4-FFF2-40B4-BE49-F238E27FC236}">
                <a16:creationId xmlns:a16="http://schemas.microsoft.com/office/drawing/2014/main" id="{66F4FBBC-CCA7-45CB-9DFE-15184B4C38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42975"/>
            <a:ext cx="9398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5">
            <a:extLst>
              <a:ext uri="{FF2B5EF4-FFF2-40B4-BE49-F238E27FC236}">
                <a16:creationId xmlns:a16="http://schemas.microsoft.com/office/drawing/2014/main" id="{4D49CA6E-302E-49D9-AD26-084F61289F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98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475" y="0"/>
            <a:ext cx="10288588" cy="966788"/>
          </a:xfrm>
          <a:prstGeom prst="rect">
            <a:avLst/>
          </a:prstGeom>
          <a:solidFill>
            <a:schemeClr val="bg1"/>
          </a:solidFill>
        </p:spPr>
        <p:txBody>
          <a:bodyPr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fr-FR" sz="2400" cap="all" dirty="0">
                <a:latin typeface="Arial Black" panose="020B0A04020102020204" pitchFamily="34" charset="0"/>
              </a:rPr>
              <a:t>Annex 7 – NAVAREA XVIII (canada) </a:t>
            </a:r>
            <a:endParaRPr lang="en-US" sz="2400" cap="all" dirty="0">
              <a:latin typeface="Arial Black" panose="020B0A04020102020204" pitchFamily="34" charset="0"/>
            </a:endParaRPr>
          </a:p>
        </p:txBody>
      </p:sp>
      <p:sp>
        <p:nvSpPr>
          <p:cNvPr id="3078" name="Footer Placeholder 5">
            <a:extLst>
              <a:ext uri="{FF2B5EF4-FFF2-40B4-BE49-F238E27FC236}">
                <a16:creationId xmlns:a16="http://schemas.microsoft.com/office/drawing/2014/main" id="{E3939737-EDA7-4090-B717-E491A05D32B6}"/>
              </a:ext>
            </a:extLst>
          </p:cNvPr>
          <p:cNvSpPr>
            <a:spLocks noGrp="1" noChangeArrowheads="1"/>
          </p:cNvSpPr>
          <p:nvPr>
            <p:ph type="ftr" sz="quarter" idx="11"/>
          </p:nvPr>
        </p:nvSpPr>
        <p:spPr bwMode="auto">
          <a:xfrm>
            <a:off x="3438525" y="6249988"/>
            <a:ext cx="5811838" cy="50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GB" altLang="en-US" sz="1800">
                <a:latin typeface="Arial" panose="020B0604020202020204" pitchFamily="34" charset="0"/>
                <a:cs typeface="Arial" panose="020B0604020202020204" pitchFamily="34" charset="0"/>
              </a:rPr>
              <a:t>WWNWS15  IHO, Monaco 4</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 8</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September 2023</a:t>
            </a:r>
          </a:p>
        </p:txBody>
      </p:sp>
      <p:sp>
        <p:nvSpPr>
          <p:cNvPr id="10" name="TextBox 9">
            <a:extLst>
              <a:ext uri="{FF2B5EF4-FFF2-40B4-BE49-F238E27FC236}">
                <a16:creationId xmlns:a16="http://schemas.microsoft.com/office/drawing/2014/main" id="{5B19B4D1-5A4D-4C0F-8941-3DC13E8A48A8}"/>
              </a:ext>
            </a:extLst>
          </p:cNvPr>
          <p:cNvSpPr txBox="1"/>
          <p:nvPr/>
        </p:nvSpPr>
        <p:spPr>
          <a:xfrm>
            <a:off x="955675" y="1219200"/>
            <a:ext cx="10842625" cy="977191"/>
          </a:xfrm>
          <a:prstGeom prst="rect">
            <a:avLst/>
          </a:prstGeom>
          <a:noFill/>
        </p:spPr>
        <p:txBody>
          <a:bodyPr>
            <a:spAutoFit/>
          </a:bodyPr>
          <a:lstStyle/>
          <a:p>
            <a:pPr marL="514350" indent="-514350" eaLnBrk="1" fontAlgn="auto" hangingPunct="1">
              <a:spcBef>
                <a:spcPts val="0"/>
              </a:spcBef>
              <a:spcAft>
                <a:spcPts val="600"/>
              </a:spcAft>
              <a:buFontTx/>
              <a:buAutoNum type="arabicPeriod"/>
              <a:defRPr/>
            </a:pPr>
            <a:r>
              <a:rPr lang="en-US" sz="2450" b="1" dirty="0">
                <a:latin typeface="Arial" panose="020B0604020202020204" pitchFamily="34" charset="0"/>
                <a:cs typeface="Arial" panose="020B0604020202020204" pitchFamily="34" charset="0"/>
              </a:rPr>
              <a:t>1 NAVTEX Station currently listed in GISIS</a:t>
            </a:r>
          </a:p>
          <a:p>
            <a:pPr lvl="1" eaLnBrk="1" fontAlgn="auto" hangingPunct="1">
              <a:spcBef>
                <a:spcPts val="0"/>
              </a:spcBef>
              <a:spcAft>
                <a:spcPts val="0"/>
              </a:spcAft>
              <a:defRPr/>
            </a:pPr>
            <a:endParaRPr lang="en-US" sz="2800" dirty="0">
              <a:latin typeface="+mn-lt"/>
            </a:endParaRPr>
          </a:p>
        </p:txBody>
      </p:sp>
      <p:graphicFrame>
        <p:nvGraphicFramePr>
          <p:cNvPr id="4" name="Table 3">
            <a:extLst>
              <a:ext uri="{FF2B5EF4-FFF2-40B4-BE49-F238E27FC236}">
                <a16:creationId xmlns:a16="http://schemas.microsoft.com/office/drawing/2014/main" id="{13259A1D-FA5C-4380-832E-2CB322E260A8}"/>
              </a:ext>
            </a:extLst>
          </p:cNvPr>
          <p:cNvGraphicFramePr>
            <a:graphicFrameLocks noGrp="1"/>
          </p:cNvGraphicFramePr>
          <p:nvPr>
            <p:extLst>
              <p:ext uri="{D42A27DB-BD31-4B8C-83A1-F6EECF244321}">
                <p14:modId xmlns:p14="http://schemas.microsoft.com/office/powerpoint/2010/main" val="3643432375"/>
              </p:ext>
            </p:extLst>
          </p:nvPr>
        </p:nvGraphicFramePr>
        <p:xfrm>
          <a:off x="838200" y="2212848"/>
          <a:ext cx="10515601" cy="426253"/>
        </p:xfrm>
        <a:graphic>
          <a:graphicData uri="http://schemas.openxmlformats.org/drawingml/2006/table">
            <a:tbl>
              <a:tblPr/>
              <a:tblGrid>
                <a:gridCol w="506443">
                  <a:extLst>
                    <a:ext uri="{9D8B030D-6E8A-4147-A177-3AD203B41FA5}">
                      <a16:colId xmlns:a16="http://schemas.microsoft.com/office/drawing/2014/main" val="3088180969"/>
                    </a:ext>
                  </a:extLst>
                </a:gridCol>
                <a:gridCol w="1620618">
                  <a:extLst>
                    <a:ext uri="{9D8B030D-6E8A-4147-A177-3AD203B41FA5}">
                      <a16:colId xmlns:a16="http://schemas.microsoft.com/office/drawing/2014/main" val="2613859006"/>
                    </a:ext>
                  </a:extLst>
                </a:gridCol>
                <a:gridCol w="2780833">
                  <a:extLst>
                    <a:ext uri="{9D8B030D-6E8A-4147-A177-3AD203B41FA5}">
                      <a16:colId xmlns:a16="http://schemas.microsoft.com/office/drawing/2014/main" val="1593037303"/>
                    </a:ext>
                  </a:extLst>
                </a:gridCol>
                <a:gridCol w="1261504">
                  <a:extLst>
                    <a:ext uri="{9D8B030D-6E8A-4147-A177-3AD203B41FA5}">
                      <a16:colId xmlns:a16="http://schemas.microsoft.com/office/drawing/2014/main" val="2490544649"/>
                    </a:ext>
                  </a:extLst>
                </a:gridCol>
                <a:gridCol w="580108">
                  <a:extLst>
                    <a:ext uri="{9D8B030D-6E8A-4147-A177-3AD203B41FA5}">
                      <a16:colId xmlns:a16="http://schemas.microsoft.com/office/drawing/2014/main" val="3822789156"/>
                    </a:ext>
                  </a:extLst>
                </a:gridCol>
                <a:gridCol w="635356">
                  <a:extLst>
                    <a:ext uri="{9D8B030D-6E8A-4147-A177-3AD203B41FA5}">
                      <a16:colId xmlns:a16="http://schemas.microsoft.com/office/drawing/2014/main" val="3115902541"/>
                    </a:ext>
                  </a:extLst>
                </a:gridCol>
                <a:gridCol w="1970524">
                  <a:extLst>
                    <a:ext uri="{9D8B030D-6E8A-4147-A177-3AD203B41FA5}">
                      <a16:colId xmlns:a16="http://schemas.microsoft.com/office/drawing/2014/main" val="690703882"/>
                    </a:ext>
                  </a:extLst>
                </a:gridCol>
                <a:gridCol w="1160215">
                  <a:extLst>
                    <a:ext uri="{9D8B030D-6E8A-4147-A177-3AD203B41FA5}">
                      <a16:colId xmlns:a16="http://schemas.microsoft.com/office/drawing/2014/main" val="959017998"/>
                    </a:ext>
                  </a:extLst>
                </a:gridCol>
              </a:tblGrid>
              <a:tr h="272098">
                <a:tc>
                  <a:txBody>
                    <a:bodyPr/>
                    <a:lstStyle/>
                    <a:p>
                      <a:pPr algn="ctr" fontAlgn="ctr"/>
                      <a:r>
                        <a:rPr lang="en-US" sz="900" b="1" i="0" u="none" strike="noStrike">
                          <a:solidFill>
                            <a:srgbClr val="FFFFFF"/>
                          </a:solidFill>
                          <a:effectLst/>
                          <a:latin typeface="Calibri" panose="020F0502020204030204" pitchFamily="34" charset="0"/>
                        </a:rPr>
                        <a:t>NAVAREA</a:t>
                      </a:r>
                    </a:p>
                  </a:txBody>
                  <a:tcPr marL="6906" marR="6906" marT="6906"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Country</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NAVTEX Coast Station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Position of Antenna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Range (NM)</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B1 Character</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Transmission times (UTC)</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Status of implementation</a:t>
                      </a:r>
                    </a:p>
                  </a:txBody>
                  <a:tcPr marL="6906" marR="6906" marT="6906"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5B9BD5"/>
                    </a:solidFill>
                  </a:tcPr>
                </a:tc>
                <a:extLst>
                  <a:ext uri="{0D108BD9-81ED-4DB2-BD59-A6C34878D82A}">
                    <a16:rowId xmlns:a16="http://schemas.microsoft.com/office/drawing/2014/main" val="4044961601"/>
                  </a:ext>
                </a:extLst>
              </a:tr>
              <a:tr h="145027">
                <a:tc>
                  <a:txBody>
                    <a:bodyPr/>
                    <a:lstStyle/>
                    <a:p>
                      <a:pPr algn="ctr" fontAlgn="ctr"/>
                      <a:r>
                        <a:rPr lang="en-US" sz="900" b="0" i="0" u="none" strike="noStrike">
                          <a:solidFill>
                            <a:srgbClr val="000000"/>
                          </a:solidFill>
                          <a:effectLst/>
                          <a:latin typeface="Calibri" panose="020F0502020204030204" pitchFamily="34" charset="0"/>
                        </a:rPr>
                        <a:t>XVIII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Greenland (Denmark)</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Upernavik, Greenland</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72° 47.00' N 56° 09.00'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I</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0100, 0500, 0900, 1300, 1700, 2100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DD7EE"/>
                    </a:solidFill>
                  </a:tcPr>
                </a:tc>
                <a:tc>
                  <a:txBody>
                    <a:bodyPr/>
                    <a:lstStyle/>
                    <a:p>
                      <a:pPr algn="ctr" fontAlgn="ctr"/>
                      <a:r>
                        <a:rPr lang="en-US" sz="900" b="0" i="0" u="none" strike="noStrike" dirty="0">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DD7EE"/>
                    </a:solidFill>
                  </a:tcPr>
                </a:tc>
                <a:extLst>
                  <a:ext uri="{0D108BD9-81ED-4DB2-BD59-A6C34878D82A}">
                    <a16:rowId xmlns:a16="http://schemas.microsoft.com/office/drawing/2014/main" val="1289795428"/>
                  </a:ext>
                </a:extLst>
              </a:tr>
            </a:tbl>
          </a:graphicData>
        </a:graphic>
      </p:graphicFrame>
    </p:spTree>
    <p:extLst>
      <p:ext uri="{BB962C8B-B14F-4D97-AF65-F5344CB8AC3E}">
        <p14:creationId xmlns:p14="http://schemas.microsoft.com/office/powerpoint/2010/main" val="1426213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a:extLst>
              <a:ext uri="{FF2B5EF4-FFF2-40B4-BE49-F238E27FC236}">
                <a16:creationId xmlns:a16="http://schemas.microsoft.com/office/drawing/2014/main" id="{90BA30E9-8B67-40FC-B425-9DEE97FA77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800" y="1588"/>
            <a:ext cx="944563"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4">
            <a:extLst>
              <a:ext uri="{FF2B5EF4-FFF2-40B4-BE49-F238E27FC236}">
                <a16:creationId xmlns:a16="http://schemas.microsoft.com/office/drawing/2014/main" id="{66F4FBBC-CCA7-45CB-9DFE-15184B4C38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42975"/>
            <a:ext cx="9398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5">
            <a:extLst>
              <a:ext uri="{FF2B5EF4-FFF2-40B4-BE49-F238E27FC236}">
                <a16:creationId xmlns:a16="http://schemas.microsoft.com/office/drawing/2014/main" id="{4D49CA6E-302E-49D9-AD26-084F61289F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98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475" y="0"/>
            <a:ext cx="10288588" cy="966788"/>
          </a:xfrm>
          <a:prstGeom prst="rect">
            <a:avLst/>
          </a:prstGeom>
          <a:solidFill>
            <a:schemeClr val="bg1"/>
          </a:solidFill>
        </p:spPr>
        <p:txBody>
          <a:bodyPr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fr-FR" sz="2400" cap="all" dirty="0">
                <a:latin typeface="Arial Black" panose="020B0A04020102020204" pitchFamily="34" charset="0"/>
              </a:rPr>
              <a:t>Annex 7 – NAVAREA xix (</a:t>
            </a:r>
            <a:r>
              <a:rPr lang="fr-FR" sz="2400" cap="all" dirty="0" err="1">
                <a:latin typeface="Arial Black" panose="020B0A04020102020204" pitchFamily="34" charset="0"/>
              </a:rPr>
              <a:t>norway</a:t>
            </a:r>
            <a:r>
              <a:rPr lang="fr-FR" sz="2400" cap="all" dirty="0">
                <a:latin typeface="Arial Black" panose="020B0A04020102020204" pitchFamily="34" charset="0"/>
              </a:rPr>
              <a:t>) </a:t>
            </a:r>
            <a:endParaRPr lang="en-US" sz="2400" cap="all" dirty="0">
              <a:latin typeface="Arial Black" panose="020B0A04020102020204" pitchFamily="34" charset="0"/>
            </a:endParaRPr>
          </a:p>
        </p:txBody>
      </p:sp>
      <p:sp>
        <p:nvSpPr>
          <p:cNvPr id="3078" name="Footer Placeholder 5">
            <a:extLst>
              <a:ext uri="{FF2B5EF4-FFF2-40B4-BE49-F238E27FC236}">
                <a16:creationId xmlns:a16="http://schemas.microsoft.com/office/drawing/2014/main" id="{E3939737-EDA7-4090-B717-E491A05D32B6}"/>
              </a:ext>
            </a:extLst>
          </p:cNvPr>
          <p:cNvSpPr>
            <a:spLocks noGrp="1" noChangeArrowheads="1"/>
          </p:cNvSpPr>
          <p:nvPr>
            <p:ph type="ftr" sz="quarter" idx="11"/>
          </p:nvPr>
        </p:nvSpPr>
        <p:spPr bwMode="auto">
          <a:xfrm>
            <a:off x="3438525" y="6249988"/>
            <a:ext cx="5811838" cy="50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GB" altLang="en-US" sz="1800">
                <a:latin typeface="Arial" panose="020B0604020202020204" pitchFamily="34" charset="0"/>
                <a:cs typeface="Arial" panose="020B0604020202020204" pitchFamily="34" charset="0"/>
              </a:rPr>
              <a:t>WWNWS15  IHO, Monaco 4</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 8</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September 2023</a:t>
            </a:r>
          </a:p>
        </p:txBody>
      </p:sp>
      <p:sp>
        <p:nvSpPr>
          <p:cNvPr id="10" name="TextBox 9">
            <a:extLst>
              <a:ext uri="{FF2B5EF4-FFF2-40B4-BE49-F238E27FC236}">
                <a16:creationId xmlns:a16="http://schemas.microsoft.com/office/drawing/2014/main" id="{5B19B4D1-5A4D-4C0F-8941-3DC13E8A48A8}"/>
              </a:ext>
            </a:extLst>
          </p:cNvPr>
          <p:cNvSpPr txBox="1"/>
          <p:nvPr/>
        </p:nvSpPr>
        <p:spPr>
          <a:xfrm>
            <a:off x="955675" y="1219200"/>
            <a:ext cx="10842625" cy="977191"/>
          </a:xfrm>
          <a:prstGeom prst="rect">
            <a:avLst/>
          </a:prstGeom>
          <a:noFill/>
        </p:spPr>
        <p:txBody>
          <a:bodyPr>
            <a:spAutoFit/>
          </a:bodyPr>
          <a:lstStyle/>
          <a:p>
            <a:pPr marL="514350" indent="-514350" eaLnBrk="1" fontAlgn="auto" hangingPunct="1">
              <a:spcBef>
                <a:spcPts val="0"/>
              </a:spcBef>
              <a:spcAft>
                <a:spcPts val="600"/>
              </a:spcAft>
              <a:buFontTx/>
              <a:buAutoNum type="arabicPeriod"/>
              <a:defRPr/>
            </a:pPr>
            <a:r>
              <a:rPr lang="en-US" sz="2450" b="1" dirty="0">
                <a:latin typeface="Arial" panose="020B0604020202020204" pitchFamily="34" charset="0"/>
                <a:cs typeface="Arial" panose="020B0604020202020204" pitchFamily="34" charset="0"/>
              </a:rPr>
              <a:t>3 NAVTEX Stations currently listed in GISIS</a:t>
            </a:r>
          </a:p>
          <a:p>
            <a:pPr lvl="1" eaLnBrk="1" fontAlgn="auto" hangingPunct="1">
              <a:spcBef>
                <a:spcPts val="0"/>
              </a:spcBef>
              <a:spcAft>
                <a:spcPts val="0"/>
              </a:spcAft>
              <a:defRPr/>
            </a:pPr>
            <a:endParaRPr lang="en-US" sz="2800" dirty="0">
              <a:latin typeface="+mn-lt"/>
            </a:endParaRPr>
          </a:p>
        </p:txBody>
      </p:sp>
      <p:graphicFrame>
        <p:nvGraphicFramePr>
          <p:cNvPr id="4" name="Table 3">
            <a:extLst>
              <a:ext uri="{FF2B5EF4-FFF2-40B4-BE49-F238E27FC236}">
                <a16:creationId xmlns:a16="http://schemas.microsoft.com/office/drawing/2014/main" id="{149D1869-98CC-4B83-BB3F-3779F17B9380}"/>
              </a:ext>
            </a:extLst>
          </p:cNvPr>
          <p:cNvGraphicFramePr>
            <a:graphicFrameLocks noGrp="1"/>
          </p:cNvGraphicFramePr>
          <p:nvPr>
            <p:extLst>
              <p:ext uri="{D42A27DB-BD31-4B8C-83A1-F6EECF244321}">
                <p14:modId xmlns:p14="http://schemas.microsoft.com/office/powerpoint/2010/main" val="987814305"/>
              </p:ext>
            </p:extLst>
          </p:nvPr>
        </p:nvGraphicFramePr>
        <p:xfrm>
          <a:off x="838200" y="2212848"/>
          <a:ext cx="10515601" cy="716307"/>
        </p:xfrm>
        <a:graphic>
          <a:graphicData uri="http://schemas.openxmlformats.org/drawingml/2006/table">
            <a:tbl>
              <a:tblPr/>
              <a:tblGrid>
                <a:gridCol w="506443">
                  <a:extLst>
                    <a:ext uri="{9D8B030D-6E8A-4147-A177-3AD203B41FA5}">
                      <a16:colId xmlns:a16="http://schemas.microsoft.com/office/drawing/2014/main" val="475494982"/>
                    </a:ext>
                  </a:extLst>
                </a:gridCol>
                <a:gridCol w="1620618">
                  <a:extLst>
                    <a:ext uri="{9D8B030D-6E8A-4147-A177-3AD203B41FA5}">
                      <a16:colId xmlns:a16="http://schemas.microsoft.com/office/drawing/2014/main" val="3668593671"/>
                    </a:ext>
                  </a:extLst>
                </a:gridCol>
                <a:gridCol w="2780833">
                  <a:extLst>
                    <a:ext uri="{9D8B030D-6E8A-4147-A177-3AD203B41FA5}">
                      <a16:colId xmlns:a16="http://schemas.microsoft.com/office/drawing/2014/main" val="2629153430"/>
                    </a:ext>
                  </a:extLst>
                </a:gridCol>
                <a:gridCol w="1261504">
                  <a:extLst>
                    <a:ext uri="{9D8B030D-6E8A-4147-A177-3AD203B41FA5}">
                      <a16:colId xmlns:a16="http://schemas.microsoft.com/office/drawing/2014/main" val="1495821061"/>
                    </a:ext>
                  </a:extLst>
                </a:gridCol>
                <a:gridCol w="580108">
                  <a:extLst>
                    <a:ext uri="{9D8B030D-6E8A-4147-A177-3AD203B41FA5}">
                      <a16:colId xmlns:a16="http://schemas.microsoft.com/office/drawing/2014/main" val="3944499218"/>
                    </a:ext>
                  </a:extLst>
                </a:gridCol>
                <a:gridCol w="635356">
                  <a:extLst>
                    <a:ext uri="{9D8B030D-6E8A-4147-A177-3AD203B41FA5}">
                      <a16:colId xmlns:a16="http://schemas.microsoft.com/office/drawing/2014/main" val="2119298471"/>
                    </a:ext>
                  </a:extLst>
                </a:gridCol>
                <a:gridCol w="1970524">
                  <a:extLst>
                    <a:ext uri="{9D8B030D-6E8A-4147-A177-3AD203B41FA5}">
                      <a16:colId xmlns:a16="http://schemas.microsoft.com/office/drawing/2014/main" val="2174870152"/>
                    </a:ext>
                  </a:extLst>
                </a:gridCol>
                <a:gridCol w="1160215">
                  <a:extLst>
                    <a:ext uri="{9D8B030D-6E8A-4147-A177-3AD203B41FA5}">
                      <a16:colId xmlns:a16="http://schemas.microsoft.com/office/drawing/2014/main" val="1208348180"/>
                    </a:ext>
                  </a:extLst>
                </a:gridCol>
              </a:tblGrid>
              <a:tr h="272098">
                <a:tc>
                  <a:txBody>
                    <a:bodyPr/>
                    <a:lstStyle/>
                    <a:p>
                      <a:pPr algn="ctr" fontAlgn="ctr"/>
                      <a:r>
                        <a:rPr lang="en-US" sz="900" b="1" i="0" u="none" strike="noStrike">
                          <a:solidFill>
                            <a:srgbClr val="FFFFFF"/>
                          </a:solidFill>
                          <a:effectLst/>
                          <a:latin typeface="Calibri" panose="020F0502020204030204" pitchFamily="34" charset="0"/>
                        </a:rPr>
                        <a:t>NAVAREA</a:t>
                      </a:r>
                    </a:p>
                  </a:txBody>
                  <a:tcPr marL="6906" marR="6906" marT="6906"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Country</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NAVTEX Coast Station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Position of Antenna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Range (NM)</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B1 Character</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Transmission times (UTC)</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Status of implementation</a:t>
                      </a:r>
                    </a:p>
                  </a:txBody>
                  <a:tcPr marL="6906" marR="6906" marT="6906"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5B9BD5"/>
                    </a:solidFill>
                  </a:tcPr>
                </a:tc>
                <a:extLst>
                  <a:ext uri="{0D108BD9-81ED-4DB2-BD59-A6C34878D82A}">
                    <a16:rowId xmlns:a16="http://schemas.microsoft.com/office/drawing/2014/main" val="2331129335"/>
                  </a:ext>
                </a:extLst>
              </a:tr>
              <a:tr h="145027">
                <a:tc>
                  <a:txBody>
                    <a:bodyPr/>
                    <a:lstStyle/>
                    <a:p>
                      <a:pPr algn="ctr" fontAlgn="ctr"/>
                      <a:r>
                        <a:rPr lang="en-US" sz="900" b="0" i="0" u="none" strike="noStrike">
                          <a:solidFill>
                            <a:srgbClr val="000000"/>
                          </a:solidFill>
                          <a:effectLst/>
                          <a:latin typeface="Calibri" panose="020F0502020204030204" pitchFamily="34" charset="0"/>
                        </a:rPr>
                        <a:t>XIX</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Norway</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Bod√∏ Radio</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900" b="0" i="0" u="none" strike="noStrike">
                          <a:solidFill>
                            <a:srgbClr val="000000"/>
                          </a:solidFill>
                          <a:effectLst/>
                          <a:latin typeface="Calibri" panose="020F0502020204030204" pitchFamily="34" charset="0"/>
                        </a:rPr>
                        <a:t>67° 16.15' N 14° 25.37'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450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B</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0010, 0410, 0810, 1210, 1610, 2010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052300258"/>
                  </a:ext>
                </a:extLst>
              </a:tr>
              <a:tr h="145027">
                <a:tc>
                  <a:txBody>
                    <a:bodyPr/>
                    <a:lstStyle/>
                    <a:p>
                      <a:pPr algn="ctr" fontAlgn="ctr"/>
                      <a:r>
                        <a:rPr lang="en-US" sz="900" b="0" i="0" u="none" strike="noStrike">
                          <a:solidFill>
                            <a:srgbClr val="000000"/>
                          </a:solidFill>
                          <a:effectLst/>
                          <a:latin typeface="Calibri" panose="020F0502020204030204" pitchFamily="34" charset="0"/>
                        </a:rPr>
                        <a:t>XIX</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Norway</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Vard√∏ Radio</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900" b="0" i="0" u="none" strike="noStrike">
                          <a:solidFill>
                            <a:srgbClr val="000000"/>
                          </a:solidFill>
                          <a:effectLst/>
                          <a:latin typeface="Calibri" panose="020F0502020204030204" pitchFamily="34" charset="0"/>
                        </a:rPr>
                        <a:t>70° 22.27' N 31° 05.83'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450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C</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0000, 0400, 0800, 1200, 1600, 2000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3343153093"/>
                  </a:ext>
                </a:extLst>
              </a:tr>
              <a:tr h="145027">
                <a:tc>
                  <a:txBody>
                    <a:bodyPr/>
                    <a:lstStyle/>
                    <a:p>
                      <a:pPr algn="ctr" fontAlgn="ctr"/>
                      <a:r>
                        <a:rPr lang="en-US" sz="900" b="0" i="0" u="none" strike="noStrike">
                          <a:solidFill>
                            <a:srgbClr val="000000"/>
                          </a:solidFill>
                          <a:effectLst/>
                          <a:latin typeface="Calibri" panose="020F0502020204030204" pitchFamily="34" charset="0"/>
                        </a:rPr>
                        <a:t>XIX</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Norway</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Svalbard (Isfjord)</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900" b="0" i="0" u="none" strike="noStrike">
                          <a:solidFill>
                            <a:srgbClr val="000000"/>
                          </a:solidFill>
                          <a:effectLst/>
                          <a:latin typeface="Calibri" panose="020F0502020204030204" pitchFamily="34" charset="0"/>
                        </a:rPr>
                        <a:t>78° 03.42' N 13° 36.59'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450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0000, 0400, 0800, 1200, 1600, 2000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dirty="0">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3614498268"/>
                  </a:ext>
                </a:extLst>
              </a:tr>
            </a:tbl>
          </a:graphicData>
        </a:graphic>
      </p:graphicFrame>
    </p:spTree>
    <p:extLst>
      <p:ext uri="{BB962C8B-B14F-4D97-AF65-F5344CB8AC3E}">
        <p14:creationId xmlns:p14="http://schemas.microsoft.com/office/powerpoint/2010/main" val="1143458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a:extLst>
              <a:ext uri="{FF2B5EF4-FFF2-40B4-BE49-F238E27FC236}">
                <a16:creationId xmlns:a16="http://schemas.microsoft.com/office/drawing/2014/main" id="{90BA30E9-8B67-40FC-B425-9DEE97FA77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800" y="1588"/>
            <a:ext cx="944563"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4">
            <a:extLst>
              <a:ext uri="{FF2B5EF4-FFF2-40B4-BE49-F238E27FC236}">
                <a16:creationId xmlns:a16="http://schemas.microsoft.com/office/drawing/2014/main" id="{66F4FBBC-CCA7-45CB-9DFE-15184B4C38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42975"/>
            <a:ext cx="9398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5">
            <a:extLst>
              <a:ext uri="{FF2B5EF4-FFF2-40B4-BE49-F238E27FC236}">
                <a16:creationId xmlns:a16="http://schemas.microsoft.com/office/drawing/2014/main" id="{4D49CA6E-302E-49D9-AD26-084F61289F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98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475" y="0"/>
            <a:ext cx="10288588" cy="966788"/>
          </a:xfrm>
          <a:prstGeom prst="rect">
            <a:avLst/>
          </a:prstGeom>
          <a:solidFill>
            <a:schemeClr val="bg1"/>
          </a:solidFill>
        </p:spPr>
        <p:txBody>
          <a:bodyPr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fr-FR" sz="2400" cap="all" dirty="0">
                <a:latin typeface="Arial Black" panose="020B0A04020102020204" pitchFamily="34" charset="0"/>
              </a:rPr>
              <a:t>Annex 7 – NAVAREA XX (</a:t>
            </a:r>
            <a:r>
              <a:rPr lang="fr-FR" sz="2400" cap="all" dirty="0" err="1">
                <a:latin typeface="Arial Black" panose="020B0A04020102020204" pitchFamily="34" charset="0"/>
              </a:rPr>
              <a:t>russian</a:t>
            </a:r>
            <a:r>
              <a:rPr lang="fr-FR" sz="2400" cap="all" dirty="0">
                <a:latin typeface="Arial Black" panose="020B0A04020102020204" pitchFamily="34" charset="0"/>
              </a:rPr>
              <a:t> </a:t>
            </a:r>
            <a:r>
              <a:rPr lang="fr-FR" sz="2400" cap="all" dirty="0" err="1">
                <a:latin typeface="Arial Black" panose="020B0A04020102020204" pitchFamily="34" charset="0"/>
              </a:rPr>
              <a:t>federation</a:t>
            </a:r>
            <a:r>
              <a:rPr lang="fr-FR" sz="2400" cap="all" dirty="0">
                <a:latin typeface="Arial Black" panose="020B0A04020102020204" pitchFamily="34" charset="0"/>
              </a:rPr>
              <a:t>) </a:t>
            </a:r>
            <a:endParaRPr lang="en-US" sz="2400" cap="all" dirty="0">
              <a:latin typeface="Arial Black" panose="020B0A04020102020204" pitchFamily="34" charset="0"/>
            </a:endParaRPr>
          </a:p>
        </p:txBody>
      </p:sp>
      <p:sp>
        <p:nvSpPr>
          <p:cNvPr id="3078" name="Footer Placeholder 5">
            <a:extLst>
              <a:ext uri="{FF2B5EF4-FFF2-40B4-BE49-F238E27FC236}">
                <a16:creationId xmlns:a16="http://schemas.microsoft.com/office/drawing/2014/main" id="{E3939737-EDA7-4090-B717-E491A05D32B6}"/>
              </a:ext>
            </a:extLst>
          </p:cNvPr>
          <p:cNvSpPr>
            <a:spLocks noGrp="1" noChangeArrowheads="1"/>
          </p:cNvSpPr>
          <p:nvPr>
            <p:ph type="ftr" sz="quarter" idx="11"/>
          </p:nvPr>
        </p:nvSpPr>
        <p:spPr bwMode="auto">
          <a:xfrm>
            <a:off x="3438525" y="6249988"/>
            <a:ext cx="5811838" cy="50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GB" altLang="en-US" sz="1800">
                <a:latin typeface="Arial" panose="020B0604020202020204" pitchFamily="34" charset="0"/>
                <a:cs typeface="Arial" panose="020B0604020202020204" pitchFamily="34" charset="0"/>
              </a:rPr>
              <a:t>WWNWS15  IHO, Monaco 4</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 8</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September 2023</a:t>
            </a:r>
          </a:p>
        </p:txBody>
      </p:sp>
      <p:sp>
        <p:nvSpPr>
          <p:cNvPr id="10" name="TextBox 9">
            <a:extLst>
              <a:ext uri="{FF2B5EF4-FFF2-40B4-BE49-F238E27FC236}">
                <a16:creationId xmlns:a16="http://schemas.microsoft.com/office/drawing/2014/main" id="{5B19B4D1-5A4D-4C0F-8941-3DC13E8A48A8}"/>
              </a:ext>
            </a:extLst>
          </p:cNvPr>
          <p:cNvSpPr txBox="1"/>
          <p:nvPr/>
        </p:nvSpPr>
        <p:spPr>
          <a:xfrm>
            <a:off x="955675" y="1219200"/>
            <a:ext cx="10842625" cy="977191"/>
          </a:xfrm>
          <a:prstGeom prst="rect">
            <a:avLst/>
          </a:prstGeom>
          <a:noFill/>
        </p:spPr>
        <p:txBody>
          <a:bodyPr>
            <a:spAutoFit/>
          </a:bodyPr>
          <a:lstStyle/>
          <a:p>
            <a:pPr marL="514350" indent="-514350" eaLnBrk="1" fontAlgn="auto" hangingPunct="1">
              <a:spcBef>
                <a:spcPts val="0"/>
              </a:spcBef>
              <a:spcAft>
                <a:spcPts val="600"/>
              </a:spcAft>
              <a:buFontTx/>
              <a:buAutoNum type="arabicPeriod"/>
              <a:defRPr/>
            </a:pPr>
            <a:r>
              <a:rPr lang="en-US" sz="2450" b="1" dirty="0">
                <a:latin typeface="Arial" panose="020B0604020202020204" pitchFamily="34" charset="0"/>
                <a:cs typeface="Arial" panose="020B0604020202020204" pitchFamily="34" charset="0"/>
              </a:rPr>
              <a:t>3 NAVTEX Stations currently listed in GISIS</a:t>
            </a:r>
          </a:p>
          <a:p>
            <a:pPr lvl="1" eaLnBrk="1" fontAlgn="auto" hangingPunct="1">
              <a:spcBef>
                <a:spcPts val="0"/>
              </a:spcBef>
              <a:spcAft>
                <a:spcPts val="0"/>
              </a:spcAft>
              <a:defRPr/>
            </a:pPr>
            <a:endParaRPr lang="en-US" sz="2800" dirty="0">
              <a:latin typeface="+mn-lt"/>
            </a:endParaRPr>
          </a:p>
        </p:txBody>
      </p:sp>
      <p:graphicFrame>
        <p:nvGraphicFramePr>
          <p:cNvPr id="4" name="Table 3">
            <a:extLst>
              <a:ext uri="{FF2B5EF4-FFF2-40B4-BE49-F238E27FC236}">
                <a16:creationId xmlns:a16="http://schemas.microsoft.com/office/drawing/2014/main" id="{FD2343D5-8860-4EDF-8F01-3D60C55EDF35}"/>
              </a:ext>
            </a:extLst>
          </p:cNvPr>
          <p:cNvGraphicFramePr>
            <a:graphicFrameLocks noGrp="1"/>
          </p:cNvGraphicFramePr>
          <p:nvPr>
            <p:extLst>
              <p:ext uri="{D42A27DB-BD31-4B8C-83A1-F6EECF244321}">
                <p14:modId xmlns:p14="http://schemas.microsoft.com/office/powerpoint/2010/main" val="3518161143"/>
              </p:ext>
            </p:extLst>
          </p:nvPr>
        </p:nvGraphicFramePr>
        <p:xfrm>
          <a:off x="838200" y="2212848"/>
          <a:ext cx="10515601" cy="716307"/>
        </p:xfrm>
        <a:graphic>
          <a:graphicData uri="http://schemas.openxmlformats.org/drawingml/2006/table">
            <a:tbl>
              <a:tblPr/>
              <a:tblGrid>
                <a:gridCol w="506443">
                  <a:extLst>
                    <a:ext uri="{9D8B030D-6E8A-4147-A177-3AD203B41FA5}">
                      <a16:colId xmlns:a16="http://schemas.microsoft.com/office/drawing/2014/main" val="1934669591"/>
                    </a:ext>
                  </a:extLst>
                </a:gridCol>
                <a:gridCol w="1620618">
                  <a:extLst>
                    <a:ext uri="{9D8B030D-6E8A-4147-A177-3AD203B41FA5}">
                      <a16:colId xmlns:a16="http://schemas.microsoft.com/office/drawing/2014/main" val="3951874246"/>
                    </a:ext>
                  </a:extLst>
                </a:gridCol>
                <a:gridCol w="2780833">
                  <a:extLst>
                    <a:ext uri="{9D8B030D-6E8A-4147-A177-3AD203B41FA5}">
                      <a16:colId xmlns:a16="http://schemas.microsoft.com/office/drawing/2014/main" val="1875923664"/>
                    </a:ext>
                  </a:extLst>
                </a:gridCol>
                <a:gridCol w="1261504">
                  <a:extLst>
                    <a:ext uri="{9D8B030D-6E8A-4147-A177-3AD203B41FA5}">
                      <a16:colId xmlns:a16="http://schemas.microsoft.com/office/drawing/2014/main" val="274247195"/>
                    </a:ext>
                  </a:extLst>
                </a:gridCol>
                <a:gridCol w="580108">
                  <a:extLst>
                    <a:ext uri="{9D8B030D-6E8A-4147-A177-3AD203B41FA5}">
                      <a16:colId xmlns:a16="http://schemas.microsoft.com/office/drawing/2014/main" val="252378669"/>
                    </a:ext>
                  </a:extLst>
                </a:gridCol>
                <a:gridCol w="635356">
                  <a:extLst>
                    <a:ext uri="{9D8B030D-6E8A-4147-A177-3AD203B41FA5}">
                      <a16:colId xmlns:a16="http://schemas.microsoft.com/office/drawing/2014/main" val="263046632"/>
                    </a:ext>
                  </a:extLst>
                </a:gridCol>
                <a:gridCol w="1970524">
                  <a:extLst>
                    <a:ext uri="{9D8B030D-6E8A-4147-A177-3AD203B41FA5}">
                      <a16:colId xmlns:a16="http://schemas.microsoft.com/office/drawing/2014/main" val="1614440484"/>
                    </a:ext>
                  </a:extLst>
                </a:gridCol>
                <a:gridCol w="1160215">
                  <a:extLst>
                    <a:ext uri="{9D8B030D-6E8A-4147-A177-3AD203B41FA5}">
                      <a16:colId xmlns:a16="http://schemas.microsoft.com/office/drawing/2014/main" val="3963556441"/>
                    </a:ext>
                  </a:extLst>
                </a:gridCol>
              </a:tblGrid>
              <a:tr h="272098">
                <a:tc>
                  <a:txBody>
                    <a:bodyPr/>
                    <a:lstStyle/>
                    <a:p>
                      <a:pPr algn="ctr" fontAlgn="ctr"/>
                      <a:r>
                        <a:rPr lang="en-US" sz="900" b="1" i="0" u="none" strike="noStrike">
                          <a:solidFill>
                            <a:srgbClr val="FFFFFF"/>
                          </a:solidFill>
                          <a:effectLst/>
                          <a:latin typeface="Calibri" panose="020F0502020204030204" pitchFamily="34" charset="0"/>
                        </a:rPr>
                        <a:t>NAVAREA</a:t>
                      </a:r>
                    </a:p>
                  </a:txBody>
                  <a:tcPr marL="6906" marR="6906" marT="6906"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Country</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NAVTEX Coast Station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Position of Antenna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Range (NM)</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B1 Character</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Transmission times (UTC)</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Status of implementation</a:t>
                      </a:r>
                    </a:p>
                  </a:txBody>
                  <a:tcPr marL="6906" marR="6906" marT="6906"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5B9BD5"/>
                    </a:solidFill>
                  </a:tcPr>
                </a:tc>
                <a:extLst>
                  <a:ext uri="{0D108BD9-81ED-4DB2-BD59-A6C34878D82A}">
                    <a16:rowId xmlns:a16="http://schemas.microsoft.com/office/drawing/2014/main" val="1295899453"/>
                  </a:ext>
                </a:extLst>
              </a:tr>
              <a:tr h="145027">
                <a:tc>
                  <a:txBody>
                    <a:bodyPr/>
                    <a:lstStyle/>
                    <a:p>
                      <a:pPr algn="ctr" fontAlgn="ctr"/>
                      <a:r>
                        <a:rPr lang="en-US" sz="900" b="0" i="0" u="none" strike="noStrike">
                          <a:solidFill>
                            <a:srgbClr val="000000"/>
                          </a:solidFill>
                          <a:effectLst/>
                          <a:latin typeface="Calibri" panose="020F0502020204030204" pitchFamily="34" charset="0"/>
                        </a:rPr>
                        <a:t>XX</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Russian Federation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Sabetta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900" b="0" i="0" u="none" strike="noStrike">
                          <a:solidFill>
                            <a:srgbClr val="000000"/>
                          </a:solidFill>
                          <a:effectLst/>
                          <a:latin typeface="Calibri" panose="020F0502020204030204" pitchFamily="34" charset="0"/>
                        </a:rPr>
                        <a:t>71° 17.00' N 72° 01.00'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281</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M</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0140, 0540, 0940, 1340, 1740, 2140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1528660614"/>
                  </a:ext>
                </a:extLst>
              </a:tr>
              <a:tr h="145027">
                <a:tc>
                  <a:txBody>
                    <a:bodyPr/>
                    <a:lstStyle/>
                    <a:p>
                      <a:pPr algn="ctr" fontAlgn="ctr"/>
                      <a:r>
                        <a:rPr lang="en-US" sz="900" b="0" i="0" u="none" strike="noStrike">
                          <a:solidFill>
                            <a:srgbClr val="000000"/>
                          </a:solidFill>
                          <a:effectLst/>
                          <a:latin typeface="Calibri" panose="020F0502020204030204" pitchFamily="34" charset="0"/>
                        </a:rPr>
                        <a:t>XX</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Russian Federation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Arkhangelsk (Iles station)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900" b="0" i="0" u="none" strike="noStrike">
                          <a:solidFill>
                            <a:srgbClr val="000000"/>
                          </a:solidFill>
                          <a:effectLst/>
                          <a:latin typeface="Calibri" panose="020F0502020204030204" pitchFamily="34" charset="0"/>
                        </a:rPr>
                        <a:t>64° 21.00' N 40° 37.00'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127</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L</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0130, 0530, 0930, 1330, 1730, 2130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433147689"/>
                  </a:ext>
                </a:extLst>
              </a:tr>
              <a:tr h="145027">
                <a:tc>
                  <a:txBody>
                    <a:bodyPr/>
                    <a:lstStyle/>
                    <a:p>
                      <a:pPr algn="ctr" fontAlgn="ctr"/>
                      <a:r>
                        <a:rPr lang="en-US" sz="900" b="0" i="0" u="none" strike="noStrike">
                          <a:solidFill>
                            <a:srgbClr val="000000"/>
                          </a:solidFill>
                          <a:effectLst/>
                          <a:latin typeface="Calibri" panose="020F0502020204030204" pitchFamily="34" charset="0"/>
                        </a:rPr>
                        <a:t>XX</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Russian Federation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Murmansk</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900" b="0" i="0" u="none" strike="noStrike">
                          <a:solidFill>
                            <a:srgbClr val="000000"/>
                          </a:solidFill>
                          <a:effectLst/>
                          <a:latin typeface="Calibri" panose="020F0502020204030204" pitchFamily="34" charset="0"/>
                        </a:rPr>
                        <a:t>68° 46.00' N 32° 58.00'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K</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0120, 0520, 0920, 1320, 1720, 2120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dirty="0">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4010629099"/>
                  </a:ext>
                </a:extLst>
              </a:tr>
            </a:tbl>
          </a:graphicData>
        </a:graphic>
      </p:graphicFrame>
    </p:spTree>
    <p:extLst>
      <p:ext uri="{BB962C8B-B14F-4D97-AF65-F5344CB8AC3E}">
        <p14:creationId xmlns:p14="http://schemas.microsoft.com/office/powerpoint/2010/main" val="3615222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a:extLst>
              <a:ext uri="{FF2B5EF4-FFF2-40B4-BE49-F238E27FC236}">
                <a16:creationId xmlns:a16="http://schemas.microsoft.com/office/drawing/2014/main" id="{90BA30E9-8B67-40FC-B425-9DEE97FA77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800" y="1588"/>
            <a:ext cx="944563"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4">
            <a:extLst>
              <a:ext uri="{FF2B5EF4-FFF2-40B4-BE49-F238E27FC236}">
                <a16:creationId xmlns:a16="http://schemas.microsoft.com/office/drawing/2014/main" id="{66F4FBBC-CCA7-45CB-9DFE-15184B4C38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42975"/>
            <a:ext cx="9398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5">
            <a:extLst>
              <a:ext uri="{FF2B5EF4-FFF2-40B4-BE49-F238E27FC236}">
                <a16:creationId xmlns:a16="http://schemas.microsoft.com/office/drawing/2014/main" id="{4D49CA6E-302E-49D9-AD26-084F61289F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98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475" y="0"/>
            <a:ext cx="10288588" cy="966788"/>
          </a:xfrm>
          <a:prstGeom prst="rect">
            <a:avLst/>
          </a:prstGeom>
          <a:solidFill>
            <a:schemeClr val="bg1"/>
          </a:solidFill>
        </p:spPr>
        <p:txBody>
          <a:bodyPr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fr-FR" sz="2400" cap="all" dirty="0">
                <a:latin typeface="Arial Black" panose="020B0A04020102020204" pitchFamily="34" charset="0"/>
              </a:rPr>
              <a:t>Annex 7 – NAVAREA XXI (</a:t>
            </a:r>
            <a:r>
              <a:rPr lang="fr-FR" sz="2400" cap="all" dirty="0" err="1">
                <a:latin typeface="Arial Black" panose="020B0A04020102020204" pitchFamily="34" charset="0"/>
              </a:rPr>
              <a:t>russian</a:t>
            </a:r>
            <a:r>
              <a:rPr lang="fr-FR" sz="2400" cap="all" dirty="0">
                <a:latin typeface="Arial Black" panose="020B0A04020102020204" pitchFamily="34" charset="0"/>
              </a:rPr>
              <a:t> </a:t>
            </a:r>
            <a:r>
              <a:rPr lang="fr-FR" sz="2400" cap="all" dirty="0" err="1">
                <a:latin typeface="Arial Black" panose="020B0A04020102020204" pitchFamily="34" charset="0"/>
              </a:rPr>
              <a:t>federation</a:t>
            </a:r>
            <a:r>
              <a:rPr lang="fr-FR" sz="2400" cap="all" dirty="0">
                <a:latin typeface="Arial Black" panose="020B0A04020102020204" pitchFamily="34" charset="0"/>
              </a:rPr>
              <a:t>) </a:t>
            </a:r>
            <a:endParaRPr lang="en-US" sz="2400" cap="all" dirty="0">
              <a:latin typeface="Arial Black" panose="020B0A04020102020204" pitchFamily="34" charset="0"/>
            </a:endParaRPr>
          </a:p>
        </p:txBody>
      </p:sp>
      <p:sp>
        <p:nvSpPr>
          <p:cNvPr id="3078" name="Footer Placeholder 5">
            <a:extLst>
              <a:ext uri="{FF2B5EF4-FFF2-40B4-BE49-F238E27FC236}">
                <a16:creationId xmlns:a16="http://schemas.microsoft.com/office/drawing/2014/main" id="{E3939737-EDA7-4090-B717-E491A05D32B6}"/>
              </a:ext>
            </a:extLst>
          </p:cNvPr>
          <p:cNvSpPr>
            <a:spLocks noGrp="1" noChangeArrowheads="1"/>
          </p:cNvSpPr>
          <p:nvPr>
            <p:ph type="ftr" sz="quarter" idx="11"/>
          </p:nvPr>
        </p:nvSpPr>
        <p:spPr bwMode="auto">
          <a:xfrm>
            <a:off x="3438525" y="6249988"/>
            <a:ext cx="5811838" cy="50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GB" altLang="en-US" sz="1800">
                <a:latin typeface="Arial" panose="020B0604020202020204" pitchFamily="34" charset="0"/>
                <a:cs typeface="Arial" panose="020B0604020202020204" pitchFamily="34" charset="0"/>
              </a:rPr>
              <a:t>WWNWS15  IHO, Monaco 4</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 8</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September 2023</a:t>
            </a:r>
          </a:p>
        </p:txBody>
      </p:sp>
      <p:sp>
        <p:nvSpPr>
          <p:cNvPr id="10" name="TextBox 9">
            <a:extLst>
              <a:ext uri="{FF2B5EF4-FFF2-40B4-BE49-F238E27FC236}">
                <a16:creationId xmlns:a16="http://schemas.microsoft.com/office/drawing/2014/main" id="{5B19B4D1-5A4D-4C0F-8941-3DC13E8A48A8}"/>
              </a:ext>
            </a:extLst>
          </p:cNvPr>
          <p:cNvSpPr txBox="1"/>
          <p:nvPr/>
        </p:nvSpPr>
        <p:spPr>
          <a:xfrm>
            <a:off x="955675" y="1219200"/>
            <a:ext cx="10842625" cy="977191"/>
          </a:xfrm>
          <a:prstGeom prst="rect">
            <a:avLst/>
          </a:prstGeom>
          <a:noFill/>
        </p:spPr>
        <p:txBody>
          <a:bodyPr>
            <a:spAutoFit/>
          </a:bodyPr>
          <a:lstStyle/>
          <a:p>
            <a:pPr marL="514350" indent="-514350" eaLnBrk="1" fontAlgn="auto" hangingPunct="1">
              <a:spcBef>
                <a:spcPts val="0"/>
              </a:spcBef>
              <a:spcAft>
                <a:spcPts val="600"/>
              </a:spcAft>
              <a:buFontTx/>
              <a:buAutoNum type="arabicPeriod"/>
              <a:defRPr/>
            </a:pPr>
            <a:r>
              <a:rPr lang="en-US" sz="2450" b="1" dirty="0">
                <a:latin typeface="Arial" panose="020B0604020202020204" pitchFamily="34" charset="0"/>
                <a:cs typeface="Arial" panose="020B0604020202020204" pitchFamily="34" charset="0"/>
              </a:rPr>
              <a:t>1 NAVTEX Station currently listed in GISIS</a:t>
            </a:r>
          </a:p>
          <a:p>
            <a:pPr lvl="1" eaLnBrk="1" fontAlgn="auto" hangingPunct="1">
              <a:spcBef>
                <a:spcPts val="0"/>
              </a:spcBef>
              <a:spcAft>
                <a:spcPts val="0"/>
              </a:spcAft>
              <a:defRPr/>
            </a:pPr>
            <a:endParaRPr lang="en-US" sz="2800" dirty="0">
              <a:latin typeface="+mn-lt"/>
            </a:endParaRPr>
          </a:p>
        </p:txBody>
      </p:sp>
      <p:graphicFrame>
        <p:nvGraphicFramePr>
          <p:cNvPr id="3" name="Table 2">
            <a:extLst>
              <a:ext uri="{FF2B5EF4-FFF2-40B4-BE49-F238E27FC236}">
                <a16:creationId xmlns:a16="http://schemas.microsoft.com/office/drawing/2014/main" id="{961F5721-DAA0-4F6D-80D4-E4FFA73608B5}"/>
              </a:ext>
            </a:extLst>
          </p:cNvPr>
          <p:cNvGraphicFramePr>
            <a:graphicFrameLocks noGrp="1"/>
          </p:cNvGraphicFramePr>
          <p:nvPr>
            <p:extLst>
              <p:ext uri="{D42A27DB-BD31-4B8C-83A1-F6EECF244321}">
                <p14:modId xmlns:p14="http://schemas.microsoft.com/office/powerpoint/2010/main" val="375923530"/>
              </p:ext>
            </p:extLst>
          </p:nvPr>
        </p:nvGraphicFramePr>
        <p:xfrm>
          <a:off x="838200" y="2212848"/>
          <a:ext cx="10515601" cy="426253"/>
        </p:xfrm>
        <a:graphic>
          <a:graphicData uri="http://schemas.openxmlformats.org/drawingml/2006/table">
            <a:tbl>
              <a:tblPr/>
              <a:tblGrid>
                <a:gridCol w="506443">
                  <a:extLst>
                    <a:ext uri="{9D8B030D-6E8A-4147-A177-3AD203B41FA5}">
                      <a16:colId xmlns:a16="http://schemas.microsoft.com/office/drawing/2014/main" val="3462380746"/>
                    </a:ext>
                  </a:extLst>
                </a:gridCol>
                <a:gridCol w="1620618">
                  <a:extLst>
                    <a:ext uri="{9D8B030D-6E8A-4147-A177-3AD203B41FA5}">
                      <a16:colId xmlns:a16="http://schemas.microsoft.com/office/drawing/2014/main" val="265973266"/>
                    </a:ext>
                  </a:extLst>
                </a:gridCol>
                <a:gridCol w="2780833">
                  <a:extLst>
                    <a:ext uri="{9D8B030D-6E8A-4147-A177-3AD203B41FA5}">
                      <a16:colId xmlns:a16="http://schemas.microsoft.com/office/drawing/2014/main" val="3394982373"/>
                    </a:ext>
                  </a:extLst>
                </a:gridCol>
                <a:gridCol w="1261504">
                  <a:extLst>
                    <a:ext uri="{9D8B030D-6E8A-4147-A177-3AD203B41FA5}">
                      <a16:colId xmlns:a16="http://schemas.microsoft.com/office/drawing/2014/main" val="2471631659"/>
                    </a:ext>
                  </a:extLst>
                </a:gridCol>
                <a:gridCol w="580108">
                  <a:extLst>
                    <a:ext uri="{9D8B030D-6E8A-4147-A177-3AD203B41FA5}">
                      <a16:colId xmlns:a16="http://schemas.microsoft.com/office/drawing/2014/main" val="3944379334"/>
                    </a:ext>
                  </a:extLst>
                </a:gridCol>
                <a:gridCol w="635356">
                  <a:extLst>
                    <a:ext uri="{9D8B030D-6E8A-4147-A177-3AD203B41FA5}">
                      <a16:colId xmlns:a16="http://schemas.microsoft.com/office/drawing/2014/main" val="2790724786"/>
                    </a:ext>
                  </a:extLst>
                </a:gridCol>
                <a:gridCol w="1970524">
                  <a:extLst>
                    <a:ext uri="{9D8B030D-6E8A-4147-A177-3AD203B41FA5}">
                      <a16:colId xmlns:a16="http://schemas.microsoft.com/office/drawing/2014/main" val="2783140491"/>
                    </a:ext>
                  </a:extLst>
                </a:gridCol>
                <a:gridCol w="1160215">
                  <a:extLst>
                    <a:ext uri="{9D8B030D-6E8A-4147-A177-3AD203B41FA5}">
                      <a16:colId xmlns:a16="http://schemas.microsoft.com/office/drawing/2014/main" val="3637397897"/>
                    </a:ext>
                  </a:extLst>
                </a:gridCol>
              </a:tblGrid>
              <a:tr h="272098">
                <a:tc>
                  <a:txBody>
                    <a:bodyPr/>
                    <a:lstStyle/>
                    <a:p>
                      <a:pPr algn="ctr" fontAlgn="ctr"/>
                      <a:r>
                        <a:rPr lang="en-US" sz="900" b="1" i="0" u="none" strike="noStrike">
                          <a:solidFill>
                            <a:srgbClr val="FFFFFF"/>
                          </a:solidFill>
                          <a:effectLst/>
                          <a:latin typeface="Calibri" panose="020F0502020204030204" pitchFamily="34" charset="0"/>
                        </a:rPr>
                        <a:t>NAVAREA</a:t>
                      </a:r>
                    </a:p>
                  </a:txBody>
                  <a:tcPr marL="6906" marR="6906" marT="6906"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Country</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NAVTEX Coast Station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Position of Antenna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Range (NM)</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B1 Character</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Transmission times (UTC)</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Status of implementation</a:t>
                      </a:r>
                    </a:p>
                  </a:txBody>
                  <a:tcPr marL="6906" marR="6906" marT="6906"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5B9BD5"/>
                    </a:solidFill>
                  </a:tcPr>
                </a:tc>
                <a:extLst>
                  <a:ext uri="{0D108BD9-81ED-4DB2-BD59-A6C34878D82A}">
                    <a16:rowId xmlns:a16="http://schemas.microsoft.com/office/drawing/2014/main" val="3947867177"/>
                  </a:ext>
                </a:extLst>
              </a:tr>
              <a:tr h="145027">
                <a:tc>
                  <a:txBody>
                    <a:bodyPr/>
                    <a:lstStyle/>
                    <a:p>
                      <a:pPr algn="ctr" fontAlgn="ctr"/>
                      <a:r>
                        <a:rPr lang="en-US" sz="900" b="0" i="0" u="none" strike="noStrike">
                          <a:solidFill>
                            <a:srgbClr val="000000"/>
                          </a:solidFill>
                          <a:effectLst/>
                          <a:latin typeface="Calibri" panose="020F0502020204030204" pitchFamily="34" charset="0"/>
                        </a:rPr>
                        <a:t>XXI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Russian Federation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Tiksi</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DD7EE"/>
                    </a:solidFill>
                  </a:tcPr>
                </a:tc>
                <a:tc>
                  <a:txBody>
                    <a:bodyPr/>
                    <a:lstStyle/>
                    <a:p>
                      <a:pPr algn="ctr" fontAlgn="ctr"/>
                      <a:r>
                        <a:rPr lang="pt-BR" sz="900" b="0" i="0" u="none" strike="noStrike">
                          <a:solidFill>
                            <a:srgbClr val="000000"/>
                          </a:solidFill>
                          <a:effectLst/>
                          <a:latin typeface="Calibri" panose="020F0502020204030204" pitchFamily="34" charset="0"/>
                        </a:rPr>
                        <a:t>71° 38.00' N 128° 50.00'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Q</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0220, 0620, 1020, 1420, 1820, 2220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DD7EE"/>
                    </a:solidFill>
                  </a:tcPr>
                </a:tc>
                <a:tc>
                  <a:txBody>
                    <a:bodyPr/>
                    <a:lstStyle/>
                    <a:p>
                      <a:pPr algn="ctr" fontAlgn="ctr"/>
                      <a:r>
                        <a:rPr lang="en-US" sz="900" b="0" i="0" u="none" strike="noStrike" dirty="0">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DD7EE"/>
                    </a:solidFill>
                  </a:tcPr>
                </a:tc>
                <a:extLst>
                  <a:ext uri="{0D108BD9-81ED-4DB2-BD59-A6C34878D82A}">
                    <a16:rowId xmlns:a16="http://schemas.microsoft.com/office/drawing/2014/main" val="4136410735"/>
                  </a:ext>
                </a:extLst>
              </a:tr>
            </a:tbl>
          </a:graphicData>
        </a:graphic>
      </p:graphicFrame>
    </p:spTree>
    <p:extLst>
      <p:ext uri="{BB962C8B-B14F-4D97-AF65-F5344CB8AC3E}">
        <p14:creationId xmlns:p14="http://schemas.microsoft.com/office/powerpoint/2010/main" val="97700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a:extLst>
              <a:ext uri="{FF2B5EF4-FFF2-40B4-BE49-F238E27FC236}">
                <a16:creationId xmlns:a16="http://schemas.microsoft.com/office/drawing/2014/main" id="{90BA30E9-8B67-40FC-B425-9DEE97FA77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800" y="1588"/>
            <a:ext cx="944563"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4">
            <a:extLst>
              <a:ext uri="{FF2B5EF4-FFF2-40B4-BE49-F238E27FC236}">
                <a16:creationId xmlns:a16="http://schemas.microsoft.com/office/drawing/2014/main" id="{66F4FBBC-CCA7-45CB-9DFE-15184B4C38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42975"/>
            <a:ext cx="9398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5">
            <a:extLst>
              <a:ext uri="{FF2B5EF4-FFF2-40B4-BE49-F238E27FC236}">
                <a16:creationId xmlns:a16="http://schemas.microsoft.com/office/drawing/2014/main" id="{4D49CA6E-302E-49D9-AD26-084F61289F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98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475" y="0"/>
            <a:ext cx="10288588" cy="966788"/>
          </a:xfrm>
          <a:prstGeom prst="rect">
            <a:avLst/>
          </a:prstGeom>
          <a:solidFill>
            <a:schemeClr val="bg1"/>
          </a:solidFill>
        </p:spPr>
        <p:txBody>
          <a:bodyPr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fr-FR" sz="2400" cap="all" dirty="0" err="1">
                <a:latin typeface="Arial Black" panose="020B0A04020102020204" pitchFamily="34" charset="0"/>
              </a:rPr>
              <a:t>Annex</a:t>
            </a:r>
            <a:r>
              <a:rPr lang="fr-FR" sz="2400" cap="all" dirty="0">
                <a:latin typeface="Arial Black" panose="020B0A04020102020204" pitchFamily="34" charset="0"/>
              </a:rPr>
              <a:t> 7 – NAVTEX </a:t>
            </a:r>
            <a:endParaRPr lang="en-US" sz="2400" cap="all" dirty="0">
              <a:latin typeface="Arial Black" panose="020B0A04020102020204" pitchFamily="34" charset="0"/>
            </a:endParaRPr>
          </a:p>
        </p:txBody>
      </p:sp>
      <p:sp>
        <p:nvSpPr>
          <p:cNvPr id="3078" name="Footer Placeholder 5">
            <a:extLst>
              <a:ext uri="{FF2B5EF4-FFF2-40B4-BE49-F238E27FC236}">
                <a16:creationId xmlns:a16="http://schemas.microsoft.com/office/drawing/2014/main" id="{E3939737-EDA7-4090-B717-E491A05D32B6}"/>
              </a:ext>
            </a:extLst>
          </p:cNvPr>
          <p:cNvSpPr>
            <a:spLocks noGrp="1" noChangeArrowheads="1"/>
          </p:cNvSpPr>
          <p:nvPr>
            <p:ph type="ftr" sz="quarter" idx="11"/>
          </p:nvPr>
        </p:nvSpPr>
        <p:spPr bwMode="auto">
          <a:xfrm>
            <a:off x="3438525" y="6249988"/>
            <a:ext cx="5811838" cy="50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GB" altLang="en-US" sz="1800">
                <a:latin typeface="Arial" panose="020B0604020202020204" pitchFamily="34" charset="0"/>
                <a:cs typeface="Arial" panose="020B0604020202020204" pitchFamily="34" charset="0"/>
              </a:rPr>
              <a:t>WWNWS15  IHO, Monaco 4</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 8</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September 2023</a:t>
            </a:r>
          </a:p>
        </p:txBody>
      </p:sp>
      <p:sp>
        <p:nvSpPr>
          <p:cNvPr id="10" name="TextBox 9">
            <a:extLst>
              <a:ext uri="{FF2B5EF4-FFF2-40B4-BE49-F238E27FC236}">
                <a16:creationId xmlns:a16="http://schemas.microsoft.com/office/drawing/2014/main" id="{5B19B4D1-5A4D-4C0F-8941-3DC13E8A48A8}"/>
              </a:ext>
            </a:extLst>
          </p:cNvPr>
          <p:cNvSpPr txBox="1"/>
          <p:nvPr/>
        </p:nvSpPr>
        <p:spPr>
          <a:xfrm>
            <a:off x="955675" y="1219200"/>
            <a:ext cx="10842625" cy="5147563"/>
          </a:xfrm>
          <a:prstGeom prst="rect">
            <a:avLst/>
          </a:prstGeom>
          <a:noFill/>
        </p:spPr>
        <p:txBody>
          <a:bodyPr>
            <a:spAutoFit/>
          </a:bodyPr>
          <a:lstStyle/>
          <a:p>
            <a:pPr marL="514350" indent="-514350" eaLnBrk="1" fontAlgn="auto" hangingPunct="1">
              <a:spcBef>
                <a:spcPts val="0"/>
              </a:spcBef>
              <a:spcAft>
                <a:spcPts val="600"/>
              </a:spcAft>
              <a:buFontTx/>
              <a:buAutoNum type="arabicPeriod"/>
              <a:defRPr/>
            </a:pPr>
            <a:r>
              <a:rPr lang="en-US" sz="2450" b="1" dirty="0">
                <a:latin typeface="Arial" panose="020B0604020202020204" pitchFamily="34" charset="0"/>
                <a:cs typeface="Arial" panose="020B0604020202020204" pitchFamily="34" charset="0"/>
              </a:rPr>
              <a:t>IMO lists 173 stations </a:t>
            </a:r>
          </a:p>
          <a:p>
            <a:pPr marL="971550" lvl="1" indent="-514350" eaLnBrk="1" fontAlgn="auto" hangingPunct="1">
              <a:spcBef>
                <a:spcPts val="0"/>
              </a:spcBef>
              <a:spcAft>
                <a:spcPts val="600"/>
              </a:spcAft>
              <a:buFontTx/>
              <a:buAutoNum type="arabicPeriod"/>
              <a:defRPr/>
            </a:pPr>
            <a:r>
              <a:rPr lang="en-US" sz="2450" b="1" dirty="0">
                <a:latin typeface="Arial" panose="020B0604020202020204" pitchFamily="34" charset="0"/>
                <a:cs typeface="Arial" panose="020B0604020202020204" pitchFamily="34" charset="0"/>
              </a:rPr>
              <a:t>147 are operational</a:t>
            </a:r>
          </a:p>
          <a:p>
            <a:pPr marL="971550" lvl="1" indent="-514350" eaLnBrk="1" fontAlgn="auto" hangingPunct="1">
              <a:spcBef>
                <a:spcPts val="0"/>
              </a:spcBef>
              <a:spcAft>
                <a:spcPts val="600"/>
              </a:spcAft>
              <a:buFontTx/>
              <a:buAutoNum type="arabicPeriod"/>
              <a:defRPr/>
            </a:pPr>
            <a:r>
              <a:rPr lang="en-US" sz="2450" b="1" dirty="0">
                <a:latin typeface="Arial" panose="020B0604020202020204" pitchFamily="34" charset="0"/>
                <a:cs typeface="Arial" panose="020B0604020202020204" pitchFamily="34" charset="0"/>
              </a:rPr>
              <a:t>4 are under trial</a:t>
            </a:r>
          </a:p>
          <a:p>
            <a:pPr marL="971550" lvl="1" indent="-514350" eaLnBrk="1" fontAlgn="auto" hangingPunct="1">
              <a:spcBef>
                <a:spcPts val="0"/>
              </a:spcBef>
              <a:spcAft>
                <a:spcPts val="600"/>
              </a:spcAft>
              <a:buFontTx/>
              <a:buAutoNum type="arabicPeriod"/>
              <a:defRPr/>
            </a:pPr>
            <a:r>
              <a:rPr lang="en-US" sz="2450" b="1" dirty="0">
                <a:latin typeface="Arial" panose="020B0604020202020204" pitchFamily="34" charset="0"/>
                <a:cs typeface="Arial" panose="020B0604020202020204" pitchFamily="34" charset="0"/>
              </a:rPr>
              <a:t>11 are temporarily  suspended</a:t>
            </a:r>
          </a:p>
          <a:p>
            <a:pPr marL="971550" lvl="1" indent="-514350" eaLnBrk="1" fontAlgn="auto" hangingPunct="1">
              <a:spcBef>
                <a:spcPts val="0"/>
              </a:spcBef>
              <a:spcAft>
                <a:spcPts val="600"/>
              </a:spcAft>
              <a:buFontTx/>
              <a:buAutoNum type="arabicPeriod"/>
              <a:defRPr/>
            </a:pPr>
            <a:r>
              <a:rPr lang="en-US" sz="2450" b="1" dirty="0">
                <a:latin typeface="Arial" panose="020B0604020202020204" pitchFamily="34" charset="0"/>
                <a:cs typeface="Arial" panose="020B0604020202020204" pitchFamily="34" charset="0"/>
              </a:rPr>
              <a:t>6 are planned</a:t>
            </a:r>
          </a:p>
          <a:p>
            <a:pPr marL="971550" lvl="1" indent="-514350" eaLnBrk="1" fontAlgn="auto" hangingPunct="1">
              <a:spcBef>
                <a:spcPts val="0"/>
              </a:spcBef>
              <a:spcAft>
                <a:spcPts val="600"/>
              </a:spcAft>
              <a:buFontTx/>
              <a:buAutoNum type="arabicPeriod"/>
              <a:defRPr/>
            </a:pPr>
            <a:r>
              <a:rPr lang="en-US" sz="2450" b="1" dirty="0">
                <a:solidFill>
                  <a:srgbClr val="FF0000"/>
                </a:solidFill>
                <a:latin typeface="Arial" panose="020B0604020202020204" pitchFamily="34" charset="0"/>
                <a:cs typeface="Arial" panose="020B0604020202020204" pitchFamily="34" charset="0"/>
              </a:rPr>
              <a:t>The WWNWS (Chair) estimated that operational NAVTEX stations made about 200,000 broadcast in 2022</a:t>
            </a:r>
          </a:p>
          <a:p>
            <a:pPr marL="1428750" lvl="2" indent="-514350" eaLnBrk="1" fontAlgn="auto" hangingPunct="1">
              <a:spcBef>
                <a:spcPts val="0"/>
              </a:spcBef>
              <a:spcAft>
                <a:spcPts val="600"/>
              </a:spcAft>
              <a:buFont typeface="Arial" panose="020B0604020202020204" pitchFamily="34" charset="0"/>
              <a:buChar char="•"/>
              <a:defRPr/>
            </a:pPr>
            <a:r>
              <a:rPr lang="en-US" sz="1400" dirty="0">
                <a:latin typeface="+mn-lt"/>
              </a:rPr>
              <a:t>Based on data from Subarea I’s WWNWS15 report </a:t>
            </a:r>
          </a:p>
          <a:p>
            <a:pPr marL="1428750" lvl="2" indent="-514350" eaLnBrk="1" fontAlgn="auto" hangingPunct="1">
              <a:spcBef>
                <a:spcPts val="0"/>
              </a:spcBef>
              <a:spcAft>
                <a:spcPts val="600"/>
              </a:spcAft>
              <a:buFont typeface="Arial" panose="020B0604020202020204" pitchFamily="34" charset="0"/>
              <a:buChar char="•"/>
              <a:defRPr/>
            </a:pPr>
            <a:r>
              <a:rPr lang="en-US" sz="1400" dirty="0">
                <a:latin typeface="+mn-lt"/>
              </a:rPr>
              <a:t>NAVTEX Stations F, H, I, and J in Subarea I averaged 226.75 warnings per year or 0.62 warnings per day. For this estimate, the assumption will be that the warning was in force for 24 hours, which means that the Station would make 6 broadcast for each warning; 0.62 x 6 = 3.72 broadcasts per day or 1,360 broadcast per year.  For this estimate, each station averaged 1,360 broadcast per year.</a:t>
            </a:r>
          </a:p>
          <a:p>
            <a:pPr marL="1428750" lvl="2" indent="-514350" eaLnBrk="1" fontAlgn="auto" hangingPunct="1">
              <a:spcBef>
                <a:spcPts val="0"/>
              </a:spcBef>
              <a:spcAft>
                <a:spcPts val="600"/>
              </a:spcAft>
              <a:buFont typeface="Arial" panose="020B0604020202020204" pitchFamily="34" charset="0"/>
              <a:buChar char="•"/>
              <a:defRPr/>
            </a:pPr>
            <a:r>
              <a:rPr lang="en-US" sz="1400" dirty="0">
                <a:latin typeface="+mn-lt"/>
              </a:rPr>
              <a:t>147 operation stations multiplied 1,360 broadcast = 199,920 broadcasts per year</a:t>
            </a:r>
          </a:p>
          <a:p>
            <a:pPr lvl="1" eaLnBrk="1" fontAlgn="auto" hangingPunct="1">
              <a:spcBef>
                <a:spcPts val="0"/>
              </a:spcBef>
              <a:spcAft>
                <a:spcPts val="0"/>
              </a:spcAft>
              <a:defRPr/>
            </a:pPr>
            <a:endParaRPr lang="en-US" sz="2800" dirty="0">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a:extLst>
              <a:ext uri="{FF2B5EF4-FFF2-40B4-BE49-F238E27FC236}">
                <a16:creationId xmlns:a16="http://schemas.microsoft.com/office/drawing/2014/main" id="{F9BBF238-DA77-1947-9088-B57E93E11CD6}"/>
              </a:ext>
            </a:extLst>
          </p:cNvPr>
          <p:cNvSpPr/>
          <p:nvPr/>
        </p:nvSpPr>
        <p:spPr>
          <a:xfrm>
            <a:off x="9297988" y="1792288"/>
            <a:ext cx="2667000" cy="1960562"/>
          </a:xfrm>
          <a:prstGeom prst="roundRect">
            <a:avLst/>
          </a:prstGeom>
          <a:solidFill>
            <a:srgbClr val="FCC574">
              <a:alpha val="90279"/>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4099" name="Picture 4">
            <a:extLst>
              <a:ext uri="{FF2B5EF4-FFF2-40B4-BE49-F238E27FC236}">
                <a16:creationId xmlns:a16="http://schemas.microsoft.com/office/drawing/2014/main" id="{F0A01500-1150-4CB3-A058-36E01960EA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42975"/>
            <a:ext cx="9398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ounded Rectangle 7">
            <a:extLst>
              <a:ext uri="{FF2B5EF4-FFF2-40B4-BE49-F238E27FC236}">
                <a16:creationId xmlns:a16="http://schemas.microsoft.com/office/drawing/2014/main" id="{48981178-3206-2A47-A2C7-8FDD29FC0C18}"/>
              </a:ext>
            </a:extLst>
          </p:cNvPr>
          <p:cNvSpPr/>
          <p:nvPr/>
        </p:nvSpPr>
        <p:spPr>
          <a:xfrm>
            <a:off x="165100" y="1792288"/>
            <a:ext cx="2301875" cy="4852987"/>
          </a:xfrm>
          <a:prstGeom prst="roundRect">
            <a:avLst/>
          </a:prstGeom>
          <a:solidFill>
            <a:srgbClr val="83C36F">
              <a:alpha val="89729"/>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4101" name="Picture 3">
            <a:extLst>
              <a:ext uri="{FF2B5EF4-FFF2-40B4-BE49-F238E27FC236}">
                <a16:creationId xmlns:a16="http://schemas.microsoft.com/office/drawing/2014/main" id="{27EB4A69-D3FA-4D3C-9731-ED0912B34B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9800" y="1588"/>
            <a:ext cx="944563"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5">
            <a:extLst>
              <a:ext uri="{FF2B5EF4-FFF2-40B4-BE49-F238E27FC236}">
                <a16:creationId xmlns:a16="http://schemas.microsoft.com/office/drawing/2014/main" id="{A115F9F9-3DE7-485B-8524-2BF2FE8E172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98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475" y="0"/>
            <a:ext cx="10288588" cy="966788"/>
          </a:xfrm>
          <a:prstGeom prst="rect">
            <a:avLst/>
          </a:prstGeom>
          <a:solidFill>
            <a:schemeClr val="bg1"/>
          </a:solidFill>
        </p:spPr>
        <p:txBody>
          <a:bodyPr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en-US" sz="2400" cap="all" dirty="0">
                <a:latin typeface="Arial Black" panose="020B0A04020102020204" pitchFamily="34" charset="0"/>
              </a:rPr>
              <a:t>ANNEX 8-2 EGC services – Iridium </a:t>
            </a:r>
            <a:r>
              <a:rPr lang="en-US" sz="2400" cap="all" dirty="0" err="1">
                <a:latin typeface="Arial Black" panose="020B0A04020102020204" pitchFamily="34" charset="0"/>
              </a:rPr>
              <a:t>safetycast</a:t>
            </a:r>
            <a:endParaRPr lang="en-US" sz="2400" cap="all" dirty="0">
              <a:latin typeface="Arial Black" panose="020B0A04020102020204" pitchFamily="34" charset="0"/>
            </a:endParaRPr>
          </a:p>
        </p:txBody>
      </p:sp>
      <p:sp>
        <p:nvSpPr>
          <p:cNvPr id="12" name="TextBox 11">
            <a:extLst>
              <a:ext uri="{FF2B5EF4-FFF2-40B4-BE49-F238E27FC236}">
                <a16:creationId xmlns:a16="http://schemas.microsoft.com/office/drawing/2014/main" id="{9B187F9A-43A2-E245-BB66-DA30F0459D3A}"/>
              </a:ext>
            </a:extLst>
          </p:cNvPr>
          <p:cNvSpPr txBox="1"/>
          <p:nvPr/>
        </p:nvSpPr>
        <p:spPr>
          <a:xfrm>
            <a:off x="227013" y="1917700"/>
            <a:ext cx="2122487" cy="4970463"/>
          </a:xfrm>
          <a:prstGeom prst="rect">
            <a:avLst/>
          </a:prstGeom>
          <a:noFill/>
        </p:spPr>
        <p:txBody>
          <a:bodyPr>
            <a:spAutoFit/>
          </a:bodyPr>
          <a:lstStyle/>
          <a:p>
            <a:pPr eaLnBrk="1" fontAlgn="auto" hangingPunct="1">
              <a:spcBef>
                <a:spcPts val="0"/>
              </a:spcBef>
              <a:spcAft>
                <a:spcPts val="600"/>
              </a:spcAft>
              <a:defRPr/>
            </a:pPr>
            <a:r>
              <a:rPr lang="en-US" sz="2000" b="1" dirty="0">
                <a:latin typeface="Arial" panose="020B0604020202020204" pitchFamily="34" charset="0"/>
                <a:cs typeface="Arial" panose="020B0604020202020204" pitchFamily="34" charset="0"/>
              </a:rPr>
              <a:t>Operational (16)</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I</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II</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III</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IV</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VII</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VIII</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IX</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X</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XI</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XII</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NAVREA XIV</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XV</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XVI</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XVII</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XVIII</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XIX</a:t>
            </a:r>
          </a:p>
          <a:p>
            <a:pPr marL="342900" indent="-342900" eaLnBrk="1" fontAlgn="auto" hangingPunct="1">
              <a:spcBef>
                <a:spcPts val="0"/>
              </a:spcBef>
              <a:spcAft>
                <a:spcPts val="600"/>
              </a:spcAft>
              <a:buFont typeface="Arial" panose="020B0604020202020204" pitchFamily="34" charset="0"/>
              <a:buChar char="•"/>
              <a:defRPr/>
            </a:pPr>
            <a:endParaRPr lang="en-US" sz="2000" b="1"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EB8DC3CE-293E-F848-97AB-AF8DAA21C2AA}"/>
              </a:ext>
            </a:extLst>
          </p:cNvPr>
          <p:cNvSpPr txBox="1"/>
          <p:nvPr/>
        </p:nvSpPr>
        <p:spPr>
          <a:xfrm>
            <a:off x="9423400" y="1955800"/>
            <a:ext cx="3786188" cy="1554163"/>
          </a:xfrm>
          <a:prstGeom prst="rect">
            <a:avLst/>
          </a:prstGeom>
          <a:noFill/>
        </p:spPr>
        <p:txBody>
          <a:bodyPr>
            <a:spAutoFit/>
          </a:bodyPr>
          <a:lstStyle/>
          <a:p>
            <a:pPr eaLnBrk="1" fontAlgn="auto" hangingPunct="1">
              <a:spcBef>
                <a:spcPts val="0"/>
              </a:spcBef>
              <a:spcAft>
                <a:spcPts val="600"/>
              </a:spcAft>
              <a:defRPr/>
            </a:pPr>
            <a:r>
              <a:rPr lang="en-US" sz="2000" b="1" dirty="0">
                <a:latin typeface="Arial" panose="020B0604020202020204" pitchFamily="34" charset="0"/>
                <a:cs typeface="Arial" panose="020B0604020202020204" pitchFamily="34" charset="0"/>
              </a:rPr>
              <a:t>Under Trial (3)</a:t>
            </a:r>
          </a:p>
          <a:p>
            <a:pPr marL="342900" indent="-342900" eaLnBrk="1" fontAlgn="auto" hangingPunct="1">
              <a:spcBef>
                <a:spcPts val="0"/>
              </a:spcBef>
              <a:spcAft>
                <a:spcPts val="600"/>
              </a:spcAft>
              <a:buFont typeface="Arial" panose="020B0604020202020204" pitchFamily="34" charset="0"/>
              <a:buChar char="•"/>
              <a:defRPr/>
            </a:pPr>
            <a:r>
              <a:rPr lang="en-US" sz="2000" b="1" dirty="0">
                <a:latin typeface="Arial" panose="020B0604020202020204" pitchFamily="34" charset="0"/>
                <a:cs typeface="Arial" panose="020B0604020202020204" pitchFamily="34" charset="0"/>
              </a:rPr>
              <a:t>NAVAREA XIII</a:t>
            </a:r>
          </a:p>
          <a:p>
            <a:pPr marL="342900" indent="-342900" eaLnBrk="1" fontAlgn="auto" hangingPunct="1">
              <a:spcBef>
                <a:spcPts val="0"/>
              </a:spcBef>
              <a:spcAft>
                <a:spcPts val="600"/>
              </a:spcAft>
              <a:buFont typeface="Arial" panose="020B0604020202020204" pitchFamily="34" charset="0"/>
              <a:buChar char="•"/>
              <a:defRPr/>
            </a:pPr>
            <a:r>
              <a:rPr lang="en-US" sz="2000" b="1" dirty="0">
                <a:latin typeface="Arial" panose="020B0604020202020204" pitchFamily="34" charset="0"/>
                <a:cs typeface="Arial" panose="020B0604020202020204" pitchFamily="34" charset="0"/>
              </a:rPr>
              <a:t>NAVAREA XX</a:t>
            </a:r>
          </a:p>
          <a:p>
            <a:pPr marL="342900" indent="-342900" eaLnBrk="1" fontAlgn="auto" hangingPunct="1">
              <a:spcBef>
                <a:spcPts val="0"/>
              </a:spcBef>
              <a:spcAft>
                <a:spcPts val="600"/>
              </a:spcAft>
              <a:buFont typeface="Arial" panose="020B0604020202020204" pitchFamily="34" charset="0"/>
              <a:buChar char="•"/>
              <a:defRPr/>
            </a:pPr>
            <a:r>
              <a:rPr lang="en-US" sz="2000" b="1" dirty="0">
                <a:latin typeface="Arial" panose="020B0604020202020204" pitchFamily="34" charset="0"/>
                <a:cs typeface="Arial" panose="020B0604020202020204" pitchFamily="34" charset="0"/>
              </a:rPr>
              <a:t>NAVAREA XXI</a:t>
            </a:r>
          </a:p>
        </p:txBody>
      </p:sp>
      <p:pic>
        <p:nvPicPr>
          <p:cNvPr id="4106" name="Google Shape;143;p8">
            <a:extLst>
              <a:ext uri="{FF2B5EF4-FFF2-40B4-BE49-F238E27FC236}">
                <a16:creationId xmlns:a16="http://schemas.microsoft.com/office/drawing/2014/main" id="{F8C320BA-7F0C-4F56-99AC-2500C4386BC6}"/>
              </a:ext>
            </a:extLst>
          </p:cNvPr>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0263" y="663575"/>
            <a:ext cx="25288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890EF63A-63C0-AAA9-0DCE-66D3701EC2A9}"/>
              </a:ext>
            </a:extLst>
          </p:cNvPr>
          <p:cNvPicPr>
            <a:picLocks noChangeAspect="1"/>
          </p:cNvPicPr>
          <p:nvPr/>
        </p:nvPicPr>
        <p:blipFill>
          <a:blip r:embed="rId6"/>
          <a:stretch>
            <a:fillRect/>
          </a:stretch>
        </p:blipFill>
        <p:spPr>
          <a:xfrm>
            <a:off x="2766151" y="1501796"/>
            <a:ext cx="6261501" cy="394106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4108" name="Footer Placeholder 5">
            <a:extLst>
              <a:ext uri="{FF2B5EF4-FFF2-40B4-BE49-F238E27FC236}">
                <a16:creationId xmlns:a16="http://schemas.microsoft.com/office/drawing/2014/main" id="{5616757D-B7C4-4282-A39A-00B31EE15297}"/>
              </a:ext>
            </a:extLst>
          </p:cNvPr>
          <p:cNvSpPr>
            <a:spLocks noGrp="1" noChangeArrowheads="1"/>
          </p:cNvSpPr>
          <p:nvPr>
            <p:ph type="ftr" sz="quarter" idx="11"/>
          </p:nvPr>
        </p:nvSpPr>
        <p:spPr bwMode="auto">
          <a:xfrm>
            <a:off x="3438525" y="6249988"/>
            <a:ext cx="5811838" cy="50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GB" altLang="en-US" sz="1800">
                <a:latin typeface="Arial" panose="020B0604020202020204" pitchFamily="34" charset="0"/>
                <a:cs typeface="Arial" panose="020B0604020202020204" pitchFamily="34" charset="0"/>
              </a:rPr>
              <a:t>WWNWS15  IHO, Monaco 4</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 8</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September 2023</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a:extLst>
              <a:ext uri="{FF2B5EF4-FFF2-40B4-BE49-F238E27FC236}">
                <a16:creationId xmlns:a16="http://schemas.microsoft.com/office/drawing/2014/main" id="{53DEDA8C-2EC1-4AA2-AA71-CD9E9F8906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800" y="1588"/>
            <a:ext cx="944563"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4">
            <a:extLst>
              <a:ext uri="{FF2B5EF4-FFF2-40B4-BE49-F238E27FC236}">
                <a16:creationId xmlns:a16="http://schemas.microsoft.com/office/drawing/2014/main" id="{F22ACF73-F6F4-4972-ACE2-27D847C1AC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42975"/>
            <a:ext cx="9398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5">
            <a:extLst>
              <a:ext uri="{FF2B5EF4-FFF2-40B4-BE49-F238E27FC236}">
                <a16:creationId xmlns:a16="http://schemas.microsoft.com/office/drawing/2014/main" id="{1B40D822-F19F-4EB1-91F0-C72B29459CE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98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475" y="0"/>
            <a:ext cx="10288588" cy="966788"/>
          </a:xfrm>
          <a:prstGeom prst="rect">
            <a:avLst/>
          </a:prstGeom>
          <a:solidFill>
            <a:schemeClr val="bg1"/>
          </a:solidFill>
        </p:spPr>
        <p:txBody>
          <a:bodyPr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en-US" sz="2400" cap="all" dirty="0">
                <a:latin typeface="Arial Black" panose="020B0A04020102020204" pitchFamily="34" charset="0"/>
              </a:rPr>
              <a:t>ANNEX 8-2 EGC services – Iridium </a:t>
            </a:r>
            <a:r>
              <a:rPr lang="en-US" sz="2400" cap="all" dirty="0" err="1">
                <a:latin typeface="Arial Black" panose="020B0A04020102020204" pitchFamily="34" charset="0"/>
              </a:rPr>
              <a:t>safetycast</a:t>
            </a:r>
            <a:endParaRPr lang="en-US" sz="2400" cap="all" dirty="0">
              <a:latin typeface="Arial Black" panose="020B0A04020102020204" pitchFamily="34" charset="0"/>
            </a:endParaRPr>
          </a:p>
        </p:txBody>
      </p:sp>
      <p:pic>
        <p:nvPicPr>
          <p:cNvPr id="5126" name="Google Shape;143;p8">
            <a:extLst>
              <a:ext uri="{FF2B5EF4-FFF2-40B4-BE49-F238E27FC236}">
                <a16:creationId xmlns:a16="http://schemas.microsoft.com/office/drawing/2014/main" id="{A54B5B79-0A45-4B88-8C99-6FFDE5CDA242}"/>
              </a:ext>
            </a:extLst>
          </p:cNvPr>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02138" y="660400"/>
            <a:ext cx="235585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27" name="Group 25">
            <a:extLst>
              <a:ext uri="{FF2B5EF4-FFF2-40B4-BE49-F238E27FC236}">
                <a16:creationId xmlns:a16="http://schemas.microsoft.com/office/drawing/2014/main" id="{CBE2589D-DCF9-40C0-8EB1-0E3464AA813F}"/>
              </a:ext>
            </a:extLst>
          </p:cNvPr>
          <p:cNvGrpSpPr>
            <a:grpSpLocks/>
          </p:cNvGrpSpPr>
          <p:nvPr/>
        </p:nvGrpSpPr>
        <p:grpSpPr bwMode="auto">
          <a:xfrm>
            <a:off x="10488613" y="1981200"/>
            <a:ext cx="2479675" cy="1395413"/>
            <a:chOff x="9298390" y="1792824"/>
            <a:chExt cx="3911430" cy="1960469"/>
          </a:xfrm>
        </p:grpSpPr>
        <p:sp>
          <p:nvSpPr>
            <p:cNvPr id="2" name="Rounded Rectangle 1">
              <a:extLst>
                <a:ext uri="{FF2B5EF4-FFF2-40B4-BE49-F238E27FC236}">
                  <a16:creationId xmlns:a16="http://schemas.microsoft.com/office/drawing/2014/main" id="{47BFEBBE-2C53-B575-13FA-24154EA6DEEF}"/>
                </a:ext>
              </a:extLst>
            </p:cNvPr>
            <p:cNvSpPr/>
            <p:nvPr/>
          </p:nvSpPr>
          <p:spPr>
            <a:xfrm>
              <a:off x="9298390" y="1792824"/>
              <a:ext cx="2666883" cy="1960469"/>
            </a:xfrm>
            <a:prstGeom prst="roundRect">
              <a:avLst/>
            </a:prstGeom>
            <a:solidFill>
              <a:srgbClr val="FCC574">
                <a:alpha val="90279"/>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TextBox 2">
              <a:extLst>
                <a:ext uri="{FF2B5EF4-FFF2-40B4-BE49-F238E27FC236}">
                  <a16:creationId xmlns:a16="http://schemas.microsoft.com/office/drawing/2014/main" id="{EB95D398-6F7A-B5EE-0705-7B672ED8128F}"/>
                </a:ext>
              </a:extLst>
            </p:cNvPr>
            <p:cNvSpPr txBox="1"/>
            <p:nvPr/>
          </p:nvSpPr>
          <p:spPr>
            <a:xfrm>
              <a:off x="9423596" y="1955639"/>
              <a:ext cx="3786224" cy="1492096"/>
            </a:xfrm>
            <a:prstGeom prst="rect">
              <a:avLst/>
            </a:prstGeom>
            <a:noFill/>
          </p:spPr>
          <p:txBody>
            <a:bodyPr>
              <a:spAutoFit/>
            </a:bodyPr>
            <a:lstStyle/>
            <a:p>
              <a:pPr eaLnBrk="1" fontAlgn="auto" hangingPunct="1">
                <a:spcBef>
                  <a:spcPts val="0"/>
                </a:spcBef>
                <a:spcAft>
                  <a:spcPts val="600"/>
                </a:spcAft>
                <a:defRPr/>
              </a:pPr>
              <a:r>
                <a:rPr lang="en-US" sz="1200" b="1" dirty="0">
                  <a:latin typeface="Arial" panose="020B0604020202020204" pitchFamily="34" charset="0"/>
                  <a:cs typeface="Arial" panose="020B0604020202020204" pitchFamily="34" charset="0"/>
                </a:rPr>
                <a:t>Under Trial (3)</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XIII</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XX</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XXI</a:t>
              </a:r>
            </a:p>
          </p:txBody>
        </p:sp>
      </p:grpSp>
      <p:grpSp>
        <p:nvGrpSpPr>
          <p:cNvPr id="5128" name="Group 24">
            <a:extLst>
              <a:ext uri="{FF2B5EF4-FFF2-40B4-BE49-F238E27FC236}">
                <a16:creationId xmlns:a16="http://schemas.microsoft.com/office/drawing/2014/main" id="{E5CD488D-E5F2-4FB3-9506-410995D54598}"/>
              </a:ext>
            </a:extLst>
          </p:cNvPr>
          <p:cNvGrpSpPr>
            <a:grpSpLocks/>
          </p:cNvGrpSpPr>
          <p:nvPr/>
        </p:nvGrpSpPr>
        <p:grpSpPr bwMode="auto">
          <a:xfrm>
            <a:off x="77788" y="1908175"/>
            <a:ext cx="2303462" cy="5094288"/>
            <a:chOff x="164372" y="1792824"/>
            <a:chExt cx="2302398" cy="5094695"/>
          </a:xfrm>
        </p:grpSpPr>
        <p:sp>
          <p:nvSpPr>
            <p:cNvPr id="8" name="Rounded Rectangle 7">
              <a:extLst>
                <a:ext uri="{FF2B5EF4-FFF2-40B4-BE49-F238E27FC236}">
                  <a16:creationId xmlns:a16="http://schemas.microsoft.com/office/drawing/2014/main" id="{FE76F2F7-0D53-71F6-8E03-6EF06B39F8B1}"/>
                </a:ext>
              </a:extLst>
            </p:cNvPr>
            <p:cNvSpPr/>
            <p:nvPr/>
          </p:nvSpPr>
          <p:spPr>
            <a:xfrm>
              <a:off x="164372" y="1792824"/>
              <a:ext cx="2302398" cy="4851788"/>
            </a:xfrm>
            <a:prstGeom prst="roundRect">
              <a:avLst/>
            </a:prstGeom>
            <a:solidFill>
              <a:srgbClr val="83C36F">
                <a:alpha val="89729"/>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 name="TextBox 9">
              <a:extLst>
                <a:ext uri="{FF2B5EF4-FFF2-40B4-BE49-F238E27FC236}">
                  <a16:creationId xmlns:a16="http://schemas.microsoft.com/office/drawing/2014/main" id="{77EF53C7-BDC6-5205-DDCA-7921878669E0}"/>
                </a:ext>
              </a:extLst>
            </p:cNvPr>
            <p:cNvSpPr txBox="1"/>
            <p:nvPr/>
          </p:nvSpPr>
          <p:spPr>
            <a:xfrm>
              <a:off x="226255" y="1916659"/>
              <a:ext cx="2123094" cy="4970860"/>
            </a:xfrm>
            <a:prstGeom prst="rect">
              <a:avLst/>
            </a:prstGeom>
            <a:noFill/>
          </p:spPr>
          <p:txBody>
            <a:bodyPr>
              <a:spAutoFit/>
            </a:bodyPr>
            <a:lstStyle/>
            <a:p>
              <a:pPr eaLnBrk="1" fontAlgn="auto" hangingPunct="1">
                <a:spcBef>
                  <a:spcPts val="0"/>
                </a:spcBef>
                <a:spcAft>
                  <a:spcPts val="600"/>
                </a:spcAft>
                <a:defRPr/>
              </a:pPr>
              <a:r>
                <a:rPr lang="en-US" sz="2000" b="1" dirty="0">
                  <a:latin typeface="Arial" panose="020B0604020202020204" pitchFamily="34" charset="0"/>
                  <a:cs typeface="Arial" panose="020B0604020202020204" pitchFamily="34" charset="0"/>
                </a:rPr>
                <a:t>Operational (16)</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I</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II</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III</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IV</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VII</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VIII</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IX</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X</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XI</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XII</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NAVREA XIV</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XV</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XVI</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XVII</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XVIII</a:t>
              </a:r>
            </a:p>
            <a:p>
              <a:pPr marL="342900" indent="-342900" eaLnBrk="1" fontAlgn="auto" hangingPunct="1">
                <a:spcBef>
                  <a:spcPts val="0"/>
                </a:spcBef>
                <a:spcAft>
                  <a:spcPts val="600"/>
                </a:spcAft>
                <a:buFont typeface="Arial" panose="020B0604020202020204" pitchFamily="34" charset="0"/>
                <a:buChar char="•"/>
                <a:defRPr/>
              </a:pPr>
              <a:r>
                <a:rPr lang="en-US" sz="1200" b="1" dirty="0">
                  <a:latin typeface="Arial" panose="020B0604020202020204" pitchFamily="34" charset="0"/>
                  <a:cs typeface="Arial" panose="020B0604020202020204" pitchFamily="34" charset="0"/>
                </a:rPr>
                <a:t>NAVAREA XIX</a:t>
              </a:r>
            </a:p>
            <a:p>
              <a:pPr marL="342900" indent="-342900" eaLnBrk="1" fontAlgn="auto" hangingPunct="1">
                <a:spcBef>
                  <a:spcPts val="0"/>
                </a:spcBef>
                <a:spcAft>
                  <a:spcPts val="600"/>
                </a:spcAft>
                <a:buFont typeface="Arial" panose="020B0604020202020204" pitchFamily="34" charset="0"/>
                <a:buChar char="•"/>
                <a:defRPr/>
              </a:pPr>
              <a:endParaRPr lang="en-US" sz="2000" b="1" dirty="0">
                <a:latin typeface="Arial" panose="020B0604020202020204" pitchFamily="34" charset="0"/>
                <a:cs typeface="Arial" panose="020B0604020202020204" pitchFamily="34" charset="0"/>
              </a:endParaRPr>
            </a:p>
          </p:txBody>
        </p:sp>
      </p:grpSp>
      <p:graphicFrame>
        <p:nvGraphicFramePr>
          <p:cNvPr id="28" name="Table 27">
            <a:extLst>
              <a:ext uri="{FF2B5EF4-FFF2-40B4-BE49-F238E27FC236}">
                <a16:creationId xmlns:a16="http://schemas.microsoft.com/office/drawing/2014/main" id="{ABC4924A-0C46-14D4-D72E-D6BBFD85ABD4}"/>
              </a:ext>
            </a:extLst>
          </p:cNvPr>
          <p:cNvGraphicFramePr>
            <a:graphicFrameLocks noGrp="1"/>
          </p:cNvGraphicFramePr>
          <p:nvPr>
            <p:extLst>
              <p:ext uri="{D42A27DB-BD31-4B8C-83A1-F6EECF244321}">
                <p14:modId xmlns:p14="http://schemas.microsoft.com/office/powerpoint/2010/main" val="3773062227"/>
              </p:ext>
            </p:extLst>
          </p:nvPr>
        </p:nvGraphicFramePr>
        <p:xfrm>
          <a:off x="2484438" y="1560513"/>
          <a:ext cx="7951787" cy="4351343"/>
        </p:xfrm>
        <a:graphic>
          <a:graphicData uri="http://schemas.openxmlformats.org/drawingml/2006/table">
            <a:tbl>
              <a:tblPr/>
              <a:tblGrid>
                <a:gridCol w="890475">
                  <a:extLst>
                    <a:ext uri="{9D8B030D-6E8A-4147-A177-3AD203B41FA5}">
                      <a16:colId xmlns:a16="http://schemas.microsoft.com/office/drawing/2014/main" val="3392085391"/>
                    </a:ext>
                  </a:extLst>
                </a:gridCol>
                <a:gridCol w="1099815">
                  <a:extLst>
                    <a:ext uri="{9D8B030D-6E8A-4147-A177-3AD203B41FA5}">
                      <a16:colId xmlns:a16="http://schemas.microsoft.com/office/drawing/2014/main" val="2811824011"/>
                    </a:ext>
                  </a:extLst>
                </a:gridCol>
                <a:gridCol w="2662052">
                  <a:extLst>
                    <a:ext uri="{9D8B030D-6E8A-4147-A177-3AD203B41FA5}">
                      <a16:colId xmlns:a16="http://schemas.microsoft.com/office/drawing/2014/main" val="3783080453"/>
                    </a:ext>
                  </a:extLst>
                </a:gridCol>
                <a:gridCol w="1537241">
                  <a:extLst>
                    <a:ext uri="{9D8B030D-6E8A-4147-A177-3AD203B41FA5}">
                      <a16:colId xmlns:a16="http://schemas.microsoft.com/office/drawing/2014/main" val="3818988225"/>
                    </a:ext>
                  </a:extLst>
                </a:gridCol>
                <a:gridCol w="1762204">
                  <a:extLst>
                    <a:ext uri="{9D8B030D-6E8A-4147-A177-3AD203B41FA5}">
                      <a16:colId xmlns:a16="http://schemas.microsoft.com/office/drawing/2014/main" val="1085613014"/>
                    </a:ext>
                  </a:extLst>
                </a:gridCol>
              </a:tblGrid>
              <a:tr h="187558">
                <a:tc>
                  <a:txBody>
                    <a:bodyPr/>
                    <a:lstStyle/>
                    <a:p>
                      <a:pPr algn="ctr" fontAlgn="ctr"/>
                      <a:r>
                        <a:rPr lang="en-US" sz="1100" b="1" i="0" u="none" strike="noStrike">
                          <a:solidFill>
                            <a:srgbClr val="FFFFFF"/>
                          </a:solidFill>
                          <a:effectLst/>
                          <a:latin typeface="Calibri" panose="020F0502020204030204" pitchFamily="34" charset="0"/>
                        </a:rPr>
                        <a:t>NAVAREA</a:t>
                      </a:r>
                    </a:p>
                  </a:txBody>
                  <a:tcPr marL="9377" marR="9377" marT="9378" marB="0" anchor="ctr">
                    <a:lnL w="12700" cap="flat" cmpd="sng" algn="ctr">
                      <a:solidFill>
                        <a:srgbClr val="FF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757171"/>
                    </a:solidFill>
                  </a:tcPr>
                </a:tc>
                <a:tc>
                  <a:txBody>
                    <a:bodyPr/>
                    <a:lstStyle/>
                    <a:p>
                      <a:pPr algn="ctr" fontAlgn="ctr"/>
                      <a:r>
                        <a:rPr lang="en-US" sz="1100" b="1" i="0" u="none" strike="noStrike">
                          <a:solidFill>
                            <a:srgbClr val="FFFFFF"/>
                          </a:solidFill>
                          <a:effectLst/>
                          <a:latin typeface="Calibri" panose="020F0502020204030204" pitchFamily="34" charset="0"/>
                        </a:rPr>
                        <a:t>Country</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757171"/>
                    </a:solidFill>
                  </a:tcPr>
                </a:tc>
                <a:tc>
                  <a:txBody>
                    <a:bodyPr/>
                    <a:lstStyle/>
                    <a:p>
                      <a:pPr algn="ctr" fontAlgn="ctr"/>
                      <a:r>
                        <a:rPr lang="en-US" sz="1100" b="1" i="0" u="none" strike="noStrike" dirty="0">
                          <a:solidFill>
                            <a:srgbClr val="FFFFFF"/>
                          </a:solidFill>
                          <a:effectLst/>
                          <a:latin typeface="Calibri" panose="020F0502020204030204" pitchFamily="34" charset="0"/>
                        </a:rPr>
                        <a:t>MSI Coastal Warning Area (1) (if applicable)</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757171"/>
                    </a:solidFill>
                  </a:tcPr>
                </a:tc>
                <a:tc>
                  <a:txBody>
                    <a:bodyPr/>
                    <a:lstStyle/>
                    <a:p>
                      <a:pPr algn="ctr" fontAlgn="ctr"/>
                      <a:r>
                        <a:rPr lang="en-US" sz="1100" b="1" i="0" u="none" strike="noStrike">
                          <a:solidFill>
                            <a:srgbClr val="FFFFFF"/>
                          </a:solidFill>
                          <a:effectLst/>
                          <a:latin typeface="Calibri" panose="020F0502020204030204" pitchFamily="34" charset="0"/>
                        </a:rPr>
                        <a:t>Status of implementation</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757171"/>
                    </a:solidFill>
                  </a:tcPr>
                </a:tc>
                <a:tc>
                  <a:txBody>
                    <a:bodyPr/>
                    <a:lstStyle/>
                    <a:p>
                      <a:pPr algn="ctr" fontAlgn="ctr"/>
                      <a:r>
                        <a:rPr lang="en-US" sz="1100" b="1" i="0" u="none" strike="noStrike">
                          <a:solidFill>
                            <a:srgbClr val="FFFFFF"/>
                          </a:solidFill>
                          <a:effectLst/>
                          <a:latin typeface="Calibri" panose="020F0502020204030204" pitchFamily="34" charset="0"/>
                        </a:rPr>
                        <a:t>Comment</a:t>
                      </a:r>
                    </a:p>
                  </a:txBody>
                  <a:tcPr marL="9377" marR="9377" marT="9378" marB="0" anchor="ctr">
                    <a:lnL w="6350" cap="flat" cmpd="sng" algn="ctr">
                      <a:solidFill>
                        <a:srgbClr val="FFFFFF"/>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757171"/>
                    </a:solidFill>
                  </a:tcPr>
                </a:tc>
                <a:extLst>
                  <a:ext uri="{0D108BD9-81ED-4DB2-BD59-A6C34878D82A}">
                    <a16:rowId xmlns:a16="http://schemas.microsoft.com/office/drawing/2014/main" val="2389610641"/>
                  </a:ext>
                </a:extLst>
              </a:tr>
              <a:tr h="187558">
                <a:tc>
                  <a:txBody>
                    <a:bodyPr/>
                    <a:lstStyle/>
                    <a:p>
                      <a:pPr algn="ctr" fontAlgn="ctr"/>
                      <a:r>
                        <a:rPr lang="en-US" sz="1100" b="0" i="0" u="none" strike="noStrike">
                          <a:solidFill>
                            <a:srgbClr val="000000"/>
                          </a:solidFill>
                          <a:effectLst/>
                          <a:latin typeface="Calibri" panose="020F0502020204030204" pitchFamily="34" charset="0"/>
                        </a:rPr>
                        <a:t>I</a:t>
                      </a:r>
                    </a:p>
                  </a:txBody>
                  <a:tcPr marL="9377" marR="9377" marT="9378" marB="0" anchor="ctr">
                    <a:lnL w="12700" cap="flat" cmpd="sng" algn="ctr">
                      <a:solidFill>
                        <a:srgbClr val="FF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100" b="0" i="0" u="none" strike="noStrike">
                          <a:solidFill>
                            <a:srgbClr val="000000"/>
                          </a:solidFill>
                          <a:effectLst/>
                          <a:latin typeface="Calibri" panose="020F0502020204030204" pitchFamily="34" charset="0"/>
                        </a:rPr>
                        <a:t>United Kingdom</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100" b="0" i="0" u="none" strike="noStrike">
                          <a:solidFill>
                            <a:srgbClr val="000000"/>
                          </a:solidFill>
                          <a:effectLst/>
                          <a:latin typeface="Calibri" panose="020F0502020204030204" pitchFamily="34" charset="0"/>
                        </a:rPr>
                        <a:t>Operational</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extLst>
                  <a:ext uri="{0D108BD9-81ED-4DB2-BD59-A6C34878D82A}">
                    <a16:rowId xmlns:a16="http://schemas.microsoft.com/office/drawing/2014/main" val="2816599190"/>
                  </a:ext>
                </a:extLst>
              </a:tr>
              <a:tr h="187558">
                <a:tc>
                  <a:txBody>
                    <a:bodyPr/>
                    <a:lstStyle/>
                    <a:p>
                      <a:pPr algn="ctr" fontAlgn="ctr"/>
                      <a:r>
                        <a:rPr lang="en-US" sz="1100" b="0" i="0" u="none" strike="noStrike">
                          <a:solidFill>
                            <a:srgbClr val="000000"/>
                          </a:solidFill>
                          <a:effectLst/>
                          <a:latin typeface="Calibri" panose="020F0502020204030204" pitchFamily="34" charset="0"/>
                        </a:rPr>
                        <a:t>II</a:t>
                      </a:r>
                    </a:p>
                  </a:txBody>
                  <a:tcPr marL="9377" marR="9377" marT="9378" marB="0" anchor="ctr">
                    <a:lnL w="12700" cap="flat" cmpd="sng" algn="ctr">
                      <a:solidFill>
                        <a:srgbClr val="FF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100" b="0" i="0" u="none" strike="noStrike">
                          <a:solidFill>
                            <a:srgbClr val="000000"/>
                          </a:solidFill>
                          <a:effectLst/>
                          <a:latin typeface="Calibri" panose="020F0502020204030204" pitchFamily="34" charset="0"/>
                        </a:rPr>
                        <a:t>France</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100" b="0" i="0" u="none" strike="noStrike">
                          <a:solidFill>
                            <a:srgbClr val="000000"/>
                          </a:solidFill>
                          <a:effectLst/>
                          <a:latin typeface="Calibri" panose="020F0502020204030204" pitchFamily="34" charset="0"/>
                        </a:rPr>
                        <a:t>Operational</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extLst>
                  <a:ext uri="{0D108BD9-81ED-4DB2-BD59-A6C34878D82A}">
                    <a16:rowId xmlns:a16="http://schemas.microsoft.com/office/drawing/2014/main" val="2763665201"/>
                  </a:ext>
                </a:extLst>
              </a:tr>
              <a:tr h="187558">
                <a:tc>
                  <a:txBody>
                    <a:bodyPr/>
                    <a:lstStyle/>
                    <a:p>
                      <a:pPr algn="ctr" fontAlgn="ctr"/>
                      <a:r>
                        <a:rPr lang="en-US" sz="1100" b="0" i="0" u="none" strike="noStrike">
                          <a:solidFill>
                            <a:srgbClr val="000000"/>
                          </a:solidFill>
                          <a:effectLst/>
                          <a:latin typeface="Calibri" panose="020F0502020204030204" pitchFamily="34" charset="0"/>
                        </a:rPr>
                        <a:t>III</a:t>
                      </a:r>
                    </a:p>
                  </a:txBody>
                  <a:tcPr marL="9377" marR="9377" marT="9378" marB="0" anchor="ctr">
                    <a:lnL w="12700" cap="flat" cmpd="sng" algn="ctr">
                      <a:solidFill>
                        <a:srgbClr val="FF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100" b="0" i="0" u="none" strike="noStrike">
                          <a:solidFill>
                            <a:srgbClr val="000000"/>
                          </a:solidFill>
                          <a:effectLst/>
                          <a:latin typeface="Calibri" panose="020F0502020204030204" pitchFamily="34" charset="0"/>
                        </a:rPr>
                        <a:t>Spain</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100" b="0" i="0" u="none" strike="noStrike">
                          <a:solidFill>
                            <a:srgbClr val="000000"/>
                          </a:solidFill>
                          <a:effectLst/>
                          <a:latin typeface="Calibri" panose="020F0502020204030204" pitchFamily="34" charset="0"/>
                        </a:rPr>
                        <a:t>Operational</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extLst>
                  <a:ext uri="{0D108BD9-81ED-4DB2-BD59-A6C34878D82A}">
                    <a16:rowId xmlns:a16="http://schemas.microsoft.com/office/drawing/2014/main" val="304961976"/>
                  </a:ext>
                </a:extLst>
              </a:tr>
              <a:tr h="187558">
                <a:tc>
                  <a:txBody>
                    <a:bodyPr/>
                    <a:lstStyle/>
                    <a:p>
                      <a:pPr algn="ctr" fontAlgn="ctr"/>
                      <a:r>
                        <a:rPr lang="en-US" sz="1100" b="0" i="0" u="none" strike="noStrike">
                          <a:solidFill>
                            <a:srgbClr val="000000"/>
                          </a:solidFill>
                          <a:effectLst/>
                          <a:latin typeface="Calibri" panose="020F0502020204030204" pitchFamily="34" charset="0"/>
                        </a:rPr>
                        <a:t>IV</a:t>
                      </a:r>
                    </a:p>
                  </a:txBody>
                  <a:tcPr marL="9377" marR="9377" marT="9378" marB="0" anchor="ctr">
                    <a:lnL w="12700" cap="flat" cmpd="sng" algn="ctr">
                      <a:solidFill>
                        <a:srgbClr val="FF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100" b="0" i="0" u="none" strike="noStrike">
                          <a:solidFill>
                            <a:srgbClr val="000000"/>
                          </a:solidFill>
                          <a:effectLst/>
                          <a:latin typeface="Calibri" panose="020F0502020204030204" pitchFamily="34" charset="0"/>
                        </a:rPr>
                        <a:t>United States</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100" b="0" i="0" u="none" strike="noStrike">
                          <a:solidFill>
                            <a:srgbClr val="000000"/>
                          </a:solidFill>
                          <a:effectLst/>
                          <a:latin typeface="Calibri" panose="020F0502020204030204" pitchFamily="34" charset="0"/>
                        </a:rPr>
                        <a:t>A and C ? </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100" b="0" i="0" u="none" strike="noStrike">
                          <a:solidFill>
                            <a:srgbClr val="000000"/>
                          </a:solidFill>
                          <a:effectLst/>
                          <a:latin typeface="Calibri" panose="020F0502020204030204" pitchFamily="34" charset="0"/>
                        </a:rPr>
                        <a:t>Operational</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extLst>
                  <a:ext uri="{0D108BD9-81ED-4DB2-BD59-A6C34878D82A}">
                    <a16:rowId xmlns:a16="http://schemas.microsoft.com/office/drawing/2014/main" val="3775540084"/>
                  </a:ext>
                </a:extLst>
              </a:tr>
              <a:tr h="187558">
                <a:tc>
                  <a:txBody>
                    <a:bodyPr/>
                    <a:lstStyle/>
                    <a:p>
                      <a:pPr algn="ctr" fontAlgn="ctr"/>
                      <a:r>
                        <a:rPr lang="en-US" sz="1100" b="0" i="0" u="none" strike="noStrike">
                          <a:solidFill>
                            <a:srgbClr val="000000"/>
                          </a:solidFill>
                          <a:effectLst/>
                          <a:latin typeface="Calibri" panose="020F0502020204030204" pitchFamily="34" charset="0"/>
                        </a:rPr>
                        <a:t>V</a:t>
                      </a:r>
                    </a:p>
                  </a:txBody>
                  <a:tcPr marL="9377" marR="9377" marT="9378" marB="0" anchor="ctr">
                    <a:lnL w="12700" cap="flat" cmpd="sng" algn="ctr">
                      <a:solidFill>
                        <a:srgbClr val="FF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100" b="0" i="0" u="none" strike="noStrike">
                          <a:solidFill>
                            <a:srgbClr val="000000"/>
                          </a:solidFill>
                          <a:effectLst/>
                          <a:latin typeface="Calibri" panose="020F0502020204030204" pitchFamily="34" charset="0"/>
                        </a:rPr>
                        <a:t>Brazil</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extLst>
                  <a:ext uri="{0D108BD9-81ED-4DB2-BD59-A6C34878D82A}">
                    <a16:rowId xmlns:a16="http://schemas.microsoft.com/office/drawing/2014/main" val="946002128"/>
                  </a:ext>
                </a:extLst>
              </a:tr>
              <a:tr h="187558">
                <a:tc>
                  <a:txBody>
                    <a:bodyPr/>
                    <a:lstStyle/>
                    <a:p>
                      <a:pPr algn="ctr" fontAlgn="ctr"/>
                      <a:r>
                        <a:rPr lang="en-US" sz="1100" b="0" i="0" u="none" strike="noStrike">
                          <a:solidFill>
                            <a:srgbClr val="000000"/>
                          </a:solidFill>
                          <a:effectLst/>
                          <a:latin typeface="Calibri" panose="020F0502020204030204" pitchFamily="34" charset="0"/>
                        </a:rPr>
                        <a:t>VI</a:t>
                      </a:r>
                    </a:p>
                  </a:txBody>
                  <a:tcPr marL="9377" marR="9377" marT="9378" marB="0" anchor="ctr">
                    <a:lnL w="12700" cap="flat" cmpd="sng" algn="ctr">
                      <a:solidFill>
                        <a:srgbClr val="FF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100" b="0" i="0" u="none" strike="noStrike">
                          <a:solidFill>
                            <a:srgbClr val="000000"/>
                          </a:solidFill>
                          <a:effectLst/>
                          <a:latin typeface="Calibri" panose="020F0502020204030204" pitchFamily="34" charset="0"/>
                        </a:rPr>
                        <a:t>Argentina</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extLst>
                  <a:ext uri="{0D108BD9-81ED-4DB2-BD59-A6C34878D82A}">
                    <a16:rowId xmlns:a16="http://schemas.microsoft.com/office/drawing/2014/main" val="2119420503"/>
                  </a:ext>
                </a:extLst>
              </a:tr>
              <a:tr h="187558">
                <a:tc>
                  <a:txBody>
                    <a:bodyPr/>
                    <a:lstStyle/>
                    <a:p>
                      <a:pPr algn="ctr" fontAlgn="ctr"/>
                      <a:r>
                        <a:rPr lang="en-US" sz="1100" b="0" i="0" u="none" strike="noStrike">
                          <a:solidFill>
                            <a:srgbClr val="000000"/>
                          </a:solidFill>
                          <a:effectLst/>
                          <a:latin typeface="Calibri" panose="020F0502020204030204" pitchFamily="34" charset="0"/>
                        </a:rPr>
                        <a:t>VII</a:t>
                      </a:r>
                    </a:p>
                  </a:txBody>
                  <a:tcPr marL="9377" marR="9377" marT="9378" marB="0" anchor="ctr">
                    <a:lnL w="12700" cap="flat" cmpd="sng" algn="ctr">
                      <a:solidFill>
                        <a:srgbClr val="FF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100" b="0" i="0" u="none" strike="noStrike">
                          <a:solidFill>
                            <a:srgbClr val="000000"/>
                          </a:solidFill>
                          <a:effectLst/>
                          <a:latin typeface="Calibri" panose="020F0502020204030204" pitchFamily="34" charset="0"/>
                        </a:rPr>
                        <a:t>South Africa</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100" b="0" i="0" u="none" strike="noStrike">
                          <a:solidFill>
                            <a:srgbClr val="000000"/>
                          </a:solidFill>
                          <a:effectLst/>
                          <a:latin typeface="Calibri" panose="020F0502020204030204" pitchFamily="34" charset="0"/>
                        </a:rPr>
                        <a:t>D and V ? </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100" b="0" i="0" u="none" strike="noStrike" dirty="0">
                          <a:solidFill>
                            <a:srgbClr val="000000"/>
                          </a:solidFill>
                          <a:effectLst/>
                          <a:latin typeface="Calibri" panose="020F0502020204030204" pitchFamily="34" charset="0"/>
                        </a:rPr>
                        <a:t>Operational - update required</a:t>
                      </a:r>
                    </a:p>
                  </a:txBody>
                  <a:tcPr marL="9377" marR="9377" marT="9378" marB="0" anchor="ctr">
                    <a:lnL w="6350" cap="flat" cmpd="sng" algn="ctr">
                      <a:solidFill>
                        <a:srgbClr val="FFFFFF"/>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2712384234"/>
                  </a:ext>
                </a:extLst>
              </a:tr>
              <a:tr h="187558">
                <a:tc>
                  <a:txBody>
                    <a:bodyPr/>
                    <a:lstStyle/>
                    <a:p>
                      <a:pPr algn="ctr" fontAlgn="ctr"/>
                      <a:r>
                        <a:rPr lang="en-US" sz="1100" b="0" i="0" u="none" strike="noStrike">
                          <a:solidFill>
                            <a:srgbClr val="000000"/>
                          </a:solidFill>
                          <a:effectLst/>
                          <a:latin typeface="Calibri" panose="020F0502020204030204" pitchFamily="34" charset="0"/>
                        </a:rPr>
                        <a:t>VIII</a:t>
                      </a:r>
                    </a:p>
                  </a:txBody>
                  <a:tcPr marL="9377" marR="9377" marT="9378" marB="0" anchor="ctr">
                    <a:lnL w="12700" cap="flat" cmpd="sng" algn="ctr">
                      <a:solidFill>
                        <a:srgbClr val="FF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100" b="0" i="0" u="none" strike="noStrike">
                          <a:solidFill>
                            <a:srgbClr val="000000"/>
                          </a:solidFill>
                          <a:effectLst/>
                          <a:latin typeface="Calibri" panose="020F0502020204030204" pitchFamily="34" charset="0"/>
                        </a:rPr>
                        <a:t>India</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100" b="0" i="0" u="none" strike="noStrike">
                          <a:solidFill>
                            <a:srgbClr val="000000"/>
                          </a:solidFill>
                          <a:effectLst/>
                          <a:latin typeface="Calibri" panose="020F0502020204030204" pitchFamily="34" charset="0"/>
                        </a:rPr>
                        <a:t>D and V ? </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100" b="0" i="0" u="none" strike="noStrike">
                          <a:solidFill>
                            <a:srgbClr val="000000"/>
                          </a:solidFill>
                          <a:effectLst/>
                          <a:latin typeface="Calibri" panose="020F0502020204030204" pitchFamily="34" charset="0"/>
                        </a:rPr>
                        <a:t>Operational - update required</a:t>
                      </a:r>
                    </a:p>
                  </a:txBody>
                  <a:tcPr marL="9377" marR="9377" marT="9378" marB="0" anchor="ctr">
                    <a:lnL w="6350" cap="flat" cmpd="sng" algn="ctr">
                      <a:solidFill>
                        <a:srgbClr val="FFFFFF"/>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301941044"/>
                  </a:ext>
                </a:extLst>
              </a:tr>
              <a:tr h="187558">
                <a:tc>
                  <a:txBody>
                    <a:bodyPr/>
                    <a:lstStyle/>
                    <a:p>
                      <a:pPr algn="ctr" fontAlgn="ctr"/>
                      <a:r>
                        <a:rPr lang="en-US" sz="1100" b="0" i="0" u="none" strike="noStrike">
                          <a:solidFill>
                            <a:srgbClr val="000000"/>
                          </a:solidFill>
                          <a:effectLst/>
                          <a:latin typeface="Calibri" panose="020F0502020204030204" pitchFamily="34" charset="0"/>
                        </a:rPr>
                        <a:t>IX</a:t>
                      </a:r>
                    </a:p>
                  </a:txBody>
                  <a:tcPr marL="9377" marR="9377" marT="9378" marB="0" anchor="ctr">
                    <a:lnL w="12700" cap="flat" cmpd="sng" algn="ctr">
                      <a:solidFill>
                        <a:srgbClr val="FF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100" b="0" i="0" u="none" strike="noStrike">
                          <a:solidFill>
                            <a:srgbClr val="000000"/>
                          </a:solidFill>
                          <a:effectLst/>
                          <a:latin typeface="Calibri" panose="020F0502020204030204" pitchFamily="34" charset="0"/>
                        </a:rPr>
                        <a:t>Pakistan</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100" b="0" i="0" u="none" strike="noStrike">
                          <a:solidFill>
                            <a:srgbClr val="000000"/>
                          </a:solidFill>
                          <a:effectLst/>
                          <a:latin typeface="Calibri" panose="020F0502020204030204" pitchFamily="34" charset="0"/>
                        </a:rPr>
                        <a:t>Operational - update required</a:t>
                      </a:r>
                    </a:p>
                  </a:txBody>
                  <a:tcPr marL="9377" marR="9377" marT="9378" marB="0" anchor="ctr">
                    <a:lnL w="6350" cap="flat" cmpd="sng" algn="ctr">
                      <a:solidFill>
                        <a:srgbClr val="FFFFFF"/>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4043802417"/>
                  </a:ext>
                </a:extLst>
              </a:tr>
              <a:tr h="187558">
                <a:tc>
                  <a:txBody>
                    <a:bodyPr/>
                    <a:lstStyle/>
                    <a:p>
                      <a:pPr algn="ctr" fontAlgn="ctr"/>
                      <a:r>
                        <a:rPr lang="en-US" sz="1100" b="0" i="0" u="none" strike="noStrike">
                          <a:solidFill>
                            <a:srgbClr val="000000"/>
                          </a:solidFill>
                          <a:effectLst/>
                          <a:latin typeface="Calibri" panose="020F0502020204030204" pitchFamily="34" charset="0"/>
                        </a:rPr>
                        <a:t>X</a:t>
                      </a:r>
                    </a:p>
                  </a:txBody>
                  <a:tcPr marL="9377" marR="9377" marT="9378" marB="0" anchor="ctr">
                    <a:lnL w="12700" cap="flat" cmpd="sng" algn="ctr">
                      <a:solidFill>
                        <a:srgbClr val="FF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100" b="0" i="0" u="none" strike="noStrike">
                          <a:solidFill>
                            <a:srgbClr val="000000"/>
                          </a:solidFill>
                          <a:effectLst/>
                          <a:latin typeface="Calibri" panose="020F0502020204030204" pitchFamily="34" charset="0"/>
                        </a:rPr>
                        <a:t>Australia</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100" b="0" i="0" u="none" strike="noStrike">
                          <a:solidFill>
                            <a:srgbClr val="000000"/>
                          </a:solidFill>
                          <a:effectLst/>
                          <a:latin typeface="Calibri" panose="020F0502020204030204" pitchFamily="34" charset="0"/>
                        </a:rPr>
                        <a:t>Coastal warning areas A to H   (N ?)</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100" b="0" i="0" u="none" strike="noStrike">
                          <a:solidFill>
                            <a:srgbClr val="000000"/>
                          </a:solidFill>
                          <a:effectLst/>
                          <a:latin typeface="Calibri" panose="020F0502020204030204" pitchFamily="34" charset="0"/>
                        </a:rPr>
                        <a:t>Operational</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extLst>
                  <a:ext uri="{0D108BD9-81ED-4DB2-BD59-A6C34878D82A}">
                    <a16:rowId xmlns:a16="http://schemas.microsoft.com/office/drawing/2014/main" val="2036757207"/>
                  </a:ext>
                </a:extLst>
              </a:tr>
              <a:tr h="187558">
                <a:tc>
                  <a:txBody>
                    <a:bodyPr/>
                    <a:lstStyle/>
                    <a:p>
                      <a:pPr algn="ctr" fontAlgn="ctr"/>
                      <a:r>
                        <a:rPr lang="en-US" sz="1100" b="0" i="0" u="none" strike="noStrike">
                          <a:solidFill>
                            <a:srgbClr val="000000"/>
                          </a:solidFill>
                          <a:effectLst/>
                          <a:latin typeface="Calibri" panose="020F0502020204030204" pitchFamily="34" charset="0"/>
                        </a:rPr>
                        <a:t>XI</a:t>
                      </a:r>
                    </a:p>
                  </a:txBody>
                  <a:tcPr marL="9377" marR="9377" marT="9378" marB="0" anchor="ctr">
                    <a:lnL w="12700" cap="flat" cmpd="sng" algn="ctr">
                      <a:solidFill>
                        <a:srgbClr val="FF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100" b="0" i="0" u="none" strike="noStrike">
                          <a:solidFill>
                            <a:srgbClr val="000000"/>
                          </a:solidFill>
                          <a:effectLst/>
                          <a:latin typeface="Calibri" panose="020F0502020204030204" pitchFamily="34" charset="0"/>
                        </a:rPr>
                        <a:t>Japan</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100" b="0" i="0" u="none" strike="noStrike">
                          <a:solidFill>
                            <a:srgbClr val="000000"/>
                          </a:solidFill>
                          <a:effectLst/>
                          <a:latin typeface="Calibri" panose="020F0502020204030204" pitchFamily="34" charset="0"/>
                        </a:rPr>
                        <a:t>Operational</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extLst>
                  <a:ext uri="{0D108BD9-81ED-4DB2-BD59-A6C34878D82A}">
                    <a16:rowId xmlns:a16="http://schemas.microsoft.com/office/drawing/2014/main" val="2727091004"/>
                  </a:ext>
                </a:extLst>
              </a:tr>
              <a:tr h="187558">
                <a:tc>
                  <a:txBody>
                    <a:bodyPr/>
                    <a:lstStyle/>
                    <a:p>
                      <a:pPr algn="ctr" fontAlgn="ctr"/>
                      <a:r>
                        <a:rPr lang="en-US" sz="1100" b="0" i="0" u="none" strike="noStrike">
                          <a:solidFill>
                            <a:srgbClr val="000000"/>
                          </a:solidFill>
                          <a:effectLst/>
                          <a:latin typeface="Calibri" panose="020F0502020204030204" pitchFamily="34" charset="0"/>
                        </a:rPr>
                        <a:t>XII</a:t>
                      </a:r>
                    </a:p>
                  </a:txBody>
                  <a:tcPr marL="9377" marR="9377" marT="9378" marB="0" anchor="ctr">
                    <a:lnL w="12700" cap="flat" cmpd="sng" algn="ctr">
                      <a:solidFill>
                        <a:srgbClr val="FF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100" b="0" i="0" u="none" strike="noStrike">
                          <a:solidFill>
                            <a:srgbClr val="000000"/>
                          </a:solidFill>
                          <a:effectLst/>
                          <a:latin typeface="Calibri" panose="020F0502020204030204" pitchFamily="34" charset="0"/>
                        </a:rPr>
                        <a:t>United States</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100" b="0" i="0" u="none" strike="noStrike">
                          <a:solidFill>
                            <a:srgbClr val="000000"/>
                          </a:solidFill>
                          <a:effectLst/>
                          <a:latin typeface="Calibri" panose="020F0502020204030204" pitchFamily="34" charset="0"/>
                        </a:rPr>
                        <a:t>Operational</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extLst>
                  <a:ext uri="{0D108BD9-81ED-4DB2-BD59-A6C34878D82A}">
                    <a16:rowId xmlns:a16="http://schemas.microsoft.com/office/drawing/2014/main" val="3654953447"/>
                  </a:ext>
                </a:extLst>
              </a:tr>
              <a:tr h="187558">
                <a:tc>
                  <a:txBody>
                    <a:bodyPr/>
                    <a:lstStyle/>
                    <a:p>
                      <a:pPr algn="ctr" fontAlgn="ctr"/>
                      <a:r>
                        <a:rPr lang="en-US" sz="1100" b="0" i="0" u="none" strike="noStrike">
                          <a:solidFill>
                            <a:srgbClr val="000000"/>
                          </a:solidFill>
                          <a:effectLst/>
                          <a:latin typeface="Calibri" panose="020F0502020204030204" pitchFamily="34" charset="0"/>
                        </a:rPr>
                        <a:t>XIII</a:t>
                      </a:r>
                    </a:p>
                  </a:txBody>
                  <a:tcPr marL="9377" marR="9377" marT="9378" marB="0" anchor="ctr">
                    <a:lnL w="12700" cap="flat" cmpd="sng" algn="ctr">
                      <a:solidFill>
                        <a:srgbClr val="FF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100" b="0" i="0" u="none" strike="noStrike">
                          <a:solidFill>
                            <a:srgbClr val="000000"/>
                          </a:solidFill>
                          <a:effectLst/>
                          <a:latin typeface="Calibri" panose="020F0502020204030204" pitchFamily="34" charset="0"/>
                        </a:rPr>
                        <a:t>Rusian Federation</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100" b="0" i="0" u="none" strike="noStrike" dirty="0">
                          <a:solidFill>
                            <a:srgbClr val="000000"/>
                          </a:solidFill>
                          <a:effectLst/>
                          <a:latin typeface="Calibri" panose="020F0502020204030204" pitchFamily="34" charset="0"/>
                        </a:rPr>
                        <a:t>Under Trial – update required</a:t>
                      </a:r>
                    </a:p>
                  </a:txBody>
                  <a:tcPr marL="9377" marR="9377" marT="9378" marB="0" anchor="ctr">
                    <a:lnL w="6350" cap="flat" cmpd="sng" algn="ctr">
                      <a:solidFill>
                        <a:srgbClr val="FFFFFF"/>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3775813711"/>
                  </a:ext>
                </a:extLst>
              </a:tr>
              <a:tr h="187558">
                <a:tc>
                  <a:txBody>
                    <a:bodyPr/>
                    <a:lstStyle/>
                    <a:p>
                      <a:pPr algn="ctr" fontAlgn="ctr"/>
                      <a:r>
                        <a:rPr lang="en-US" sz="1100" b="0" i="0" u="none" strike="noStrike">
                          <a:solidFill>
                            <a:srgbClr val="000000"/>
                          </a:solidFill>
                          <a:effectLst/>
                          <a:latin typeface="Calibri" panose="020F0502020204030204" pitchFamily="34" charset="0"/>
                        </a:rPr>
                        <a:t>XIV</a:t>
                      </a:r>
                    </a:p>
                  </a:txBody>
                  <a:tcPr marL="9377" marR="9377" marT="9378" marB="0" anchor="ctr">
                    <a:lnL w="12700" cap="flat" cmpd="sng" algn="ctr">
                      <a:solidFill>
                        <a:srgbClr val="FF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100" b="0" i="0" u="none" strike="noStrike">
                          <a:solidFill>
                            <a:srgbClr val="000000"/>
                          </a:solidFill>
                          <a:effectLst/>
                          <a:latin typeface="Calibri" panose="020F0502020204030204" pitchFamily="34" charset="0"/>
                        </a:rPr>
                        <a:t>New Zealand</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100" b="0" i="0" u="none" strike="noStrike">
                          <a:solidFill>
                            <a:srgbClr val="000000"/>
                          </a:solidFill>
                          <a:effectLst/>
                          <a:latin typeface="Calibri" panose="020F0502020204030204" pitchFamily="34" charset="0"/>
                        </a:rPr>
                        <a:t>Operational</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extLst>
                  <a:ext uri="{0D108BD9-81ED-4DB2-BD59-A6C34878D82A}">
                    <a16:rowId xmlns:a16="http://schemas.microsoft.com/office/drawing/2014/main" val="4097984068"/>
                  </a:ext>
                </a:extLst>
              </a:tr>
              <a:tr h="187558">
                <a:tc>
                  <a:txBody>
                    <a:bodyPr/>
                    <a:lstStyle/>
                    <a:p>
                      <a:pPr algn="ctr" fontAlgn="ctr"/>
                      <a:r>
                        <a:rPr lang="en-US" sz="1100" b="0" i="0" u="none" strike="noStrike">
                          <a:solidFill>
                            <a:srgbClr val="000000"/>
                          </a:solidFill>
                          <a:effectLst/>
                          <a:latin typeface="Calibri" panose="020F0502020204030204" pitchFamily="34" charset="0"/>
                        </a:rPr>
                        <a:t>XV</a:t>
                      </a:r>
                    </a:p>
                  </a:txBody>
                  <a:tcPr marL="9377" marR="9377" marT="9378" marB="0" anchor="ctr">
                    <a:lnL w="12700" cap="flat" cmpd="sng" algn="ctr">
                      <a:solidFill>
                        <a:srgbClr val="FF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100" b="0" i="0" u="none" strike="noStrike">
                          <a:solidFill>
                            <a:srgbClr val="000000"/>
                          </a:solidFill>
                          <a:effectLst/>
                          <a:latin typeface="Calibri" panose="020F0502020204030204" pitchFamily="34" charset="0"/>
                        </a:rPr>
                        <a:t>Chile</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100" b="0" i="0" u="none" strike="noStrike">
                          <a:solidFill>
                            <a:srgbClr val="000000"/>
                          </a:solidFill>
                          <a:effectLst/>
                          <a:latin typeface="Calibri" panose="020F0502020204030204" pitchFamily="34" charset="0"/>
                        </a:rPr>
                        <a:t>Operational</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extLst>
                  <a:ext uri="{0D108BD9-81ED-4DB2-BD59-A6C34878D82A}">
                    <a16:rowId xmlns:a16="http://schemas.microsoft.com/office/drawing/2014/main" val="357748603"/>
                  </a:ext>
                </a:extLst>
              </a:tr>
              <a:tr h="187558">
                <a:tc>
                  <a:txBody>
                    <a:bodyPr/>
                    <a:lstStyle/>
                    <a:p>
                      <a:pPr algn="ctr" fontAlgn="ctr"/>
                      <a:r>
                        <a:rPr lang="en-US" sz="1100" b="0" i="0" u="none" strike="noStrike">
                          <a:solidFill>
                            <a:srgbClr val="000000"/>
                          </a:solidFill>
                          <a:effectLst/>
                          <a:latin typeface="Calibri" panose="020F0502020204030204" pitchFamily="34" charset="0"/>
                        </a:rPr>
                        <a:t>XVI</a:t>
                      </a:r>
                    </a:p>
                  </a:txBody>
                  <a:tcPr marL="9377" marR="9377" marT="9378" marB="0" anchor="ctr">
                    <a:lnL w="12700" cap="flat" cmpd="sng" algn="ctr">
                      <a:solidFill>
                        <a:srgbClr val="FF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100" b="0" i="0" u="none" strike="noStrike">
                          <a:solidFill>
                            <a:srgbClr val="000000"/>
                          </a:solidFill>
                          <a:effectLst/>
                          <a:latin typeface="Calibri" panose="020F0502020204030204" pitchFamily="34" charset="0"/>
                        </a:rPr>
                        <a:t>Peru</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100" b="0" i="0" u="none" strike="noStrike">
                          <a:solidFill>
                            <a:srgbClr val="000000"/>
                          </a:solidFill>
                          <a:effectLst/>
                          <a:latin typeface="Calibri" panose="020F0502020204030204" pitchFamily="34" charset="0"/>
                        </a:rPr>
                        <a:t> A to F ?</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100" b="0" i="0" u="none" strike="noStrike">
                          <a:solidFill>
                            <a:srgbClr val="000000"/>
                          </a:solidFill>
                          <a:effectLst/>
                          <a:latin typeface="Calibri" panose="020F0502020204030204" pitchFamily="34" charset="0"/>
                        </a:rPr>
                        <a:t>Operational</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extLst>
                  <a:ext uri="{0D108BD9-81ED-4DB2-BD59-A6C34878D82A}">
                    <a16:rowId xmlns:a16="http://schemas.microsoft.com/office/drawing/2014/main" val="443851242"/>
                  </a:ext>
                </a:extLst>
              </a:tr>
              <a:tr h="187558">
                <a:tc>
                  <a:txBody>
                    <a:bodyPr/>
                    <a:lstStyle/>
                    <a:p>
                      <a:pPr algn="ctr" fontAlgn="ctr"/>
                      <a:r>
                        <a:rPr lang="en-US" sz="1100" b="0" i="0" u="none" strike="noStrike">
                          <a:solidFill>
                            <a:srgbClr val="000000"/>
                          </a:solidFill>
                          <a:effectLst/>
                          <a:latin typeface="Calibri" panose="020F0502020204030204" pitchFamily="34" charset="0"/>
                        </a:rPr>
                        <a:t>XVII</a:t>
                      </a:r>
                    </a:p>
                  </a:txBody>
                  <a:tcPr marL="9377" marR="9377" marT="9378" marB="0" anchor="ctr">
                    <a:lnL w="12700" cap="flat" cmpd="sng" algn="ctr">
                      <a:solidFill>
                        <a:srgbClr val="FF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100" b="0" i="0" u="none" strike="noStrike">
                          <a:solidFill>
                            <a:srgbClr val="000000"/>
                          </a:solidFill>
                          <a:effectLst/>
                          <a:latin typeface="Calibri" panose="020F0502020204030204" pitchFamily="34" charset="0"/>
                        </a:rPr>
                        <a:t>Canada</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100" b="0" i="0" u="none" strike="noStrike">
                          <a:solidFill>
                            <a:srgbClr val="000000"/>
                          </a:solidFill>
                          <a:effectLst/>
                          <a:latin typeface="Calibri" panose="020F0502020204030204" pitchFamily="34" charset="0"/>
                        </a:rPr>
                        <a:t>Operational</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extLst>
                  <a:ext uri="{0D108BD9-81ED-4DB2-BD59-A6C34878D82A}">
                    <a16:rowId xmlns:a16="http://schemas.microsoft.com/office/drawing/2014/main" val="2796239476"/>
                  </a:ext>
                </a:extLst>
              </a:tr>
              <a:tr h="187558">
                <a:tc>
                  <a:txBody>
                    <a:bodyPr/>
                    <a:lstStyle/>
                    <a:p>
                      <a:pPr algn="ctr" fontAlgn="ctr"/>
                      <a:r>
                        <a:rPr lang="en-US" sz="1100" b="0" i="0" u="none" strike="noStrike">
                          <a:solidFill>
                            <a:srgbClr val="000000"/>
                          </a:solidFill>
                          <a:effectLst/>
                          <a:latin typeface="Calibri" panose="020F0502020204030204" pitchFamily="34" charset="0"/>
                        </a:rPr>
                        <a:t>XVIII</a:t>
                      </a:r>
                    </a:p>
                  </a:txBody>
                  <a:tcPr marL="9377" marR="9377" marT="9378" marB="0" anchor="ctr">
                    <a:lnL w="12700" cap="flat" cmpd="sng" algn="ctr">
                      <a:solidFill>
                        <a:srgbClr val="FF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100" b="0" i="0" u="none" strike="noStrike">
                          <a:solidFill>
                            <a:srgbClr val="000000"/>
                          </a:solidFill>
                          <a:effectLst/>
                          <a:latin typeface="Calibri" panose="020F0502020204030204" pitchFamily="34" charset="0"/>
                        </a:rPr>
                        <a:t>Canada</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100" b="0" i="0" u="none" strike="noStrike">
                          <a:solidFill>
                            <a:srgbClr val="000000"/>
                          </a:solidFill>
                          <a:effectLst/>
                          <a:latin typeface="Calibri" panose="020F0502020204030204" pitchFamily="34" charset="0"/>
                        </a:rPr>
                        <a:t>Operational</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extLst>
                  <a:ext uri="{0D108BD9-81ED-4DB2-BD59-A6C34878D82A}">
                    <a16:rowId xmlns:a16="http://schemas.microsoft.com/office/drawing/2014/main" val="906911683"/>
                  </a:ext>
                </a:extLst>
              </a:tr>
              <a:tr h="187558">
                <a:tc>
                  <a:txBody>
                    <a:bodyPr/>
                    <a:lstStyle/>
                    <a:p>
                      <a:pPr algn="ctr" fontAlgn="ctr"/>
                      <a:r>
                        <a:rPr lang="en-US" sz="1100" b="0" i="0" u="none" strike="noStrike">
                          <a:solidFill>
                            <a:srgbClr val="000000"/>
                          </a:solidFill>
                          <a:effectLst/>
                          <a:latin typeface="Calibri" panose="020F0502020204030204" pitchFamily="34" charset="0"/>
                        </a:rPr>
                        <a:t>XIX</a:t>
                      </a:r>
                    </a:p>
                  </a:txBody>
                  <a:tcPr marL="9377" marR="9377" marT="9378" marB="0" anchor="ctr">
                    <a:lnL w="12700" cap="flat" cmpd="sng" algn="ctr">
                      <a:solidFill>
                        <a:srgbClr val="FF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100" b="0" i="0" u="none" strike="noStrike">
                          <a:solidFill>
                            <a:srgbClr val="000000"/>
                          </a:solidFill>
                          <a:effectLst/>
                          <a:latin typeface="Calibri" panose="020F0502020204030204" pitchFamily="34" charset="0"/>
                        </a:rPr>
                        <a:t>Norway</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100" b="0" i="0" u="none" strike="noStrike">
                          <a:solidFill>
                            <a:srgbClr val="000000"/>
                          </a:solidFill>
                          <a:effectLst/>
                          <a:latin typeface="Calibri" panose="020F0502020204030204" pitchFamily="34" charset="0"/>
                        </a:rPr>
                        <a:t>Operational</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extLst>
                  <a:ext uri="{0D108BD9-81ED-4DB2-BD59-A6C34878D82A}">
                    <a16:rowId xmlns:a16="http://schemas.microsoft.com/office/drawing/2014/main" val="3920173343"/>
                  </a:ext>
                </a:extLst>
              </a:tr>
              <a:tr h="400121">
                <a:tc>
                  <a:txBody>
                    <a:bodyPr/>
                    <a:lstStyle/>
                    <a:p>
                      <a:pPr algn="ctr" fontAlgn="ctr"/>
                      <a:r>
                        <a:rPr lang="en-US" sz="1100" b="0" i="0" u="none" strike="noStrike">
                          <a:solidFill>
                            <a:srgbClr val="000000"/>
                          </a:solidFill>
                          <a:effectLst/>
                          <a:latin typeface="Calibri" panose="020F0502020204030204" pitchFamily="34" charset="0"/>
                        </a:rPr>
                        <a:t>XX</a:t>
                      </a:r>
                    </a:p>
                  </a:txBody>
                  <a:tcPr marL="9377" marR="9377" marT="9378" marB="0" anchor="ctr">
                    <a:lnL w="12700" cap="flat" cmpd="sng" algn="ctr">
                      <a:solidFill>
                        <a:srgbClr val="FF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100" b="0" i="0" u="none" strike="noStrike">
                          <a:solidFill>
                            <a:srgbClr val="000000"/>
                          </a:solidFill>
                          <a:effectLst/>
                          <a:latin typeface="Calibri" panose="020F0502020204030204" pitchFamily="34" charset="0"/>
                        </a:rPr>
                        <a:t>Rusian Federation</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100" b="0" i="0" u="none" strike="noStrike">
                          <a:solidFill>
                            <a:srgbClr val="000000"/>
                          </a:solidFill>
                          <a:effectLst/>
                          <a:latin typeface="Calibri" panose="020F0502020204030204" pitchFamily="34" charset="0"/>
                        </a:rPr>
                        <a:t>Coastal Warning West? 67N044E16081 ? Coastal Warning East? 63N125E17070 ?</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100" b="0" i="0" u="none" strike="noStrike">
                          <a:solidFill>
                            <a:srgbClr val="000000"/>
                          </a:solidFill>
                          <a:effectLst/>
                          <a:latin typeface="Calibri" panose="020F0502020204030204" pitchFamily="34" charset="0"/>
                        </a:rPr>
                        <a:t>Under Trial - update required</a:t>
                      </a:r>
                    </a:p>
                  </a:txBody>
                  <a:tcPr marL="9377" marR="9377" marT="9378" marB="0" anchor="ctr">
                    <a:lnL w="6350" cap="flat" cmpd="sng" algn="ctr">
                      <a:solidFill>
                        <a:srgbClr val="FFFFFF"/>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2201485226"/>
                  </a:ext>
                </a:extLst>
              </a:tr>
              <a:tr h="200062">
                <a:tc>
                  <a:txBody>
                    <a:bodyPr/>
                    <a:lstStyle/>
                    <a:p>
                      <a:pPr algn="ctr" fontAlgn="ctr"/>
                      <a:r>
                        <a:rPr lang="en-US" sz="1100" b="0" i="0" u="none" strike="noStrike">
                          <a:solidFill>
                            <a:srgbClr val="000000"/>
                          </a:solidFill>
                          <a:effectLst/>
                          <a:latin typeface="Calibri" panose="020F0502020204030204" pitchFamily="34" charset="0"/>
                        </a:rPr>
                        <a:t>XXI</a:t>
                      </a:r>
                    </a:p>
                  </a:txBody>
                  <a:tcPr marL="9377" marR="9377" marT="9378" marB="0" anchor="ctr">
                    <a:lnL w="12700" cap="flat" cmpd="sng" algn="ctr">
                      <a:solidFill>
                        <a:srgbClr val="FF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FE699"/>
                    </a:solidFill>
                  </a:tcPr>
                </a:tc>
                <a:tc>
                  <a:txBody>
                    <a:bodyPr/>
                    <a:lstStyle/>
                    <a:p>
                      <a:pPr algn="ctr" fontAlgn="ctr"/>
                      <a:r>
                        <a:rPr lang="en-US" sz="1100" b="0" i="0" u="none" strike="noStrike" dirty="0" err="1">
                          <a:solidFill>
                            <a:srgbClr val="000000"/>
                          </a:solidFill>
                          <a:effectLst/>
                          <a:latin typeface="Calibri" panose="020F0502020204030204" pitchFamily="34" charset="0"/>
                        </a:rPr>
                        <a:t>Rusian</a:t>
                      </a:r>
                      <a:r>
                        <a:rPr lang="en-US" sz="1100" b="0" i="0" u="none" strike="noStrike" dirty="0">
                          <a:solidFill>
                            <a:srgbClr val="000000"/>
                          </a:solidFill>
                          <a:effectLst/>
                          <a:latin typeface="Calibri" panose="020F0502020204030204" pitchFamily="34" charset="0"/>
                        </a:rPr>
                        <a:t> Federation</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FE699"/>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FE699"/>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77" marR="9377" marT="937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FE699"/>
                    </a:solidFill>
                  </a:tcPr>
                </a:tc>
                <a:tc>
                  <a:txBody>
                    <a:bodyPr/>
                    <a:lstStyle/>
                    <a:p>
                      <a:pPr algn="ctr" fontAlgn="ctr"/>
                      <a:r>
                        <a:rPr lang="en-US" sz="1100" b="0" i="0" u="none" strike="noStrike" dirty="0">
                          <a:solidFill>
                            <a:srgbClr val="000000"/>
                          </a:solidFill>
                          <a:effectLst/>
                          <a:latin typeface="Calibri" panose="020F0502020204030204" pitchFamily="34" charset="0"/>
                        </a:rPr>
                        <a:t>Under Trial - update required</a:t>
                      </a:r>
                    </a:p>
                  </a:txBody>
                  <a:tcPr marL="9377" marR="9377" marT="9378" marB="0" anchor="ctr">
                    <a:lnL w="6350" cap="flat" cmpd="sng" algn="ctr">
                      <a:solidFill>
                        <a:srgbClr val="FFFFFF"/>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FE699"/>
                    </a:solidFill>
                  </a:tcPr>
                </a:tc>
                <a:extLst>
                  <a:ext uri="{0D108BD9-81ED-4DB2-BD59-A6C34878D82A}">
                    <a16:rowId xmlns:a16="http://schemas.microsoft.com/office/drawing/2014/main" val="3352976566"/>
                  </a:ext>
                </a:extLst>
              </a:tr>
            </a:tbl>
          </a:graphicData>
        </a:graphic>
      </p:graphicFrame>
      <p:sp>
        <p:nvSpPr>
          <p:cNvPr id="29" name="Right Arrow 28">
            <a:extLst>
              <a:ext uri="{FF2B5EF4-FFF2-40B4-BE49-F238E27FC236}">
                <a16:creationId xmlns:a16="http://schemas.microsoft.com/office/drawing/2014/main" id="{6357D725-DAD5-D89A-2AC2-D360E4B2B091}"/>
              </a:ext>
            </a:extLst>
          </p:cNvPr>
          <p:cNvSpPr/>
          <p:nvPr/>
        </p:nvSpPr>
        <p:spPr>
          <a:xfrm rot="8823666">
            <a:off x="6240463" y="2144713"/>
            <a:ext cx="482600" cy="228600"/>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 name="Right Arrow 29">
            <a:extLst>
              <a:ext uri="{FF2B5EF4-FFF2-40B4-BE49-F238E27FC236}">
                <a16:creationId xmlns:a16="http://schemas.microsoft.com/office/drawing/2014/main" id="{61FCCF8F-72FE-9373-D50E-99E359A20519}"/>
              </a:ext>
            </a:extLst>
          </p:cNvPr>
          <p:cNvSpPr/>
          <p:nvPr/>
        </p:nvSpPr>
        <p:spPr>
          <a:xfrm rot="8823666">
            <a:off x="6113463" y="2665413"/>
            <a:ext cx="482600" cy="228600"/>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1" name="Right Arrow 30">
            <a:extLst>
              <a:ext uri="{FF2B5EF4-FFF2-40B4-BE49-F238E27FC236}">
                <a16:creationId xmlns:a16="http://schemas.microsoft.com/office/drawing/2014/main" id="{79FB6629-4481-BA93-BE68-A51A801D8D43}"/>
              </a:ext>
            </a:extLst>
          </p:cNvPr>
          <p:cNvSpPr/>
          <p:nvPr/>
        </p:nvSpPr>
        <p:spPr>
          <a:xfrm rot="8823666">
            <a:off x="6189663" y="2906713"/>
            <a:ext cx="482600" cy="228600"/>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2" name="Right Arrow 31">
            <a:extLst>
              <a:ext uri="{FF2B5EF4-FFF2-40B4-BE49-F238E27FC236}">
                <a16:creationId xmlns:a16="http://schemas.microsoft.com/office/drawing/2014/main" id="{05DBBB51-59A8-30B4-A17F-36FD8496703F}"/>
              </a:ext>
            </a:extLst>
          </p:cNvPr>
          <p:cNvSpPr/>
          <p:nvPr/>
        </p:nvSpPr>
        <p:spPr>
          <a:xfrm rot="8823666">
            <a:off x="6799263" y="3198813"/>
            <a:ext cx="482600" cy="228600"/>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3" name="Right Arrow 32">
            <a:extLst>
              <a:ext uri="{FF2B5EF4-FFF2-40B4-BE49-F238E27FC236}">
                <a16:creationId xmlns:a16="http://schemas.microsoft.com/office/drawing/2014/main" id="{4ABC6680-B284-A16F-1019-0B13FE372D5D}"/>
              </a:ext>
            </a:extLst>
          </p:cNvPr>
          <p:cNvSpPr/>
          <p:nvPr/>
        </p:nvSpPr>
        <p:spPr>
          <a:xfrm rot="8823666">
            <a:off x="6126163" y="4341813"/>
            <a:ext cx="482600" cy="228600"/>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4" name="Right Arrow 33">
            <a:extLst>
              <a:ext uri="{FF2B5EF4-FFF2-40B4-BE49-F238E27FC236}">
                <a16:creationId xmlns:a16="http://schemas.microsoft.com/office/drawing/2014/main" id="{32FB2A26-89A2-3EE1-4F33-0B3A9062BDD7}"/>
              </a:ext>
            </a:extLst>
          </p:cNvPr>
          <p:cNvSpPr/>
          <p:nvPr/>
        </p:nvSpPr>
        <p:spPr>
          <a:xfrm rot="8823666">
            <a:off x="6964363" y="5281613"/>
            <a:ext cx="482600" cy="228600"/>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275" name="Footer Placeholder 5">
            <a:extLst>
              <a:ext uri="{FF2B5EF4-FFF2-40B4-BE49-F238E27FC236}">
                <a16:creationId xmlns:a16="http://schemas.microsoft.com/office/drawing/2014/main" id="{41A114D4-9FD9-46CC-A826-6DB53CD197D9}"/>
              </a:ext>
            </a:extLst>
          </p:cNvPr>
          <p:cNvSpPr>
            <a:spLocks noGrp="1" noChangeArrowheads="1"/>
          </p:cNvSpPr>
          <p:nvPr>
            <p:ph type="ftr" sz="quarter" idx="11"/>
          </p:nvPr>
        </p:nvSpPr>
        <p:spPr bwMode="auto">
          <a:xfrm>
            <a:off x="3438525" y="6249988"/>
            <a:ext cx="5811838" cy="50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GB" altLang="en-US" sz="1800">
                <a:latin typeface="Arial" panose="020B0604020202020204" pitchFamily="34" charset="0"/>
                <a:cs typeface="Arial" panose="020B0604020202020204" pitchFamily="34" charset="0"/>
              </a:rPr>
              <a:t>WWNWS15  IHO, Monaco 4</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 8</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September 2023</a:t>
            </a:r>
          </a:p>
        </p:txBody>
      </p:sp>
      <p:sp>
        <p:nvSpPr>
          <p:cNvPr id="4" name="Rectangle 3">
            <a:extLst>
              <a:ext uri="{FF2B5EF4-FFF2-40B4-BE49-F238E27FC236}">
                <a16:creationId xmlns:a16="http://schemas.microsoft.com/office/drawing/2014/main" id="{A0959EEC-DAA4-46BB-A9F1-0DF80636E507}"/>
              </a:ext>
            </a:extLst>
          </p:cNvPr>
          <p:cNvSpPr/>
          <p:nvPr/>
        </p:nvSpPr>
        <p:spPr>
          <a:xfrm>
            <a:off x="8663152" y="2861441"/>
            <a:ext cx="1774661" cy="567559"/>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F445A08C-31B8-4338-B160-49B72F28B8BD}"/>
              </a:ext>
            </a:extLst>
          </p:cNvPr>
          <p:cNvSpPr/>
          <p:nvPr/>
        </p:nvSpPr>
        <p:spPr>
          <a:xfrm>
            <a:off x="8669096" y="5339265"/>
            <a:ext cx="1774661" cy="567559"/>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07B6400F-1342-49D1-BE6A-E5B6E4F5B7D8}"/>
              </a:ext>
            </a:extLst>
          </p:cNvPr>
          <p:cNvSpPr/>
          <p:nvPr/>
        </p:nvSpPr>
        <p:spPr>
          <a:xfrm>
            <a:off x="8661564" y="3994732"/>
            <a:ext cx="1774661" cy="206256"/>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Google Shape;140;p8">
            <a:extLst>
              <a:ext uri="{FF2B5EF4-FFF2-40B4-BE49-F238E27FC236}">
                <a16:creationId xmlns:a16="http://schemas.microsoft.com/office/drawing/2014/main" id="{A51A2222-4F49-46AB-B9F4-13F0C4BC4D32}"/>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4850" y="658813"/>
            <a:ext cx="2759075" cy="162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3">
            <a:extLst>
              <a:ext uri="{FF2B5EF4-FFF2-40B4-BE49-F238E27FC236}">
                <a16:creationId xmlns:a16="http://schemas.microsoft.com/office/drawing/2014/main" id="{6648706B-303D-4804-8E64-2A5CEBC2BC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9800" y="1588"/>
            <a:ext cx="944563"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4">
            <a:extLst>
              <a:ext uri="{FF2B5EF4-FFF2-40B4-BE49-F238E27FC236}">
                <a16:creationId xmlns:a16="http://schemas.microsoft.com/office/drawing/2014/main" id="{1DD2BE41-86F9-47ED-BF18-D9E9B86C8A7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42975"/>
            <a:ext cx="9398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5">
            <a:extLst>
              <a:ext uri="{FF2B5EF4-FFF2-40B4-BE49-F238E27FC236}">
                <a16:creationId xmlns:a16="http://schemas.microsoft.com/office/drawing/2014/main" id="{E213DC79-F0BF-4277-8C90-D0AB1D40D5E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398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475" y="268288"/>
            <a:ext cx="10288588" cy="966787"/>
          </a:xfrm>
          <a:prstGeom prst="rect">
            <a:avLst/>
          </a:prstGeom>
          <a:noFill/>
        </p:spPr>
        <p:txBody>
          <a:bodyPr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en-US" sz="2400" cap="all" dirty="0">
                <a:latin typeface="Arial Black" panose="020B0A04020102020204" pitchFamily="34" charset="0"/>
              </a:rPr>
              <a:t>ANNEX 8-1 EGC services -- </a:t>
            </a:r>
            <a:r>
              <a:rPr lang="en-US" sz="2400" cap="all" dirty="0" err="1">
                <a:latin typeface="Arial Black" panose="020B0A04020102020204" pitchFamily="34" charset="0"/>
              </a:rPr>
              <a:t>Safetynet</a:t>
            </a:r>
            <a:endParaRPr lang="en-US" sz="2400" cap="all" dirty="0">
              <a:latin typeface="Arial Black" panose="020B0A04020102020204" pitchFamily="34" charset="0"/>
            </a:endParaRPr>
          </a:p>
        </p:txBody>
      </p:sp>
      <p:graphicFrame>
        <p:nvGraphicFramePr>
          <p:cNvPr id="17" name="Table 16">
            <a:extLst>
              <a:ext uri="{FF2B5EF4-FFF2-40B4-BE49-F238E27FC236}">
                <a16:creationId xmlns:a16="http://schemas.microsoft.com/office/drawing/2014/main" id="{F08C5DE0-2252-7840-47A3-1FABF3ECEB57}"/>
              </a:ext>
            </a:extLst>
          </p:cNvPr>
          <p:cNvGraphicFramePr>
            <a:graphicFrameLocks noGrp="1"/>
          </p:cNvGraphicFramePr>
          <p:nvPr/>
        </p:nvGraphicFramePr>
        <p:xfrm>
          <a:off x="660400" y="2057400"/>
          <a:ext cx="10515599" cy="4141789"/>
        </p:xfrm>
        <a:graphic>
          <a:graphicData uri="http://schemas.openxmlformats.org/drawingml/2006/table">
            <a:tbl>
              <a:tblPr/>
              <a:tblGrid>
                <a:gridCol w="920772">
                  <a:extLst>
                    <a:ext uri="{9D8B030D-6E8A-4147-A177-3AD203B41FA5}">
                      <a16:colId xmlns:a16="http://schemas.microsoft.com/office/drawing/2014/main" val="1316671961"/>
                    </a:ext>
                  </a:extLst>
                </a:gridCol>
                <a:gridCol w="1360420">
                  <a:extLst>
                    <a:ext uri="{9D8B030D-6E8A-4147-A177-3AD203B41FA5}">
                      <a16:colId xmlns:a16="http://schemas.microsoft.com/office/drawing/2014/main" val="3039058508"/>
                    </a:ext>
                  </a:extLst>
                </a:gridCol>
                <a:gridCol w="1982562">
                  <a:extLst>
                    <a:ext uri="{9D8B030D-6E8A-4147-A177-3AD203B41FA5}">
                      <a16:colId xmlns:a16="http://schemas.microsoft.com/office/drawing/2014/main" val="1655423563"/>
                    </a:ext>
                  </a:extLst>
                </a:gridCol>
                <a:gridCol w="906946">
                  <a:extLst>
                    <a:ext uri="{9D8B030D-6E8A-4147-A177-3AD203B41FA5}">
                      <a16:colId xmlns:a16="http://schemas.microsoft.com/office/drawing/2014/main" val="2460328840"/>
                    </a:ext>
                  </a:extLst>
                </a:gridCol>
                <a:gridCol w="2355848">
                  <a:extLst>
                    <a:ext uri="{9D8B030D-6E8A-4147-A177-3AD203B41FA5}">
                      <a16:colId xmlns:a16="http://schemas.microsoft.com/office/drawing/2014/main" val="1880328701"/>
                    </a:ext>
                  </a:extLst>
                </a:gridCol>
                <a:gridCol w="1484848">
                  <a:extLst>
                    <a:ext uri="{9D8B030D-6E8A-4147-A177-3AD203B41FA5}">
                      <a16:colId xmlns:a16="http://schemas.microsoft.com/office/drawing/2014/main" val="3301100434"/>
                    </a:ext>
                  </a:extLst>
                </a:gridCol>
                <a:gridCol w="1504203">
                  <a:extLst>
                    <a:ext uri="{9D8B030D-6E8A-4147-A177-3AD203B41FA5}">
                      <a16:colId xmlns:a16="http://schemas.microsoft.com/office/drawing/2014/main" val="1782650357"/>
                    </a:ext>
                  </a:extLst>
                </a:gridCol>
              </a:tblGrid>
              <a:tr h="245283">
                <a:tc>
                  <a:txBody>
                    <a:bodyPr/>
                    <a:lstStyle/>
                    <a:p>
                      <a:pPr algn="ctr" fontAlgn="ctr"/>
                      <a:r>
                        <a:rPr lang="en-US" sz="1000" b="1" i="0" u="none" strike="noStrike">
                          <a:solidFill>
                            <a:srgbClr val="FFFFFF"/>
                          </a:solidFill>
                          <a:effectLst/>
                          <a:latin typeface="Calibri" panose="020F0502020204030204" pitchFamily="34" charset="0"/>
                        </a:rPr>
                        <a:t>NAVAREA</a:t>
                      </a:r>
                    </a:p>
                  </a:txBody>
                  <a:tcPr marL="8302" marR="8302" marT="8304"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808080"/>
                    </a:solidFill>
                  </a:tcPr>
                </a:tc>
                <a:tc>
                  <a:txBody>
                    <a:bodyPr/>
                    <a:lstStyle/>
                    <a:p>
                      <a:pPr algn="ctr" fontAlgn="ctr"/>
                      <a:r>
                        <a:rPr lang="en-US" sz="1000" b="1" i="0" u="none" strike="noStrike">
                          <a:solidFill>
                            <a:srgbClr val="FFFFFF"/>
                          </a:solidFill>
                          <a:effectLst/>
                          <a:latin typeface="Calibri" panose="020F0502020204030204" pitchFamily="34" charset="0"/>
                        </a:rPr>
                        <a:t>Country</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808080"/>
                    </a:solidFill>
                  </a:tcPr>
                </a:tc>
                <a:tc>
                  <a:txBody>
                    <a:bodyPr/>
                    <a:lstStyle/>
                    <a:p>
                      <a:pPr algn="ctr" fontAlgn="ctr"/>
                      <a:r>
                        <a:rPr lang="en-US" sz="1000" b="1" i="0" u="none" strike="noStrike">
                          <a:solidFill>
                            <a:srgbClr val="FFFFFF"/>
                          </a:solidFill>
                          <a:effectLst/>
                          <a:latin typeface="Calibri" panose="020F0502020204030204" pitchFamily="34" charset="0"/>
                        </a:rPr>
                        <a:t>LES/LESO</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808080"/>
                    </a:solidFill>
                  </a:tcPr>
                </a:tc>
                <a:tc>
                  <a:txBody>
                    <a:bodyPr/>
                    <a:lstStyle/>
                    <a:p>
                      <a:pPr algn="ctr" fontAlgn="ctr"/>
                      <a:r>
                        <a:rPr lang="en-US" sz="1000" b="1" i="0" u="none" strike="noStrike">
                          <a:solidFill>
                            <a:srgbClr val="FFFFFF"/>
                          </a:solidFill>
                          <a:effectLst/>
                          <a:latin typeface="Calibri" panose="020F0502020204030204" pitchFamily="34" charset="0"/>
                        </a:rPr>
                        <a:t>Ocean Region</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808080"/>
                    </a:solidFill>
                  </a:tcPr>
                </a:tc>
                <a:tc>
                  <a:txBody>
                    <a:bodyPr/>
                    <a:lstStyle/>
                    <a:p>
                      <a:pPr algn="ctr" fontAlgn="ctr"/>
                      <a:r>
                        <a:rPr lang="en-US" sz="1000" b="1" i="0" u="none" strike="noStrike">
                          <a:solidFill>
                            <a:srgbClr val="FFFFFF"/>
                          </a:solidFill>
                          <a:effectLst/>
                          <a:latin typeface="Calibri" panose="020F0502020204030204" pitchFamily="34" charset="0"/>
                        </a:rPr>
                        <a:t>MSI Coastal Warning Area (1) (if applicable)</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808080"/>
                    </a:solidFill>
                  </a:tcPr>
                </a:tc>
                <a:tc>
                  <a:txBody>
                    <a:bodyPr/>
                    <a:lstStyle/>
                    <a:p>
                      <a:pPr algn="ctr" fontAlgn="ctr"/>
                      <a:r>
                        <a:rPr lang="en-US" sz="1000" b="1" i="0" u="none" strike="noStrike">
                          <a:solidFill>
                            <a:srgbClr val="FFFFFF"/>
                          </a:solidFill>
                          <a:effectLst/>
                          <a:latin typeface="Calibri" panose="020F0502020204030204" pitchFamily="34" charset="0"/>
                        </a:rPr>
                        <a:t>Broadcast schedule (UTC)</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808080"/>
                    </a:solidFill>
                  </a:tcPr>
                </a:tc>
                <a:tc>
                  <a:txBody>
                    <a:bodyPr/>
                    <a:lstStyle/>
                    <a:p>
                      <a:pPr algn="ctr" fontAlgn="ctr"/>
                      <a:r>
                        <a:rPr lang="en-US" sz="1000" b="1" i="0" u="none" strike="noStrike">
                          <a:solidFill>
                            <a:srgbClr val="FFFFFF"/>
                          </a:solidFill>
                          <a:effectLst/>
                          <a:latin typeface="Calibri" panose="020F0502020204030204" pitchFamily="34" charset="0"/>
                        </a:rPr>
                        <a:t>Status of implementation</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808080"/>
                    </a:solidFill>
                  </a:tcPr>
                </a:tc>
                <a:extLst>
                  <a:ext uri="{0D108BD9-81ED-4DB2-BD59-A6C34878D82A}">
                    <a16:rowId xmlns:a16="http://schemas.microsoft.com/office/drawing/2014/main" val="2336438251"/>
                  </a:ext>
                </a:extLst>
              </a:tr>
              <a:tr h="462544">
                <a:tc>
                  <a:txBody>
                    <a:bodyPr/>
                    <a:lstStyle/>
                    <a:p>
                      <a:pPr algn="ctr" fontAlgn="ctr"/>
                      <a:r>
                        <a:rPr lang="en-US" sz="1000" b="0" i="0" u="none" strike="noStrike">
                          <a:solidFill>
                            <a:srgbClr val="000000"/>
                          </a:solidFill>
                          <a:effectLst/>
                          <a:latin typeface="Calibri" panose="020F0502020204030204" pitchFamily="34" charset="0"/>
                        </a:rPr>
                        <a:t>I</a:t>
                      </a:r>
                    </a:p>
                  </a:txBody>
                  <a:tcPr marL="8302" marR="8302" marT="830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United Kingdom</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SafetyNet II</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AORE, AORW, IOR</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0530, 1730</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Operational</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extLst>
                  <a:ext uri="{0D108BD9-81ED-4DB2-BD59-A6C34878D82A}">
                    <a16:rowId xmlns:a16="http://schemas.microsoft.com/office/drawing/2014/main" val="469604411"/>
                  </a:ext>
                </a:extLst>
              </a:tr>
              <a:tr h="245283">
                <a:tc>
                  <a:txBody>
                    <a:bodyPr/>
                    <a:lstStyle/>
                    <a:p>
                      <a:pPr algn="ctr" fontAlgn="ctr"/>
                      <a:r>
                        <a:rPr lang="en-US" sz="1000" b="0" i="0" u="none" strike="noStrike">
                          <a:solidFill>
                            <a:srgbClr val="000000"/>
                          </a:solidFill>
                          <a:effectLst/>
                          <a:latin typeface="Calibri" panose="020F0502020204030204" pitchFamily="34" charset="0"/>
                        </a:rPr>
                        <a:t>II</a:t>
                      </a:r>
                    </a:p>
                  </a:txBody>
                  <a:tcPr marL="8302" marR="8302" marT="830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France</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Aussaguel</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AORE</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0430, 1630</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Operational</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extLst>
                  <a:ext uri="{0D108BD9-81ED-4DB2-BD59-A6C34878D82A}">
                    <a16:rowId xmlns:a16="http://schemas.microsoft.com/office/drawing/2014/main" val="2360239824"/>
                  </a:ext>
                </a:extLst>
              </a:tr>
              <a:tr h="245283">
                <a:tc>
                  <a:txBody>
                    <a:bodyPr/>
                    <a:lstStyle/>
                    <a:p>
                      <a:pPr algn="ctr" fontAlgn="ctr"/>
                      <a:r>
                        <a:rPr lang="en-US" sz="1000" b="0" i="0" u="none" strike="noStrike">
                          <a:solidFill>
                            <a:srgbClr val="000000"/>
                          </a:solidFill>
                          <a:effectLst/>
                          <a:latin typeface="Calibri" panose="020F0502020204030204" pitchFamily="34" charset="0"/>
                        </a:rPr>
                        <a:t>III</a:t>
                      </a:r>
                    </a:p>
                  </a:txBody>
                  <a:tcPr marL="8302" marR="8302" marT="830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Spain</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Eik</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AORE</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1200, 2400</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Operational</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extLst>
                  <a:ext uri="{0D108BD9-81ED-4DB2-BD59-A6C34878D82A}">
                    <a16:rowId xmlns:a16="http://schemas.microsoft.com/office/drawing/2014/main" val="886050180"/>
                  </a:ext>
                </a:extLst>
              </a:tr>
              <a:tr h="245283">
                <a:tc>
                  <a:txBody>
                    <a:bodyPr/>
                    <a:lstStyle/>
                    <a:p>
                      <a:pPr algn="ctr" fontAlgn="ctr"/>
                      <a:r>
                        <a:rPr lang="en-US" sz="1000" b="0" i="0" u="none" strike="noStrike">
                          <a:solidFill>
                            <a:srgbClr val="000000"/>
                          </a:solidFill>
                          <a:effectLst/>
                          <a:latin typeface="Calibri" panose="020F0502020204030204" pitchFamily="34" charset="0"/>
                        </a:rPr>
                        <a:t>IV</a:t>
                      </a:r>
                    </a:p>
                  </a:txBody>
                  <a:tcPr marL="8302" marR="8302" marT="830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United States</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SafetyNET II</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AORE, AORW</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1000, 2200</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Operational</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extLst>
                  <a:ext uri="{0D108BD9-81ED-4DB2-BD59-A6C34878D82A}">
                    <a16:rowId xmlns:a16="http://schemas.microsoft.com/office/drawing/2014/main" val="4017405849"/>
                  </a:ext>
                </a:extLst>
              </a:tr>
              <a:tr h="245283">
                <a:tc>
                  <a:txBody>
                    <a:bodyPr/>
                    <a:lstStyle/>
                    <a:p>
                      <a:pPr algn="ctr" fontAlgn="ctr"/>
                      <a:r>
                        <a:rPr lang="en-US" sz="1000" b="0" i="0" u="none" strike="noStrike">
                          <a:solidFill>
                            <a:srgbClr val="000000"/>
                          </a:solidFill>
                          <a:effectLst/>
                          <a:latin typeface="Calibri" panose="020F0502020204030204" pitchFamily="34" charset="0"/>
                        </a:rPr>
                        <a:t>IV (Missing)</a:t>
                      </a:r>
                    </a:p>
                  </a:txBody>
                  <a:tcPr marL="8302" marR="8302" marT="830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NAV</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France</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Aussaguel</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C?   Update pending</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900, 2100</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2034277008"/>
                  </a:ext>
                </a:extLst>
              </a:tr>
              <a:tr h="245283">
                <a:tc>
                  <a:txBody>
                    <a:bodyPr/>
                    <a:lstStyle/>
                    <a:p>
                      <a:pPr algn="ctr" fontAlgn="ctr"/>
                      <a:r>
                        <a:rPr lang="en-US" sz="1000" b="0" i="0" u="none" strike="noStrike">
                          <a:solidFill>
                            <a:srgbClr val="000000"/>
                          </a:solidFill>
                          <a:effectLst/>
                          <a:latin typeface="Calibri" panose="020F0502020204030204" pitchFamily="34" charset="0"/>
                        </a:rPr>
                        <a:t>IV (Missing)</a:t>
                      </a:r>
                    </a:p>
                  </a:txBody>
                  <a:tcPr marL="8302" marR="8302" marT="830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NAV</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French Guiana (France)</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Aussaguel</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A?   Update pending</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900, 2100</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2742266354"/>
                  </a:ext>
                </a:extLst>
              </a:tr>
              <a:tr h="245283">
                <a:tc>
                  <a:txBody>
                    <a:bodyPr/>
                    <a:lstStyle/>
                    <a:p>
                      <a:pPr algn="ctr" fontAlgn="ctr"/>
                      <a:r>
                        <a:rPr lang="en-US" sz="1000" b="0" i="0" u="none" strike="noStrike">
                          <a:solidFill>
                            <a:srgbClr val="000000"/>
                          </a:solidFill>
                          <a:effectLst/>
                          <a:latin typeface="Calibri" panose="020F0502020204030204" pitchFamily="34" charset="0"/>
                        </a:rPr>
                        <a:t>V</a:t>
                      </a:r>
                    </a:p>
                  </a:txBody>
                  <a:tcPr marL="8302" marR="8302" marT="830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Brazil</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Burum</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AORE</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0030, 1230</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Operational</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extLst>
                  <a:ext uri="{0D108BD9-81ED-4DB2-BD59-A6C34878D82A}">
                    <a16:rowId xmlns:a16="http://schemas.microsoft.com/office/drawing/2014/main" val="3561056805"/>
                  </a:ext>
                </a:extLst>
              </a:tr>
              <a:tr h="245283">
                <a:tc>
                  <a:txBody>
                    <a:bodyPr/>
                    <a:lstStyle/>
                    <a:p>
                      <a:pPr algn="ctr" fontAlgn="ctr"/>
                      <a:r>
                        <a:rPr lang="en-US" sz="1000" b="0" i="0" u="none" strike="noStrike">
                          <a:solidFill>
                            <a:srgbClr val="000000"/>
                          </a:solidFill>
                          <a:effectLst/>
                          <a:latin typeface="Calibri" panose="020F0502020204030204" pitchFamily="34" charset="0"/>
                        </a:rPr>
                        <a:t>VI</a:t>
                      </a:r>
                    </a:p>
                  </a:txBody>
                  <a:tcPr marL="8302" marR="8302" marT="830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Argentina</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Eik (Norway)</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AORW</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0200, 1400</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Operational</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extLst>
                  <a:ext uri="{0D108BD9-81ED-4DB2-BD59-A6C34878D82A}">
                    <a16:rowId xmlns:a16="http://schemas.microsoft.com/office/drawing/2014/main" val="1065849801"/>
                  </a:ext>
                </a:extLst>
              </a:tr>
              <a:tr h="245283">
                <a:tc>
                  <a:txBody>
                    <a:bodyPr/>
                    <a:lstStyle/>
                    <a:p>
                      <a:pPr algn="ctr" fontAlgn="ctr"/>
                      <a:r>
                        <a:rPr lang="en-US" sz="1000" b="0" i="0" u="none" strike="noStrike">
                          <a:solidFill>
                            <a:srgbClr val="000000"/>
                          </a:solidFill>
                          <a:effectLst/>
                          <a:latin typeface="Calibri" panose="020F0502020204030204" pitchFamily="34" charset="0"/>
                        </a:rPr>
                        <a:t>VII</a:t>
                      </a:r>
                    </a:p>
                  </a:txBody>
                  <a:tcPr marL="8302" marR="8302" marT="830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Mayotte (France)</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Aussaguel</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IOR</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V ?</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0330, 1530</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Operational</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2980663759"/>
                  </a:ext>
                </a:extLst>
              </a:tr>
              <a:tr h="245283">
                <a:tc>
                  <a:txBody>
                    <a:bodyPr/>
                    <a:lstStyle/>
                    <a:p>
                      <a:pPr algn="ctr" fontAlgn="ctr"/>
                      <a:r>
                        <a:rPr lang="en-US" sz="1000" b="0" i="0" u="none" strike="noStrike">
                          <a:solidFill>
                            <a:srgbClr val="000000"/>
                          </a:solidFill>
                          <a:effectLst/>
                          <a:latin typeface="Calibri" panose="020F0502020204030204" pitchFamily="34" charset="0"/>
                        </a:rPr>
                        <a:t>VII</a:t>
                      </a:r>
                    </a:p>
                  </a:txBody>
                  <a:tcPr marL="8302" marR="8302" marT="830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R√©union (France)</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Aussaguel</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IOR</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D?</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0040, 1240</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Operational</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2920223714"/>
                  </a:ext>
                </a:extLst>
              </a:tr>
              <a:tr h="245283">
                <a:tc>
                  <a:txBody>
                    <a:bodyPr/>
                    <a:lstStyle/>
                    <a:p>
                      <a:pPr algn="ctr" fontAlgn="ctr"/>
                      <a:r>
                        <a:rPr lang="en-US" sz="1000" b="0" i="0" u="none" strike="noStrike">
                          <a:solidFill>
                            <a:srgbClr val="000000"/>
                          </a:solidFill>
                          <a:effectLst/>
                          <a:latin typeface="Calibri" panose="020F0502020204030204" pitchFamily="34" charset="0"/>
                        </a:rPr>
                        <a:t>VII</a:t>
                      </a:r>
                    </a:p>
                  </a:txBody>
                  <a:tcPr marL="8302" marR="8302" marT="830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South Africa</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Station 12</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AORE, IOR</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0940, 1940</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Operational</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extLst>
                  <a:ext uri="{0D108BD9-81ED-4DB2-BD59-A6C34878D82A}">
                    <a16:rowId xmlns:a16="http://schemas.microsoft.com/office/drawing/2014/main" val="489782888"/>
                  </a:ext>
                </a:extLst>
              </a:tr>
              <a:tr h="245283">
                <a:tc>
                  <a:txBody>
                    <a:bodyPr/>
                    <a:lstStyle/>
                    <a:p>
                      <a:pPr algn="ctr" fontAlgn="ctr"/>
                      <a:r>
                        <a:rPr lang="en-US" sz="1000" b="0" i="0" u="none" strike="noStrike">
                          <a:solidFill>
                            <a:srgbClr val="000000"/>
                          </a:solidFill>
                          <a:effectLst/>
                          <a:latin typeface="Calibri" panose="020F0502020204030204" pitchFamily="34" charset="0"/>
                        </a:rPr>
                        <a:t>VIII</a:t>
                      </a:r>
                    </a:p>
                  </a:txBody>
                  <a:tcPr marL="8302" marR="8302" marT="830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India</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Pune</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IOR</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1000, 2200</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Operational</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extLst>
                  <a:ext uri="{0D108BD9-81ED-4DB2-BD59-A6C34878D82A}">
                    <a16:rowId xmlns:a16="http://schemas.microsoft.com/office/drawing/2014/main" val="553717585"/>
                  </a:ext>
                </a:extLst>
              </a:tr>
              <a:tr h="245283">
                <a:tc>
                  <a:txBody>
                    <a:bodyPr/>
                    <a:lstStyle/>
                    <a:p>
                      <a:pPr algn="ctr" fontAlgn="ctr"/>
                      <a:r>
                        <a:rPr lang="en-US" sz="1000" b="0" i="0" u="none" strike="noStrike">
                          <a:solidFill>
                            <a:srgbClr val="000000"/>
                          </a:solidFill>
                          <a:effectLst/>
                          <a:latin typeface="Calibri" panose="020F0502020204030204" pitchFamily="34" charset="0"/>
                        </a:rPr>
                        <a:t>VIII (Missing)</a:t>
                      </a:r>
                    </a:p>
                  </a:txBody>
                  <a:tcPr marL="8302" marR="8302" marT="830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Mayotte (France)</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Aussaguel</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IOR</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V ?</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0330, 1530</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Operational</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127990622"/>
                  </a:ext>
                </a:extLst>
              </a:tr>
              <a:tr h="245283">
                <a:tc>
                  <a:txBody>
                    <a:bodyPr/>
                    <a:lstStyle/>
                    <a:p>
                      <a:pPr algn="ctr" fontAlgn="ctr"/>
                      <a:r>
                        <a:rPr lang="en-US" sz="1000" b="0" i="0" u="none" strike="noStrike">
                          <a:solidFill>
                            <a:srgbClr val="000000"/>
                          </a:solidFill>
                          <a:effectLst/>
                          <a:latin typeface="Calibri" panose="020F0502020204030204" pitchFamily="34" charset="0"/>
                        </a:rPr>
                        <a:t>VIII (Missing)</a:t>
                      </a:r>
                    </a:p>
                  </a:txBody>
                  <a:tcPr marL="8302" marR="8302" marT="830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R√©union (France)</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Aussaguel</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IOR</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D?</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0040, 1240</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Operational</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1475746227"/>
                  </a:ext>
                </a:extLst>
              </a:tr>
              <a:tr h="245283">
                <a:tc>
                  <a:txBody>
                    <a:bodyPr/>
                    <a:lstStyle/>
                    <a:p>
                      <a:pPr algn="ctr" fontAlgn="ctr"/>
                      <a:r>
                        <a:rPr lang="en-US" sz="1000" b="0" i="0" u="none" strike="noStrike">
                          <a:solidFill>
                            <a:srgbClr val="000000"/>
                          </a:solidFill>
                          <a:effectLst/>
                          <a:latin typeface="Calibri" panose="020F0502020204030204" pitchFamily="34" charset="0"/>
                        </a:rPr>
                        <a:t>IX</a:t>
                      </a:r>
                    </a:p>
                  </a:txBody>
                  <a:tcPr marL="8302" marR="8302" marT="830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Pakistan</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Burum</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IOR</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0000"/>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0300, 1500</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dirty="0">
                          <a:solidFill>
                            <a:srgbClr val="000000"/>
                          </a:solidFill>
                          <a:effectLst/>
                          <a:latin typeface="Calibri" panose="020F0502020204030204" pitchFamily="34" charset="0"/>
                        </a:rPr>
                        <a:t>Operational</a:t>
                      </a:r>
                    </a:p>
                  </a:txBody>
                  <a:tcPr marL="8302" marR="8302" marT="830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extLst>
                  <a:ext uri="{0D108BD9-81ED-4DB2-BD59-A6C34878D82A}">
                    <a16:rowId xmlns:a16="http://schemas.microsoft.com/office/drawing/2014/main" val="3593306849"/>
                  </a:ext>
                </a:extLst>
              </a:tr>
            </a:tbl>
          </a:graphicData>
        </a:graphic>
      </p:graphicFrame>
      <p:sp>
        <p:nvSpPr>
          <p:cNvPr id="21" name="Right Arrow 20">
            <a:extLst>
              <a:ext uri="{FF2B5EF4-FFF2-40B4-BE49-F238E27FC236}">
                <a16:creationId xmlns:a16="http://schemas.microsoft.com/office/drawing/2014/main" id="{0A85583F-46F7-17B3-7B35-47721F362943}"/>
              </a:ext>
            </a:extLst>
          </p:cNvPr>
          <p:cNvSpPr/>
          <p:nvPr/>
        </p:nvSpPr>
        <p:spPr>
          <a:xfrm>
            <a:off x="203200" y="3479800"/>
            <a:ext cx="482600" cy="228600"/>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 name="Right Arrow 21">
            <a:extLst>
              <a:ext uri="{FF2B5EF4-FFF2-40B4-BE49-F238E27FC236}">
                <a16:creationId xmlns:a16="http://schemas.microsoft.com/office/drawing/2014/main" id="{9749F77B-1FD3-9B68-B289-B459FA1CF147}"/>
              </a:ext>
            </a:extLst>
          </p:cNvPr>
          <p:cNvSpPr/>
          <p:nvPr/>
        </p:nvSpPr>
        <p:spPr>
          <a:xfrm>
            <a:off x="254000" y="3759200"/>
            <a:ext cx="482600" cy="228600"/>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Right Arrow 22">
            <a:extLst>
              <a:ext uri="{FF2B5EF4-FFF2-40B4-BE49-F238E27FC236}">
                <a16:creationId xmlns:a16="http://schemas.microsoft.com/office/drawing/2014/main" id="{76CD8E86-B1D6-AF63-626D-DDEDF704B045}"/>
              </a:ext>
            </a:extLst>
          </p:cNvPr>
          <p:cNvSpPr/>
          <p:nvPr/>
        </p:nvSpPr>
        <p:spPr>
          <a:xfrm rot="8823666">
            <a:off x="10820400" y="3644900"/>
            <a:ext cx="482600" cy="228600"/>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Right Arrow 23">
            <a:extLst>
              <a:ext uri="{FF2B5EF4-FFF2-40B4-BE49-F238E27FC236}">
                <a16:creationId xmlns:a16="http://schemas.microsoft.com/office/drawing/2014/main" id="{CC26EAA9-641B-1150-E5F0-E867A30A693B}"/>
              </a:ext>
            </a:extLst>
          </p:cNvPr>
          <p:cNvSpPr/>
          <p:nvPr/>
        </p:nvSpPr>
        <p:spPr>
          <a:xfrm rot="8823666">
            <a:off x="10858500" y="3340100"/>
            <a:ext cx="482600" cy="228600"/>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 name="Right Arrow 24">
            <a:extLst>
              <a:ext uri="{FF2B5EF4-FFF2-40B4-BE49-F238E27FC236}">
                <a16:creationId xmlns:a16="http://schemas.microsoft.com/office/drawing/2014/main" id="{B5BFE423-B07C-28D2-C0F7-55974EFDBD69}"/>
              </a:ext>
            </a:extLst>
          </p:cNvPr>
          <p:cNvSpPr/>
          <p:nvPr/>
        </p:nvSpPr>
        <p:spPr>
          <a:xfrm>
            <a:off x="190500" y="5410200"/>
            <a:ext cx="482600" cy="228600"/>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Right Arrow 25">
            <a:extLst>
              <a:ext uri="{FF2B5EF4-FFF2-40B4-BE49-F238E27FC236}">
                <a16:creationId xmlns:a16="http://schemas.microsoft.com/office/drawing/2014/main" id="{D6583162-1327-4FCF-3AA3-2D1137076D68}"/>
              </a:ext>
            </a:extLst>
          </p:cNvPr>
          <p:cNvSpPr/>
          <p:nvPr/>
        </p:nvSpPr>
        <p:spPr>
          <a:xfrm>
            <a:off x="241300" y="5689600"/>
            <a:ext cx="482600" cy="228600"/>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Right Arrow 26">
            <a:extLst>
              <a:ext uri="{FF2B5EF4-FFF2-40B4-BE49-F238E27FC236}">
                <a16:creationId xmlns:a16="http://schemas.microsoft.com/office/drawing/2014/main" id="{74A723C8-9070-95E9-3840-43E472C862FB}"/>
              </a:ext>
            </a:extLst>
          </p:cNvPr>
          <p:cNvSpPr/>
          <p:nvPr/>
        </p:nvSpPr>
        <p:spPr>
          <a:xfrm rot="8823666">
            <a:off x="7297738" y="4356100"/>
            <a:ext cx="481012" cy="228600"/>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 name="Right Arrow 27">
            <a:extLst>
              <a:ext uri="{FF2B5EF4-FFF2-40B4-BE49-F238E27FC236}">
                <a16:creationId xmlns:a16="http://schemas.microsoft.com/office/drawing/2014/main" id="{452C3FD8-580A-C861-4E2D-CA339723D1E6}"/>
              </a:ext>
            </a:extLst>
          </p:cNvPr>
          <p:cNvSpPr/>
          <p:nvPr/>
        </p:nvSpPr>
        <p:spPr>
          <a:xfrm rot="8823666">
            <a:off x="7246938" y="4610100"/>
            <a:ext cx="481012" cy="228600"/>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297" name="Footer Placeholder 5">
            <a:extLst>
              <a:ext uri="{FF2B5EF4-FFF2-40B4-BE49-F238E27FC236}">
                <a16:creationId xmlns:a16="http://schemas.microsoft.com/office/drawing/2014/main" id="{DDDF9F47-8D7B-4F40-99AF-8BF8B5CB4B9E}"/>
              </a:ext>
            </a:extLst>
          </p:cNvPr>
          <p:cNvSpPr>
            <a:spLocks noGrp="1" noChangeArrowheads="1"/>
          </p:cNvSpPr>
          <p:nvPr>
            <p:ph type="ftr" sz="quarter" idx="11"/>
          </p:nvPr>
        </p:nvSpPr>
        <p:spPr bwMode="auto">
          <a:xfrm>
            <a:off x="3438525" y="6249988"/>
            <a:ext cx="5811838" cy="50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GB" altLang="en-US" sz="1800">
                <a:latin typeface="Arial" panose="020B0604020202020204" pitchFamily="34" charset="0"/>
                <a:cs typeface="Arial" panose="020B0604020202020204" pitchFamily="34" charset="0"/>
              </a:rPr>
              <a:t>WWNWS15  IHO, Monaco 4</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 8</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September 2023</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Google Shape;140;p8">
            <a:extLst>
              <a:ext uri="{FF2B5EF4-FFF2-40B4-BE49-F238E27FC236}">
                <a16:creationId xmlns:a16="http://schemas.microsoft.com/office/drawing/2014/main" id="{76BFD192-EF2C-42D2-86E3-F6CB81009E7F}"/>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4850" y="658813"/>
            <a:ext cx="2759075" cy="162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3">
            <a:extLst>
              <a:ext uri="{FF2B5EF4-FFF2-40B4-BE49-F238E27FC236}">
                <a16:creationId xmlns:a16="http://schemas.microsoft.com/office/drawing/2014/main" id="{4685ABD1-8D2D-4341-9988-5B31E13235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9800" y="1588"/>
            <a:ext cx="944563"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4">
            <a:extLst>
              <a:ext uri="{FF2B5EF4-FFF2-40B4-BE49-F238E27FC236}">
                <a16:creationId xmlns:a16="http://schemas.microsoft.com/office/drawing/2014/main" id="{14281923-BF36-4CBF-99EF-5C31C084ED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42975"/>
            <a:ext cx="9398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
            <a:extLst>
              <a:ext uri="{FF2B5EF4-FFF2-40B4-BE49-F238E27FC236}">
                <a16:creationId xmlns:a16="http://schemas.microsoft.com/office/drawing/2014/main" id="{7E8A9105-7A60-4986-92F2-05BA4DF84D7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398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903413" y="296863"/>
            <a:ext cx="10288587" cy="966787"/>
          </a:xfrm>
          <a:prstGeom prst="rect">
            <a:avLst/>
          </a:prstGeom>
          <a:solidFill>
            <a:schemeClr val="bg1"/>
          </a:solidFill>
        </p:spPr>
        <p:txBody>
          <a:bodyPr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en-US" sz="2400" cap="all" dirty="0">
                <a:latin typeface="Arial Black" panose="020B0A04020102020204" pitchFamily="34" charset="0"/>
              </a:rPr>
              <a:t>ANNEX 8-1 EGC services -- </a:t>
            </a:r>
            <a:r>
              <a:rPr lang="en-US" sz="2400" cap="all" dirty="0" err="1">
                <a:latin typeface="Arial Black" panose="020B0A04020102020204" pitchFamily="34" charset="0"/>
              </a:rPr>
              <a:t>Safetynet</a:t>
            </a:r>
            <a:endParaRPr lang="en-US" sz="2400" cap="all" dirty="0">
              <a:latin typeface="Arial Black" panose="020B0A04020102020204" pitchFamily="34" charset="0"/>
            </a:endParaRPr>
          </a:p>
        </p:txBody>
      </p:sp>
      <p:graphicFrame>
        <p:nvGraphicFramePr>
          <p:cNvPr id="8" name="Table 7">
            <a:extLst>
              <a:ext uri="{FF2B5EF4-FFF2-40B4-BE49-F238E27FC236}">
                <a16:creationId xmlns:a16="http://schemas.microsoft.com/office/drawing/2014/main" id="{2CF0679F-1284-0542-BFB8-B676BA16DD6A}"/>
              </a:ext>
            </a:extLst>
          </p:cNvPr>
          <p:cNvGraphicFramePr>
            <a:graphicFrameLocks noGrp="1"/>
          </p:cNvGraphicFramePr>
          <p:nvPr/>
        </p:nvGraphicFramePr>
        <p:xfrm>
          <a:off x="658813" y="2057400"/>
          <a:ext cx="10515599" cy="4192584"/>
        </p:xfrm>
        <a:graphic>
          <a:graphicData uri="http://schemas.openxmlformats.org/drawingml/2006/table">
            <a:tbl>
              <a:tblPr/>
              <a:tblGrid>
                <a:gridCol w="920772">
                  <a:extLst>
                    <a:ext uri="{9D8B030D-6E8A-4147-A177-3AD203B41FA5}">
                      <a16:colId xmlns:a16="http://schemas.microsoft.com/office/drawing/2014/main" val="3857694234"/>
                    </a:ext>
                  </a:extLst>
                </a:gridCol>
                <a:gridCol w="1360420">
                  <a:extLst>
                    <a:ext uri="{9D8B030D-6E8A-4147-A177-3AD203B41FA5}">
                      <a16:colId xmlns:a16="http://schemas.microsoft.com/office/drawing/2014/main" val="1102224432"/>
                    </a:ext>
                  </a:extLst>
                </a:gridCol>
                <a:gridCol w="1982562">
                  <a:extLst>
                    <a:ext uri="{9D8B030D-6E8A-4147-A177-3AD203B41FA5}">
                      <a16:colId xmlns:a16="http://schemas.microsoft.com/office/drawing/2014/main" val="901274026"/>
                    </a:ext>
                  </a:extLst>
                </a:gridCol>
                <a:gridCol w="906946">
                  <a:extLst>
                    <a:ext uri="{9D8B030D-6E8A-4147-A177-3AD203B41FA5}">
                      <a16:colId xmlns:a16="http://schemas.microsoft.com/office/drawing/2014/main" val="3258747288"/>
                    </a:ext>
                  </a:extLst>
                </a:gridCol>
                <a:gridCol w="2355848">
                  <a:extLst>
                    <a:ext uri="{9D8B030D-6E8A-4147-A177-3AD203B41FA5}">
                      <a16:colId xmlns:a16="http://schemas.microsoft.com/office/drawing/2014/main" val="1560897228"/>
                    </a:ext>
                  </a:extLst>
                </a:gridCol>
                <a:gridCol w="1484848">
                  <a:extLst>
                    <a:ext uri="{9D8B030D-6E8A-4147-A177-3AD203B41FA5}">
                      <a16:colId xmlns:a16="http://schemas.microsoft.com/office/drawing/2014/main" val="826844915"/>
                    </a:ext>
                  </a:extLst>
                </a:gridCol>
                <a:gridCol w="1504203">
                  <a:extLst>
                    <a:ext uri="{9D8B030D-6E8A-4147-A177-3AD203B41FA5}">
                      <a16:colId xmlns:a16="http://schemas.microsoft.com/office/drawing/2014/main" val="1246379457"/>
                    </a:ext>
                  </a:extLst>
                </a:gridCol>
              </a:tblGrid>
              <a:tr h="179024">
                <a:tc>
                  <a:txBody>
                    <a:bodyPr/>
                    <a:lstStyle/>
                    <a:p>
                      <a:pPr algn="ctr" fontAlgn="ctr"/>
                      <a:r>
                        <a:rPr lang="en-US" sz="1000" b="1" i="0" u="none" strike="noStrike">
                          <a:solidFill>
                            <a:srgbClr val="FFFFFF"/>
                          </a:solidFill>
                          <a:effectLst/>
                          <a:latin typeface="Calibri" panose="020F0502020204030204" pitchFamily="34" charset="0"/>
                        </a:rPr>
                        <a:t>NAVAREA</a:t>
                      </a:r>
                    </a:p>
                  </a:txBody>
                  <a:tcPr marL="8302" marR="8302" marT="8303"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808080"/>
                    </a:solidFill>
                  </a:tcPr>
                </a:tc>
                <a:tc>
                  <a:txBody>
                    <a:bodyPr/>
                    <a:lstStyle/>
                    <a:p>
                      <a:pPr algn="ctr" fontAlgn="ctr"/>
                      <a:r>
                        <a:rPr lang="en-US" sz="1000" b="1" i="0" u="none" strike="noStrike">
                          <a:solidFill>
                            <a:srgbClr val="FFFFFF"/>
                          </a:solidFill>
                          <a:effectLst/>
                          <a:latin typeface="Calibri" panose="020F0502020204030204" pitchFamily="34" charset="0"/>
                        </a:rPr>
                        <a:t>Country</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808080"/>
                    </a:solidFill>
                  </a:tcPr>
                </a:tc>
                <a:tc>
                  <a:txBody>
                    <a:bodyPr/>
                    <a:lstStyle/>
                    <a:p>
                      <a:pPr algn="ctr" fontAlgn="ctr"/>
                      <a:r>
                        <a:rPr lang="en-US" sz="1000" b="1" i="0" u="none" strike="noStrike">
                          <a:solidFill>
                            <a:srgbClr val="FFFFFF"/>
                          </a:solidFill>
                          <a:effectLst/>
                          <a:latin typeface="Calibri" panose="020F0502020204030204" pitchFamily="34" charset="0"/>
                        </a:rPr>
                        <a:t>LES/LESO</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808080"/>
                    </a:solidFill>
                  </a:tcPr>
                </a:tc>
                <a:tc>
                  <a:txBody>
                    <a:bodyPr/>
                    <a:lstStyle/>
                    <a:p>
                      <a:pPr algn="ctr" fontAlgn="ctr"/>
                      <a:r>
                        <a:rPr lang="en-US" sz="1000" b="1" i="0" u="none" strike="noStrike">
                          <a:solidFill>
                            <a:srgbClr val="FFFFFF"/>
                          </a:solidFill>
                          <a:effectLst/>
                          <a:latin typeface="Calibri" panose="020F0502020204030204" pitchFamily="34" charset="0"/>
                        </a:rPr>
                        <a:t>Ocean Region</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808080"/>
                    </a:solidFill>
                  </a:tcPr>
                </a:tc>
                <a:tc>
                  <a:txBody>
                    <a:bodyPr/>
                    <a:lstStyle/>
                    <a:p>
                      <a:pPr algn="ctr" fontAlgn="ctr"/>
                      <a:r>
                        <a:rPr lang="en-US" sz="1000" b="1" i="0" u="none" strike="noStrike">
                          <a:solidFill>
                            <a:srgbClr val="FFFFFF"/>
                          </a:solidFill>
                          <a:effectLst/>
                          <a:latin typeface="Calibri" panose="020F0502020204030204" pitchFamily="34" charset="0"/>
                        </a:rPr>
                        <a:t>MSI Coastal Warning Area (1) (if applicable)</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808080"/>
                    </a:solidFill>
                  </a:tcPr>
                </a:tc>
                <a:tc>
                  <a:txBody>
                    <a:bodyPr/>
                    <a:lstStyle/>
                    <a:p>
                      <a:pPr algn="ctr" fontAlgn="ctr"/>
                      <a:r>
                        <a:rPr lang="en-US" sz="1000" b="1" i="0" u="none" strike="noStrike">
                          <a:solidFill>
                            <a:srgbClr val="FFFFFF"/>
                          </a:solidFill>
                          <a:effectLst/>
                          <a:latin typeface="Calibri" panose="020F0502020204030204" pitchFamily="34" charset="0"/>
                        </a:rPr>
                        <a:t>Broadcast schedule (UTC)</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808080"/>
                    </a:solidFill>
                  </a:tcPr>
                </a:tc>
                <a:tc>
                  <a:txBody>
                    <a:bodyPr/>
                    <a:lstStyle/>
                    <a:p>
                      <a:pPr algn="ctr" fontAlgn="ctr"/>
                      <a:r>
                        <a:rPr lang="en-US" sz="1000" b="1" i="0" u="none" strike="noStrike">
                          <a:solidFill>
                            <a:srgbClr val="FFFFFF"/>
                          </a:solidFill>
                          <a:effectLst/>
                          <a:latin typeface="Calibri" panose="020F0502020204030204" pitchFamily="34" charset="0"/>
                        </a:rPr>
                        <a:t>Status of implementation</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808080"/>
                    </a:solidFill>
                  </a:tcPr>
                </a:tc>
                <a:extLst>
                  <a:ext uri="{0D108BD9-81ED-4DB2-BD59-A6C34878D82A}">
                    <a16:rowId xmlns:a16="http://schemas.microsoft.com/office/drawing/2014/main" val="1101446793"/>
                  </a:ext>
                </a:extLst>
              </a:tr>
              <a:tr h="954797">
                <a:tc>
                  <a:txBody>
                    <a:bodyPr/>
                    <a:lstStyle/>
                    <a:p>
                      <a:pPr algn="ctr" fontAlgn="ctr"/>
                      <a:r>
                        <a:rPr lang="en-US" sz="1000" b="0" i="0" u="none" strike="noStrike">
                          <a:solidFill>
                            <a:srgbClr val="000000"/>
                          </a:solidFill>
                          <a:effectLst/>
                          <a:latin typeface="Calibri" panose="020F0502020204030204" pitchFamily="34" charset="0"/>
                        </a:rPr>
                        <a:t>X</a:t>
                      </a:r>
                    </a:p>
                  </a:txBody>
                  <a:tcPr marL="8302" marR="8302" marT="830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Australia</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Perth 212, 312</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IOR, POR</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Should there be a separate entry for each Coastal Warning Area?</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dirty="0">
                          <a:solidFill>
                            <a:srgbClr val="000000"/>
                          </a:solidFill>
                          <a:effectLst/>
                          <a:latin typeface="Calibri" panose="020F0502020204030204" pitchFamily="34" charset="0"/>
                        </a:rPr>
                        <a:t>0700, 1900</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Operational</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extLst>
                  <a:ext uri="{0D108BD9-81ED-4DB2-BD59-A6C34878D82A}">
                    <a16:rowId xmlns:a16="http://schemas.microsoft.com/office/drawing/2014/main" val="2622892516"/>
                  </a:ext>
                </a:extLst>
              </a:tr>
              <a:tr h="190960">
                <a:tc>
                  <a:txBody>
                    <a:bodyPr/>
                    <a:lstStyle/>
                    <a:p>
                      <a:pPr algn="ctr" fontAlgn="ctr"/>
                      <a:r>
                        <a:rPr lang="en-US" sz="1000" b="0" i="0" u="none" strike="noStrike">
                          <a:solidFill>
                            <a:srgbClr val="000000"/>
                          </a:solidFill>
                          <a:effectLst/>
                          <a:latin typeface="Calibri" panose="020F0502020204030204" pitchFamily="34" charset="0"/>
                        </a:rPr>
                        <a:t>X (Missing)</a:t>
                      </a:r>
                    </a:p>
                  </a:txBody>
                  <a:tcPr marL="8302" marR="8302" marT="830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France</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Aussaguel</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POR</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N?</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1784541184"/>
                  </a:ext>
                </a:extLst>
              </a:tr>
              <a:tr h="179024">
                <a:tc>
                  <a:txBody>
                    <a:bodyPr/>
                    <a:lstStyle/>
                    <a:p>
                      <a:pPr algn="ctr" fontAlgn="ctr"/>
                      <a:r>
                        <a:rPr lang="en-US" sz="1000" b="0" i="0" u="none" strike="noStrike">
                          <a:solidFill>
                            <a:srgbClr val="000000"/>
                          </a:solidFill>
                          <a:effectLst/>
                          <a:latin typeface="Calibri" panose="020F0502020204030204" pitchFamily="34" charset="0"/>
                        </a:rPr>
                        <a:t>XI</a:t>
                      </a:r>
                    </a:p>
                  </a:txBody>
                  <a:tcPr marL="8302" marR="8302" marT="830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Japan</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Yamaguchi</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IOR, POR</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0005, 1205</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Operational</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extLst>
                  <a:ext uri="{0D108BD9-81ED-4DB2-BD59-A6C34878D82A}">
                    <a16:rowId xmlns:a16="http://schemas.microsoft.com/office/drawing/2014/main" val="1963374775"/>
                  </a:ext>
                </a:extLst>
              </a:tr>
              <a:tr h="179024">
                <a:tc>
                  <a:txBody>
                    <a:bodyPr/>
                    <a:lstStyle/>
                    <a:p>
                      <a:pPr algn="ctr" fontAlgn="ctr"/>
                      <a:r>
                        <a:rPr lang="en-US" sz="1000" b="0" i="0" u="none" strike="noStrike">
                          <a:solidFill>
                            <a:srgbClr val="000000"/>
                          </a:solidFill>
                          <a:effectLst/>
                          <a:latin typeface="Calibri" panose="020F0502020204030204" pitchFamily="34" charset="0"/>
                        </a:rPr>
                        <a:t>XII</a:t>
                      </a:r>
                    </a:p>
                  </a:txBody>
                  <a:tcPr marL="8302" marR="8302" marT="830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United States</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SafetyNET II</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AORW, POR</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1030, 2230</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Operational</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extLst>
                  <a:ext uri="{0D108BD9-81ED-4DB2-BD59-A6C34878D82A}">
                    <a16:rowId xmlns:a16="http://schemas.microsoft.com/office/drawing/2014/main" val="1540197208"/>
                  </a:ext>
                </a:extLst>
              </a:tr>
              <a:tr h="179024">
                <a:tc>
                  <a:txBody>
                    <a:bodyPr/>
                    <a:lstStyle/>
                    <a:p>
                      <a:pPr algn="ctr" fontAlgn="ctr"/>
                      <a:r>
                        <a:rPr lang="en-US" sz="1000" b="0" i="0" u="none" strike="noStrike">
                          <a:solidFill>
                            <a:srgbClr val="000000"/>
                          </a:solidFill>
                          <a:effectLst/>
                          <a:latin typeface="Calibri" panose="020F0502020204030204" pitchFamily="34" charset="0"/>
                        </a:rPr>
                        <a:t>XIII</a:t>
                      </a:r>
                    </a:p>
                  </a:txBody>
                  <a:tcPr marL="8302" marR="8302" marT="830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Japan</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Perth</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POR</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South of 60 N in AREA XIII</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0930, 2130</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Operational</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3847650246"/>
                  </a:ext>
                </a:extLst>
              </a:tr>
              <a:tr h="179024">
                <a:tc>
                  <a:txBody>
                    <a:bodyPr/>
                    <a:lstStyle/>
                    <a:p>
                      <a:pPr algn="ctr" fontAlgn="ctr"/>
                      <a:r>
                        <a:rPr lang="en-US" sz="1000" b="0" i="0" u="none" strike="noStrike">
                          <a:solidFill>
                            <a:srgbClr val="000000"/>
                          </a:solidFill>
                          <a:effectLst/>
                          <a:latin typeface="Calibri" panose="020F0502020204030204" pitchFamily="34" charset="0"/>
                        </a:rPr>
                        <a:t>XIII</a:t>
                      </a:r>
                    </a:p>
                  </a:txBody>
                  <a:tcPr marL="8302" marR="8302" marT="830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Russian Federation</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Nudol</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POR</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0930, 2130</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Operational</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extLst>
                  <a:ext uri="{0D108BD9-81ED-4DB2-BD59-A6C34878D82A}">
                    <a16:rowId xmlns:a16="http://schemas.microsoft.com/office/drawing/2014/main" val="2557137406"/>
                  </a:ext>
                </a:extLst>
              </a:tr>
              <a:tr h="179024">
                <a:tc>
                  <a:txBody>
                    <a:bodyPr/>
                    <a:lstStyle/>
                    <a:p>
                      <a:pPr algn="ctr" fontAlgn="ctr"/>
                      <a:r>
                        <a:rPr lang="en-US" sz="1000" b="0" i="0" u="none" strike="noStrike">
                          <a:solidFill>
                            <a:srgbClr val="000000"/>
                          </a:solidFill>
                          <a:effectLst/>
                          <a:latin typeface="Calibri" panose="020F0502020204030204" pitchFamily="34" charset="0"/>
                        </a:rPr>
                        <a:t>XIV</a:t>
                      </a:r>
                    </a:p>
                  </a:txBody>
                  <a:tcPr marL="8302" marR="8302" marT="830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French Polynesia (France)</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Southbury</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POR</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R?</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0250, 1450</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Operational</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extLst>
                  <a:ext uri="{0D108BD9-81ED-4DB2-BD59-A6C34878D82A}">
                    <a16:rowId xmlns:a16="http://schemas.microsoft.com/office/drawing/2014/main" val="2780272726"/>
                  </a:ext>
                </a:extLst>
              </a:tr>
              <a:tr h="179024">
                <a:tc>
                  <a:txBody>
                    <a:bodyPr/>
                    <a:lstStyle/>
                    <a:p>
                      <a:pPr algn="ctr" fontAlgn="ctr"/>
                      <a:r>
                        <a:rPr lang="en-US" sz="1000" b="0" i="0" u="none" strike="noStrike">
                          <a:solidFill>
                            <a:srgbClr val="000000"/>
                          </a:solidFill>
                          <a:effectLst/>
                          <a:latin typeface="Calibri" panose="020F0502020204030204" pitchFamily="34" charset="0"/>
                        </a:rPr>
                        <a:t>XIV</a:t>
                      </a:r>
                    </a:p>
                  </a:txBody>
                  <a:tcPr marL="8302" marR="8302" marT="830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New Caledonia (France)</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Aussaguel</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POR</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dirty="0">
                          <a:solidFill>
                            <a:srgbClr val="000000"/>
                          </a:solidFill>
                          <a:effectLst/>
                          <a:latin typeface="Calibri" panose="020F0502020204030204" pitchFamily="34" charset="0"/>
                        </a:rPr>
                        <a:t>N?</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0140, 1340</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Operational</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extLst>
                  <a:ext uri="{0D108BD9-81ED-4DB2-BD59-A6C34878D82A}">
                    <a16:rowId xmlns:a16="http://schemas.microsoft.com/office/drawing/2014/main" val="210460666"/>
                  </a:ext>
                </a:extLst>
              </a:tr>
              <a:tr h="179024">
                <a:tc>
                  <a:txBody>
                    <a:bodyPr/>
                    <a:lstStyle/>
                    <a:p>
                      <a:pPr algn="ctr" fontAlgn="ctr"/>
                      <a:r>
                        <a:rPr lang="en-US" sz="1000" b="0" i="0" u="none" strike="noStrike">
                          <a:solidFill>
                            <a:srgbClr val="000000"/>
                          </a:solidFill>
                          <a:effectLst/>
                          <a:latin typeface="Calibri" panose="020F0502020204030204" pitchFamily="34" charset="0"/>
                        </a:rPr>
                        <a:t>XIV</a:t>
                      </a:r>
                    </a:p>
                  </a:txBody>
                  <a:tcPr marL="8302" marR="8302" marT="830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New Zealand</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SafetyNET II</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AORW, POR</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Z (See figure annexed)</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0900, 2100</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Operational</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extLst>
                  <a:ext uri="{0D108BD9-81ED-4DB2-BD59-A6C34878D82A}">
                    <a16:rowId xmlns:a16="http://schemas.microsoft.com/office/drawing/2014/main" val="2015379264"/>
                  </a:ext>
                </a:extLst>
              </a:tr>
              <a:tr h="179024">
                <a:tc>
                  <a:txBody>
                    <a:bodyPr/>
                    <a:lstStyle/>
                    <a:p>
                      <a:pPr algn="ctr" fontAlgn="ctr"/>
                      <a:r>
                        <a:rPr lang="en-US" sz="1000" b="0" i="0" u="none" strike="noStrike">
                          <a:solidFill>
                            <a:srgbClr val="000000"/>
                          </a:solidFill>
                          <a:effectLst/>
                          <a:latin typeface="Calibri" panose="020F0502020204030204" pitchFamily="34" charset="0"/>
                        </a:rPr>
                        <a:t>XV</a:t>
                      </a:r>
                    </a:p>
                  </a:txBody>
                  <a:tcPr marL="8302" marR="8302" marT="830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Chile</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Southbury</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AORW</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Coastal Warning Areas A-F?</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0210, 1410</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Operational</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extLst>
                  <a:ext uri="{0D108BD9-81ED-4DB2-BD59-A6C34878D82A}">
                    <a16:rowId xmlns:a16="http://schemas.microsoft.com/office/drawing/2014/main" val="3901166626"/>
                  </a:ext>
                </a:extLst>
              </a:tr>
              <a:tr h="179024">
                <a:tc>
                  <a:txBody>
                    <a:bodyPr/>
                    <a:lstStyle/>
                    <a:p>
                      <a:pPr algn="ctr" fontAlgn="ctr"/>
                      <a:r>
                        <a:rPr lang="en-US" sz="1000" b="0" i="0" u="none" strike="noStrike">
                          <a:solidFill>
                            <a:srgbClr val="000000"/>
                          </a:solidFill>
                          <a:effectLst/>
                          <a:latin typeface="Calibri" panose="020F0502020204030204" pitchFamily="34" charset="0"/>
                        </a:rPr>
                        <a:t>XVI</a:t>
                      </a:r>
                    </a:p>
                  </a:txBody>
                  <a:tcPr marL="8302" marR="8302" marT="830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Peru</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Southbury</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AORW</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0500, 1700</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Operational</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extLst>
                  <a:ext uri="{0D108BD9-81ED-4DB2-BD59-A6C34878D82A}">
                    <a16:rowId xmlns:a16="http://schemas.microsoft.com/office/drawing/2014/main" val="1760631933"/>
                  </a:ext>
                </a:extLst>
              </a:tr>
              <a:tr h="337596">
                <a:tc>
                  <a:txBody>
                    <a:bodyPr/>
                    <a:lstStyle/>
                    <a:p>
                      <a:pPr algn="ctr" fontAlgn="ctr"/>
                      <a:r>
                        <a:rPr lang="en-US" sz="1000" b="0" i="0" u="none" strike="noStrike">
                          <a:solidFill>
                            <a:srgbClr val="000000"/>
                          </a:solidFill>
                          <a:effectLst/>
                          <a:latin typeface="Calibri" panose="020F0502020204030204" pitchFamily="34" charset="0"/>
                        </a:rPr>
                        <a:t>XVII</a:t>
                      </a:r>
                    </a:p>
                  </a:txBody>
                  <a:tcPr marL="8302" marR="8302" marT="830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Canada</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SafetyNET II</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AORE, AORW, POR</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dirty="0">
                          <a:solidFill>
                            <a:srgbClr val="000000"/>
                          </a:solidFill>
                          <a:effectLst/>
                          <a:latin typeface="Calibri" panose="020F0502020204030204" pitchFamily="34" charset="0"/>
                        </a:rPr>
                        <a:t>1130, 2330</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Operational</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extLst>
                  <a:ext uri="{0D108BD9-81ED-4DB2-BD59-A6C34878D82A}">
                    <a16:rowId xmlns:a16="http://schemas.microsoft.com/office/drawing/2014/main" val="3073617099"/>
                  </a:ext>
                </a:extLst>
              </a:tr>
              <a:tr h="179024">
                <a:tc>
                  <a:txBody>
                    <a:bodyPr/>
                    <a:lstStyle/>
                    <a:p>
                      <a:pPr algn="ctr" fontAlgn="ctr"/>
                      <a:r>
                        <a:rPr lang="en-US" sz="1000" b="0" i="0" u="none" strike="noStrike">
                          <a:solidFill>
                            <a:srgbClr val="000000"/>
                          </a:solidFill>
                          <a:effectLst/>
                          <a:latin typeface="Calibri" panose="020F0502020204030204" pitchFamily="34" charset="0"/>
                        </a:rPr>
                        <a:t>XVIII</a:t>
                      </a:r>
                    </a:p>
                  </a:txBody>
                  <a:tcPr marL="8302" marR="8302" marT="830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Canada</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SafetyNET II</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AORE, AORW</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1100, 2300</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Operational</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extLst>
                  <a:ext uri="{0D108BD9-81ED-4DB2-BD59-A6C34878D82A}">
                    <a16:rowId xmlns:a16="http://schemas.microsoft.com/office/drawing/2014/main" val="1197259113"/>
                  </a:ext>
                </a:extLst>
              </a:tr>
              <a:tr h="179024">
                <a:tc>
                  <a:txBody>
                    <a:bodyPr/>
                    <a:lstStyle/>
                    <a:p>
                      <a:pPr algn="ctr" fontAlgn="ctr"/>
                      <a:r>
                        <a:rPr lang="en-US" sz="1000" b="0" i="0" u="none" strike="noStrike">
                          <a:solidFill>
                            <a:srgbClr val="000000"/>
                          </a:solidFill>
                          <a:effectLst/>
                          <a:latin typeface="Calibri" panose="020F0502020204030204" pitchFamily="34" charset="0"/>
                        </a:rPr>
                        <a:t>XIX</a:t>
                      </a:r>
                    </a:p>
                  </a:txBody>
                  <a:tcPr marL="8302" marR="8302" marT="830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Norway</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Eik</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AORE</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0630, 1830</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Operational</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extLst>
                  <a:ext uri="{0D108BD9-81ED-4DB2-BD59-A6C34878D82A}">
                    <a16:rowId xmlns:a16="http://schemas.microsoft.com/office/drawing/2014/main" val="3145742574"/>
                  </a:ext>
                </a:extLst>
              </a:tr>
              <a:tr h="381919">
                <a:tc>
                  <a:txBody>
                    <a:bodyPr/>
                    <a:lstStyle/>
                    <a:p>
                      <a:pPr algn="ctr" fontAlgn="ctr"/>
                      <a:r>
                        <a:rPr lang="en-US" sz="1000" b="0" i="0" u="none" strike="noStrike">
                          <a:solidFill>
                            <a:srgbClr val="000000"/>
                          </a:solidFill>
                          <a:effectLst/>
                          <a:latin typeface="Calibri" panose="020F0502020204030204" pitchFamily="34" charset="0"/>
                        </a:rPr>
                        <a:t>XX</a:t>
                      </a:r>
                    </a:p>
                  </a:txBody>
                  <a:tcPr marL="8302" marR="8302" marT="830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Russian Federation</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Nudol</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IOR</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Coastal Warning West? 67N044E16081 Coastal Warning East? 63N125E17070</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a:solidFill>
                            <a:srgbClr val="000000"/>
                          </a:solidFill>
                          <a:effectLst/>
                          <a:latin typeface="Calibri" panose="020F0502020204030204" pitchFamily="34" charset="0"/>
                        </a:rPr>
                        <a:t>0530, 1730</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tc>
                  <a:txBody>
                    <a:bodyPr/>
                    <a:lstStyle/>
                    <a:p>
                      <a:pPr algn="ctr" fontAlgn="ctr"/>
                      <a:r>
                        <a:rPr lang="en-US" sz="1000" b="0" i="0" u="none" strike="noStrike">
                          <a:solidFill>
                            <a:srgbClr val="000000"/>
                          </a:solidFill>
                          <a:effectLst/>
                          <a:latin typeface="Calibri" panose="020F0502020204030204" pitchFamily="34" charset="0"/>
                        </a:rPr>
                        <a:t>Operational</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DBDB"/>
                    </a:solidFill>
                  </a:tcPr>
                </a:tc>
                <a:extLst>
                  <a:ext uri="{0D108BD9-81ED-4DB2-BD59-A6C34878D82A}">
                    <a16:rowId xmlns:a16="http://schemas.microsoft.com/office/drawing/2014/main" val="35381450"/>
                  </a:ext>
                </a:extLst>
              </a:tr>
              <a:tr h="179024">
                <a:tc>
                  <a:txBody>
                    <a:bodyPr/>
                    <a:lstStyle/>
                    <a:p>
                      <a:pPr algn="ctr" fontAlgn="ctr"/>
                      <a:r>
                        <a:rPr lang="en-US" sz="1000" b="0" i="0" u="none" strike="noStrike">
                          <a:solidFill>
                            <a:srgbClr val="000000"/>
                          </a:solidFill>
                          <a:effectLst/>
                          <a:latin typeface="Calibri" panose="020F0502020204030204" pitchFamily="34" charset="0"/>
                        </a:rPr>
                        <a:t>XXI</a:t>
                      </a:r>
                    </a:p>
                  </a:txBody>
                  <a:tcPr marL="8302" marR="8302" marT="830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Russian Federation</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Nudol</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POR</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EDEDED"/>
                    </a:solidFill>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EDEDED"/>
                    </a:solidFill>
                  </a:tcPr>
                </a:tc>
                <a:tc>
                  <a:txBody>
                    <a:bodyPr/>
                    <a:lstStyle/>
                    <a:p>
                      <a:pPr algn="ctr" fontAlgn="ctr"/>
                      <a:r>
                        <a:rPr lang="en-US" sz="1000" b="0" i="0" u="none" strike="noStrike">
                          <a:solidFill>
                            <a:srgbClr val="000000"/>
                          </a:solidFill>
                          <a:effectLst/>
                          <a:latin typeface="Calibri" panose="020F0502020204030204" pitchFamily="34" charset="0"/>
                        </a:rPr>
                        <a:t>0630, 1830</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EDEDED"/>
                    </a:solidFill>
                  </a:tcPr>
                </a:tc>
                <a:tc>
                  <a:txBody>
                    <a:bodyPr/>
                    <a:lstStyle/>
                    <a:p>
                      <a:pPr algn="ctr" fontAlgn="ctr"/>
                      <a:r>
                        <a:rPr lang="en-US" sz="1000" b="0" i="0" u="none" strike="noStrike" dirty="0">
                          <a:solidFill>
                            <a:srgbClr val="000000"/>
                          </a:solidFill>
                          <a:effectLst/>
                          <a:latin typeface="Calibri" panose="020F0502020204030204" pitchFamily="34" charset="0"/>
                        </a:rPr>
                        <a:t>Operational</a:t>
                      </a:r>
                    </a:p>
                  </a:txBody>
                  <a:tcPr marL="8302" marR="8302" marT="830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EDEDED"/>
                    </a:solidFill>
                  </a:tcPr>
                </a:tc>
                <a:extLst>
                  <a:ext uri="{0D108BD9-81ED-4DB2-BD59-A6C34878D82A}">
                    <a16:rowId xmlns:a16="http://schemas.microsoft.com/office/drawing/2014/main" val="1684241606"/>
                  </a:ext>
                </a:extLst>
              </a:tr>
            </a:tbl>
          </a:graphicData>
        </a:graphic>
      </p:graphicFrame>
      <p:sp>
        <p:nvSpPr>
          <p:cNvPr id="10" name="Right Arrow 9">
            <a:extLst>
              <a:ext uri="{FF2B5EF4-FFF2-40B4-BE49-F238E27FC236}">
                <a16:creationId xmlns:a16="http://schemas.microsoft.com/office/drawing/2014/main" id="{902E5FD7-A6FE-27FC-B158-7527A458D2ED}"/>
              </a:ext>
            </a:extLst>
          </p:cNvPr>
          <p:cNvSpPr/>
          <p:nvPr/>
        </p:nvSpPr>
        <p:spPr>
          <a:xfrm rot="8823666">
            <a:off x="8107363" y="2330450"/>
            <a:ext cx="482600" cy="228600"/>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Right Arrow 10">
            <a:extLst>
              <a:ext uri="{FF2B5EF4-FFF2-40B4-BE49-F238E27FC236}">
                <a16:creationId xmlns:a16="http://schemas.microsoft.com/office/drawing/2014/main" id="{25A03CEA-DD7C-7BBE-F804-C6A4EF6556A1}"/>
              </a:ext>
            </a:extLst>
          </p:cNvPr>
          <p:cNvSpPr/>
          <p:nvPr/>
        </p:nvSpPr>
        <p:spPr>
          <a:xfrm>
            <a:off x="203200" y="3187700"/>
            <a:ext cx="482600" cy="228600"/>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Right Arrow 12">
            <a:extLst>
              <a:ext uri="{FF2B5EF4-FFF2-40B4-BE49-F238E27FC236}">
                <a16:creationId xmlns:a16="http://schemas.microsoft.com/office/drawing/2014/main" id="{BEEFB2A2-677F-7E23-9FC8-D5EC6FD42144}"/>
              </a:ext>
            </a:extLst>
          </p:cNvPr>
          <p:cNvSpPr/>
          <p:nvPr/>
        </p:nvSpPr>
        <p:spPr>
          <a:xfrm rot="8823666">
            <a:off x="7742238" y="3556000"/>
            <a:ext cx="481012" cy="228600"/>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Right Arrow 13">
            <a:extLst>
              <a:ext uri="{FF2B5EF4-FFF2-40B4-BE49-F238E27FC236}">
                <a16:creationId xmlns:a16="http://schemas.microsoft.com/office/drawing/2014/main" id="{7B42489D-EA82-6C16-2C22-BA7C39D886E3}"/>
              </a:ext>
            </a:extLst>
          </p:cNvPr>
          <p:cNvSpPr/>
          <p:nvPr/>
        </p:nvSpPr>
        <p:spPr>
          <a:xfrm rot="8823666">
            <a:off x="7107238" y="3962400"/>
            <a:ext cx="481012" cy="228600"/>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Right Arrow 14">
            <a:extLst>
              <a:ext uri="{FF2B5EF4-FFF2-40B4-BE49-F238E27FC236}">
                <a16:creationId xmlns:a16="http://schemas.microsoft.com/office/drawing/2014/main" id="{0A62A875-B561-8C9F-4CA3-79772BDA8846}"/>
              </a:ext>
            </a:extLst>
          </p:cNvPr>
          <p:cNvSpPr/>
          <p:nvPr/>
        </p:nvSpPr>
        <p:spPr>
          <a:xfrm rot="8823666">
            <a:off x="7183438" y="4165600"/>
            <a:ext cx="481012" cy="228600"/>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Right Arrow 15">
            <a:extLst>
              <a:ext uri="{FF2B5EF4-FFF2-40B4-BE49-F238E27FC236}">
                <a16:creationId xmlns:a16="http://schemas.microsoft.com/office/drawing/2014/main" id="{A65B83D1-DB10-84D9-CEE2-D4B9221A1A4E}"/>
              </a:ext>
            </a:extLst>
          </p:cNvPr>
          <p:cNvSpPr/>
          <p:nvPr/>
        </p:nvSpPr>
        <p:spPr>
          <a:xfrm rot="8823666">
            <a:off x="8021638" y="5473700"/>
            <a:ext cx="481012" cy="228600"/>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324" name="Footer Placeholder 5">
            <a:extLst>
              <a:ext uri="{FF2B5EF4-FFF2-40B4-BE49-F238E27FC236}">
                <a16:creationId xmlns:a16="http://schemas.microsoft.com/office/drawing/2014/main" id="{08F2569A-E85F-46C3-A54C-7938A3776F4D}"/>
              </a:ext>
            </a:extLst>
          </p:cNvPr>
          <p:cNvSpPr>
            <a:spLocks noGrp="1" noChangeArrowheads="1"/>
          </p:cNvSpPr>
          <p:nvPr>
            <p:ph type="ftr" sz="quarter" idx="11"/>
          </p:nvPr>
        </p:nvSpPr>
        <p:spPr bwMode="auto">
          <a:xfrm>
            <a:off x="3438525" y="6249988"/>
            <a:ext cx="5811838" cy="50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GB" altLang="en-US" sz="1800">
                <a:latin typeface="Arial" panose="020B0604020202020204" pitchFamily="34" charset="0"/>
                <a:cs typeface="Arial" panose="020B0604020202020204" pitchFamily="34" charset="0"/>
              </a:rPr>
              <a:t>WWNWS15  IHO, Monaco 4</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 8</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September 2023</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a:extLst>
              <a:ext uri="{FF2B5EF4-FFF2-40B4-BE49-F238E27FC236}">
                <a16:creationId xmlns:a16="http://schemas.microsoft.com/office/drawing/2014/main" id="{443B346E-659C-4CB6-9DA1-1C232C0C95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800" y="1588"/>
            <a:ext cx="944563"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4">
            <a:extLst>
              <a:ext uri="{FF2B5EF4-FFF2-40B4-BE49-F238E27FC236}">
                <a16:creationId xmlns:a16="http://schemas.microsoft.com/office/drawing/2014/main" id="{CF1BDC5D-842D-4F3F-8901-7C13E86289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42975"/>
            <a:ext cx="9398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5">
            <a:extLst>
              <a:ext uri="{FF2B5EF4-FFF2-40B4-BE49-F238E27FC236}">
                <a16:creationId xmlns:a16="http://schemas.microsoft.com/office/drawing/2014/main" id="{B4AA3DD7-84F2-469D-88E7-8A07D092145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98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475" y="0"/>
            <a:ext cx="10288588" cy="966788"/>
          </a:xfrm>
          <a:prstGeom prst="rect">
            <a:avLst/>
          </a:prstGeom>
          <a:solidFill>
            <a:schemeClr val="bg1"/>
          </a:solidFill>
        </p:spPr>
        <p:txBody>
          <a:bodyPr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en-US" sz="2400" cap="all" dirty="0">
                <a:latin typeface="Arial Black" panose="020B0A04020102020204" pitchFamily="34" charset="0"/>
              </a:rPr>
              <a:t>How to update </a:t>
            </a:r>
            <a:r>
              <a:rPr lang="en-US" sz="2400" cap="all" dirty="0" err="1">
                <a:latin typeface="Arial Black" panose="020B0A04020102020204" pitchFamily="34" charset="0"/>
              </a:rPr>
              <a:t>gisis</a:t>
            </a:r>
            <a:r>
              <a:rPr lang="en-US" sz="2400" cap="all" dirty="0">
                <a:latin typeface="Arial Black" panose="020B0A04020102020204" pitchFamily="34" charset="0"/>
              </a:rPr>
              <a:t> (</a:t>
            </a:r>
            <a:r>
              <a:rPr lang="en-US" sz="2400" cap="all" dirty="0" err="1">
                <a:latin typeface="Arial Black" panose="020B0A04020102020204" pitchFamily="34" charset="0"/>
              </a:rPr>
              <a:t>www.gisis.imo.org</a:t>
            </a:r>
            <a:r>
              <a:rPr lang="en-US" sz="2400" cap="all" dirty="0">
                <a:latin typeface="Arial Black" panose="020B0A04020102020204" pitchFamily="34" charset="0"/>
              </a:rPr>
              <a:t>)</a:t>
            </a:r>
          </a:p>
        </p:txBody>
      </p:sp>
      <p:pic>
        <p:nvPicPr>
          <p:cNvPr id="8198" name="Picture 1">
            <a:extLst>
              <a:ext uri="{FF2B5EF4-FFF2-40B4-BE49-F238E27FC236}">
                <a16:creationId xmlns:a16="http://schemas.microsoft.com/office/drawing/2014/main" id="{DE3A7EAE-D4C3-4938-ADC0-BFB0FA704FE4}"/>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119438" y="966788"/>
            <a:ext cx="8229600" cy="53435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8" name="Right Arrow 7">
            <a:extLst>
              <a:ext uri="{FF2B5EF4-FFF2-40B4-BE49-F238E27FC236}">
                <a16:creationId xmlns:a16="http://schemas.microsoft.com/office/drawing/2014/main" id="{E1BDB7C5-0EA0-D04D-878E-4B3ECAF5445C}"/>
              </a:ext>
            </a:extLst>
          </p:cNvPr>
          <p:cNvSpPr/>
          <p:nvPr/>
        </p:nvSpPr>
        <p:spPr>
          <a:xfrm>
            <a:off x="601663" y="5705475"/>
            <a:ext cx="2357437" cy="685800"/>
          </a:xfrm>
          <a:prstGeom prst="rightArrow">
            <a:avLst/>
          </a:prstGeom>
          <a:solidFill>
            <a:srgbClr val="00B6AD"/>
          </a:solidFill>
          <a:effectLst>
            <a:outerShdw blurRad="192061" dist="228826"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Rectangle 9">
            <a:extLst>
              <a:ext uri="{FF2B5EF4-FFF2-40B4-BE49-F238E27FC236}">
                <a16:creationId xmlns:a16="http://schemas.microsoft.com/office/drawing/2014/main" id="{AB5CD586-8915-DE40-A3D9-7D1A7BAA8DA5}"/>
              </a:ext>
            </a:extLst>
          </p:cNvPr>
          <p:cNvSpPr/>
          <p:nvPr/>
        </p:nvSpPr>
        <p:spPr>
          <a:xfrm>
            <a:off x="3900488" y="5954713"/>
            <a:ext cx="550862" cy="188912"/>
          </a:xfrm>
          <a:prstGeom prst="rec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098" name="Picture 2">
            <a:extLst>
              <a:ext uri="{FF2B5EF4-FFF2-40B4-BE49-F238E27FC236}">
                <a16:creationId xmlns:a16="http://schemas.microsoft.com/office/drawing/2014/main" id="{FE8D4930-B7EA-0B47-BE31-0663DF4E427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7432" y="2727787"/>
            <a:ext cx="1428803" cy="1069139"/>
          </a:xfrm>
          <a:prstGeom prst="rect">
            <a:avLst/>
          </a:prstGeom>
          <a:noFill/>
          <a:effectLst>
            <a:reflection blurRad="85433" stA="45000" endPos="54732" dist="50800" dir="5400000" sy="-100000" algn="bl" rotWithShape="0"/>
          </a:effectLst>
          <a:scene3d>
            <a:camera prst="orthographicFront"/>
            <a:lightRig rig="threePt" dir="t"/>
          </a:scene3d>
          <a:sp3d>
            <a:bevelT prst="relaxedInset"/>
          </a:sp3d>
          <a:extLst>
            <a:ext uri="{909E8E84-426E-40DD-AFC4-6F175D3DCCD1}">
              <a14:hiddenFill xmlns:a14="http://schemas.microsoft.com/office/drawing/2010/main">
                <a:solidFill>
                  <a:srgbClr val="FFFFFF"/>
                </a:solidFill>
              </a14:hiddenFill>
            </a:ext>
          </a:extLst>
        </p:spPr>
      </p:pic>
      <p:sp>
        <p:nvSpPr>
          <p:cNvPr id="8202" name="Rectangle 10">
            <a:extLst>
              <a:ext uri="{FF2B5EF4-FFF2-40B4-BE49-F238E27FC236}">
                <a16:creationId xmlns:a16="http://schemas.microsoft.com/office/drawing/2014/main" id="{4F0BE0C7-C4E8-498B-A03C-0EA482F8F986}"/>
              </a:ext>
            </a:extLst>
          </p:cNvPr>
          <p:cNvSpPr>
            <a:spLocks noChangeArrowheads="1"/>
          </p:cNvSpPr>
          <p:nvPr/>
        </p:nvSpPr>
        <p:spPr bwMode="auto">
          <a:xfrm>
            <a:off x="325438" y="2309813"/>
            <a:ext cx="24161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800">
                <a:latin typeface="Arial" panose="020B0604020202020204" pitchFamily="34" charset="0"/>
                <a:cs typeface="Arial" panose="020B0604020202020204" pitchFamily="34" charset="0"/>
              </a:rPr>
              <a:t>Click on GMDSS Icon</a:t>
            </a:r>
            <a:endParaRPr lang="en-US" altLang="en-US" sz="1800"/>
          </a:p>
        </p:txBody>
      </p:sp>
      <p:sp>
        <p:nvSpPr>
          <p:cNvPr id="8203" name="Footer Placeholder 5">
            <a:extLst>
              <a:ext uri="{FF2B5EF4-FFF2-40B4-BE49-F238E27FC236}">
                <a16:creationId xmlns:a16="http://schemas.microsoft.com/office/drawing/2014/main" id="{81F2F38E-AB1B-4249-ADD9-CBA06A2407F1}"/>
              </a:ext>
            </a:extLst>
          </p:cNvPr>
          <p:cNvSpPr>
            <a:spLocks noGrp="1" noChangeArrowheads="1"/>
          </p:cNvSpPr>
          <p:nvPr>
            <p:ph type="ftr" sz="quarter" idx="11"/>
          </p:nvPr>
        </p:nvSpPr>
        <p:spPr bwMode="auto">
          <a:xfrm>
            <a:off x="3438525" y="6249988"/>
            <a:ext cx="5811838" cy="50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GB" altLang="en-US" sz="1800">
                <a:latin typeface="Arial" panose="020B0604020202020204" pitchFamily="34" charset="0"/>
                <a:cs typeface="Arial" panose="020B0604020202020204" pitchFamily="34" charset="0"/>
              </a:rPr>
              <a:t>WWNWS15  IHO, Monaco 4</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 8</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September 2023</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a:extLst>
              <a:ext uri="{FF2B5EF4-FFF2-40B4-BE49-F238E27FC236}">
                <a16:creationId xmlns:a16="http://schemas.microsoft.com/office/drawing/2014/main" id="{B55BBE8B-6113-4B23-827E-865AF656E8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800" y="1588"/>
            <a:ext cx="944563"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4">
            <a:extLst>
              <a:ext uri="{FF2B5EF4-FFF2-40B4-BE49-F238E27FC236}">
                <a16:creationId xmlns:a16="http://schemas.microsoft.com/office/drawing/2014/main" id="{4323645A-E6AF-4DF9-9978-E64FB78D32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42975"/>
            <a:ext cx="9398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5">
            <a:extLst>
              <a:ext uri="{FF2B5EF4-FFF2-40B4-BE49-F238E27FC236}">
                <a16:creationId xmlns:a16="http://schemas.microsoft.com/office/drawing/2014/main" id="{F73DCB72-D7AE-4AD6-94C4-1B784F92B6F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98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475" y="0"/>
            <a:ext cx="10288588" cy="966788"/>
          </a:xfrm>
          <a:prstGeom prst="rect">
            <a:avLst/>
          </a:prstGeom>
          <a:solidFill>
            <a:schemeClr val="bg1"/>
          </a:solidFill>
        </p:spPr>
        <p:txBody>
          <a:bodyPr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en-US" sz="2400" b="1" dirty="0">
                <a:latin typeface="Arial" panose="020B0604020202020204" pitchFamily="34" charset="0"/>
                <a:cs typeface="Arial" panose="020B0604020202020204" pitchFamily="34" charset="0"/>
              </a:rPr>
              <a:t>ACTIONS REQUESTED OF THE WWNWS</a:t>
            </a:r>
            <a:endParaRPr lang="en-US" sz="2400" b="1" cap="all" dirty="0">
              <a:latin typeface="Arial Black" panose="020B0A04020102020204" pitchFamily="34" charset="0"/>
            </a:endParaRPr>
          </a:p>
        </p:txBody>
      </p:sp>
      <p:sp>
        <p:nvSpPr>
          <p:cNvPr id="9222" name="Footer Placeholder 5">
            <a:extLst>
              <a:ext uri="{FF2B5EF4-FFF2-40B4-BE49-F238E27FC236}">
                <a16:creationId xmlns:a16="http://schemas.microsoft.com/office/drawing/2014/main" id="{3ED7DAA1-CE1A-4129-8D8C-D8E5BC38CE8D}"/>
              </a:ext>
            </a:extLst>
          </p:cNvPr>
          <p:cNvSpPr>
            <a:spLocks noGrp="1" noChangeArrowheads="1"/>
          </p:cNvSpPr>
          <p:nvPr>
            <p:ph type="ftr" sz="quarter" idx="11"/>
          </p:nvPr>
        </p:nvSpPr>
        <p:spPr bwMode="auto">
          <a:xfrm>
            <a:off x="3438525" y="6249988"/>
            <a:ext cx="5811838" cy="50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GB" altLang="en-US" sz="1800">
                <a:latin typeface="Arial" panose="020B0604020202020204" pitchFamily="34" charset="0"/>
                <a:cs typeface="Arial" panose="020B0604020202020204" pitchFamily="34" charset="0"/>
              </a:rPr>
              <a:t>WWNWS15  IHO, Monaco 4</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 8</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September 2023</a:t>
            </a:r>
          </a:p>
        </p:txBody>
      </p:sp>
      <p:sp>
        <p:nvSpPr>
          <p:cNvPr id="9" name="TextBox 8">
            <a:extLst>
              <a:ext uri="{FF2B5EF4-FFF2-40B4-BE49-F238E27FC236}">
                <a16:creationId xmlns:a16="http://schemas.microsoft.com/office/drawing/2014/main" id="{9E855344-C2C3-DB55-526C-9BB84C111414}"/>
              </a:ext>
            </a:extLst>
          </p:cNvPr>
          <p:cNvSpPr txBox="1"/>
          <p:nvPr/>
        </p:nvSpPr>
        <p:spPr>
          <a:xfrm>
            <a:off x="955675" y="1219200"/>
            <a:ext cx="10842625" cy="976313"/>
          </a:xfrm>
          <a:prstGeom prst="rect">
            <a:avLst/>
          </a:prstGeom>
          <a:noFill/>
        </p:spPr>
        <p:txBody>
          <a:bodyPr>
            <a:spAutoFit/>
          </a:bodyPr>
          <a:lstStyle/>
          <a:p>
            <a:pPr marL="514350" indent="-514350" eaLnBrk="1" fontAlgn="auto" hangingPunct="1">
              <a:spcBef>
                <a:spcPts val="0"/>
              </a:spcBef>
              <a:spcAft>
                <a:spcPts val="600"/>
              </a:spcAft>
              <a:buFontTx/>
              <a:buAutoNum type="arabicPeriod"/>
              <a:defRPr/>
            </a:pPr>
            <a:r>
              <a:rPr lang="en-US" sz="2450" b="1" dirty="0">
                <a:latin typeface="Arial" panose="020B0604020202020204" pitchFamily="34" charset="0"/>
                <a:cs typeface="Arial" panose="020B0604020202020204" pitchFamily="34" charset="0"/>
              </a:rPr>
              <a:t>Note the report</a:t>
            </a:r>
          </a:p>
          <a:p>
            <a:pPr lvl="1" eaLnBrk="1" fontAlgn="auto" hangingPunct="1">
              <a:spcBef>
                <a:spcPts val="0"/>
              </a:spcBef>
              <a:spcAft>
                <a:spcPts val="0"/>
              </a:spcAft>
              <a:defRPr/>
            </a:pPr>
            <a:endParaRPr lang="en-US" sz="2800" dirty="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a:extLst>
              <a:ext uri="{FF2B5EF4-FFF2-40B4-BE49-F238E27FC236}">
                <a16:creationId xmlns:a16="http://schemas.microsoft.com/office/drawing/2014/main" id="{90BA30E9-8B67-40FC-B425-9DEE97FA77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800" y="1588"/>
            <a:ext cx="944563"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4">
            <a:extLst>
              <a:ext uri="{FF2B5EF4-FFF2-40B4-BE49-F238E27FC236}">
                <a16:creationId xmlns:a16="http://schemas.microsoft.com/office/drawing/2014/main" id="{66F4FBBC-CCA7-45CB-9DFE-15184B4C38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42975"/>
            <a:ext cx="9398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5">
            <a:extLst>
              <a:ext uri="{FF2B5EF4-FFF2-40B4-BE49-F238E27FC236}">
                <a16:creationId xmlns:a16="http://schemas.microsoft.com/office/drawing/2014/main" id="{4D49CA6E-302E-49D9-AD26-084F61289F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98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475" y="0"/>
            <a:ext cx="10288588" cy="966788"/>
          </a:xfrm>
          <a:prstGeom prst="rect">
            <a:avLst/>
          </a:prstGeom>
          <a:solidFill>
            <a:schemeClr val="bg1"/>
          </a:solidFill>
        </p:spPr>
        <p:txBody>
          <a:bodyPr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fr-FR" sz="2400" cap="all" dirty="0">
                <a:latin typeface="Arial Black" panose="020B0A04020102020204" pitchFamily="34" charset="0"/>
              </a:rPr>
              <a:t>Annex 7 – NAVAREA I (UNITED </a:t>
            </a:r>
            <a:r>
              <a:rPr lang="fr-FR" sz="2400" cap="all" dirty="0" err="1">
                <a:latin typeface="Arial Black" panose="020B0A04020102020204" pitchFamily="34" charset="0"/>
              </a:rPr>
              <a:t>KINGdom</a:t>
            </a:r>
            <a:r>
              <a:rPr lang="fr-FR" sz="2400" cap="all" dirty="0">
                <a:latin typeface="Arial Black" panose="020B0A04020102020204" pitchFamily="34" charset="0"/>
              </a:rPr>
              <a:t>) </a:t>
            </a:r>
            <a:endParaRPr lang="en-US" sz="2400" cap="all" dirty="0">
              <a:latin typeface="Arial Black" panose="020B0A04020102020204" pitchFamily="34" charset="0"/>
            </a:endParaRPr>
          </a:p>
        </p:txBody>
      </p:sp>
      <p:sp>
        <p:nvSpPr>
          <p:cNvPr id="3078" name="Footer Placeholder 5">
            <a:extLst>
              <a:ext uri="{FF2B5EF4-FFF2-40B4-BE49-F238E27FC236}">
                <a16:creationId xmlns:a16="http://schemas.microsoft.com/office/drawing/2014/main" id="{E3939737-EDA7-4090-B717-E491A05D32B6}"/>
              </a:ext>
            </a:extLst>
          </p:cNvPr>
          <p:cNvSpPr>
            <a:spLocks noGrp="1" noChangeArrowheads="1"/>
          </p:cNvSpPr>
          <p:nvPr>
            <p:ph type="ftr" sz="quarter" idx="11"/>
          </p:nvPr>
        </p:nvSpPr>
        <p:spPr bwMode="auto">
          <a:xfrm>
            <a:off x="3438525" y="6249988"/>
            <a:ext cx="5811838" cy="50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GB" altLang="en-US" sz="1800">
                <a:latin typeface="Arial" panose="020B0604020202020204" pitchFamily="34" charset="0"/>
                <a:cs typeface="Arial" panose="020B0604020202020204" pitchFamily="34" charset="0"/>
              </a:rPr>
              <a:t>WWNWS15  IHO, Monaco 4</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 8</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September 2023</a:t>
            </a:r>
          </a:p>
        </p:txBody>
      </p:sp>
      <p:sp>
        <p:nvSpPr>
          <p:cNvPr id="10" name="TextBox 9">
            <a:extLst>
              <a:ext uri="{FF2B5EF4-FFF2-40B4-BE49-F238E27FC236}">
                <a16:creationId xmlns:a16="http://schemas.microsoft.com/office/drawing/2014/main" id="{5B19B4D1-5A4D-4C0F-8941-3DC13E8A48A8}"/>
              </a:ext>
            </a:extLst>
          </p:cNvPr>
          <p:cNvSpPr txBox="1"/>
          <p:nvPr/>
        </p:nvSpPr>
        <p:spPr>
          <a:xfrm>
            <a:off x="955675" y="1219200"/>
            <a:ext cx="10842625" cy="977191"/>
          </a:xfrm>
          <a:prstGeom prst="rect">
            <a:avLst/>
          </a:prstGeom>
          <a:noFill/>
        </p:spPr>
        <p:txBody>
          <a:bodyPr>
            <a:spAutoFit/>
          </a:bodyPr>
          <a:lstStyle/>
          <a:p>
            <a:pPr marL="514350" indent="-514350" eaLnBrk="1" fontAlgn="auto" hangingPunct="1">
              <a:spcBef>
                <a:spcPts val="0"/>
              </a:spcBef>
              <a:spcAft>
                <a:spcPts val="600"/>
              </a:spcAft>
              <a:buFontTx/>
              <a:buAutoNum type="arabicPeriod"/>
              <a:defRPr/>
            </a:pPr>
            <a:r>
              <a:rPr lang="en-US" sz="2450" b="1" dirty="0">
                <a:latin typeface="Arial" panose="020B0604020202020204" pitchFamily="34" charset="0"/>
                <a:cs typeface="Arial" panose="020B0604020202020204" pitchFamily="34" charset="0"/>
              </a:rPr>
              <a:t>21 NAVTEX Stations currently listed in GISIS</a:t>
            </a:r>
          </a:p>
          <a:p>
            <a:pPr lvl="1" eaLnBrk="1" fontAlgn="auto" hangingPunct="1">
              <a:spcBef>
                <a:spcPts val="0"/>
              </a:spcBef>
              <a:spcAft>
                <a:spcPts val="0"/>
              </a:spcAft>
              <a:defRPr/>
            </a:pPr>
            <a:endParaRPr lang="en-US" sz="2800" dirty="0">
              <a:latin typeface="+mn-lt"/>
            </a:endParaRPr>
          </a:p>
        </p:txBody>
      </p:sp>
      <p:graphicFrame>
        <p:nvGraphicFramePr>
          <p:cNvPr id="6" name="Table 5">
            <a:extLst>
              <a:ext uri="{FF2B5EF4-FFF2-40B4-BE49-F238E27FC236}">
                <a16:creationId xmlns:a16="http://schemas.microsoft.com/office/drawing/2014/main" id="{307805F6-C0FC-43F6-BFCC-D34EF3FA6C22}"/>
              </a:ext>
            </a:extLst>
          </p:cNvPr>
          <p:cNvGraphicFramePr>
            <a:graphicFrameLocks noGrp="1"/>
          </p:cNvGraphicFramePr>
          <p:nvPr>
            <p:extLst>
              <p:ext uri="{D42A27DB-BD31-4B8C-83A1-F6EECF244321}">
                <p14:modId xmlns:p14="http://schemas.microsoft.com/office/powerpoint/2010/main" val="1583940668"/>
              </p:ext>
            </p:extLst>
          </p:nvPr>
        </p:nvGraphicFramePr>
        <p:xfrm>
          <a:off x="838200" y="2212848"/>
          <a:ext cx="10515601" cy="3599191"/>
        </p:xfrm>
        <a:graphic>
          <a:graphicData uri="http://schemas.openxmlformats.org/drawingml/2006/table">
            <a:tbl>
              <a:tblPr/>
              <a:tblGrid>
                <a:gridCol w="506443">
                  <a:extLst>
                    <a:ext uri="{9D8B030D-6E8A-4147-A177-3AD203B41FA5}">
                      <a16:colId xmlns:a16="http://schemas.microsoft.com/office/drawing/2014/main" val="2877082925"/>
                    </a:ext>
                  </a:extLst>
                </a:gridCol>
                <a:gridCol w="1620618">
                  <a:extLst>
                    <a:ext uri="{9D8B030D-6E8A-4147-A177-3AD203B41FA5}">
                      <a16:colId xmlns:a16="http://schemas.microsoft.com/office/drawing/2014/main" val="1541268072"/>
                    </a:ext>
                  </a:extLst>
                </a:gridCol>
                <a:gridCol w="2780833">
                  <a:extLst>
                    <a:ext uri="{9D8B030D-6E8A-4147-A177-3AD203B41FA5}">
                      <a16:colId xmlns:a16="http://schemas.microsoft.com/office/drawing/2014/main" val="3508990985"/>
                    </a:ext>
                  </a:extLst>
                </a:gridCol>
                <a:gridCol w="1261504">
                  <a:extLst>
                    <a:ext uri="{9D8B030D-6E8A-4147-A177-3AD203B41FA5}">
                      <a16:colId xmlns:a16="http://schemas.microsoft.com/office/drawing/2014/main" val="2247674029"/>
                    </a:ext>
                  </a:extLst>
                </a:gridCol>
                <a:gridCol w="580108">
                  <a:extLst>
                    <a:ext uri="{9D8B030D-6E8A-4147-A177-3AD203B41FA5}">
                      <a16:colId xmlns:a16="http://schemas.microsoft.com/office/drawing/2014/main" val="1710927457"/>
                    </a:ext>
                  </a:extLst>
                </a:gridCol>
                <a:gridCol w="635356">
                  <a:extLst>
                    <a:ext uri="{9D8B030D-6E8A-4147-A177-3AD203B41FA5}">
                      <a16:colId xmlns:a16="http://schemas.microsoft.com/office/drawing/2014/main" val="910527287"/>
                    </a:ext>
                  </a:extLst>
                </a:gridCol>
                <a:gridCol w="1970524">
                  <a:extLst>
                    <a:ext uri="{9D8B030D-6E8A-4147-A177-3AD203B41FA5}">
                      <a16:colId xmlns:a16="http://schemas.microsoft.com/office/drawing/2014/main" val="2760727348"/>
                    </a:ext>
                  </a:extLst>
                </a:gridCol>
                <a:gridCol w="1160215">
                  <a:extLst>
                    <a:ext uri="{9D8B030D-6E8A-4147-A177-3AD203B41FA5}">
                      <a16:colId xmlns:a16="http://schemas.microsoft.com/office/drawing/2014/main" val="1006650836"/>
                    </a:ext>
                  </a:extLst>
                </a:gridCol>
              </a:tblGrid>
              <a:tr h="272098">
                <a:tc>
                  <a:txBody>
                    <a:bodyPr/>
                    <a:lstStyle/>
                    <a:p>
                      <a:pPr algn="ctr" fontAlgn="ctr"/>
                      <a:r>
                        <a:rPr lang="en-US" sz="900" b="1" i="0" u="none" strike="noStrike">
                          <a:solidFill>
                            <a:srgbClr val="FFFFFF"/>
                          </a:solidFill>
                          <a:effectLst/>
                          <a:latin typeface="Calibri" panose="020F0502020204030204" pitchFamily="34" charset="0"/>
                        </a:rPr>
                        <a:t>NAVAREA</a:t>
                      </a:r>
                    </a:p>
                  </a:txBody>
                  <a:tcPr marL="6906" marR="6906" marT="6906"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Country</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NAVTEX Coast Station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Position of Antenna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Range (NM)</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B1 Character</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Transmission times (UTC)</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Status of implementation</a:t>
                      </a:r>
                    </a:p>
                  </a:txBody>
                  <a:tcPr marL="6906" marR="6906" marT="6906"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5B9BD5"/>
                    </a:solidFill>
                  </a:tcPr>
                </a:tc>
                <a:extLst>
                  <a:ext uri="{0D108BD9-81ED-4DB2-BD59-A6C34878D82A}">
                    <a16:rowId xmlns:a16="http://schemas.microsoft.com/office/drawing/2014/main" val="567642965"/>
                  </a:ext>
                </a:extLst>
              </a:tr>
              <a:tr h="145027">
                <a:tc>
                  <a:txBody>
                    <a:bodyPr/>
                    <a:lstStyle/>
                    <a:p>
                      <a:pPr algn="ctr" fontAlgn="ctr"/>
                      <a:r>
                        <a:rPr lang="en-US" sz="900" b="0" i="0" u="none" strike="noStrike">
                          <a:solidFill>
                            <a:srgbClr val="000000"/>
                          </a:solidFill>
                          <a:effectLst/>
                          <a:latin typeface="Calibri" panose="020F0502020204030204" pitchFamily="34" charset="0"/>
                        </a:rPr>
                        <a:t>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Belgium</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Oostende Radio</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900" b="0" i="0" u="none" strike="noStrike">
                          <a:solidFill>
                            <a:srgbClr val="000000"/>
                          </a:solidFill>
                          <a:effectLst/>
                          <a:latin typeface="Calibri" panose="020F0502020204030204" pitchFamily="34" charset="0"/>
                        </a:rPr>
                        <a:t>51° 10.95' N 2° 48.47'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55</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T</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0250, 0650, 1050, 1450, 1850, 2250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3641735978"/>
                  </a:ext>
                </a:extLst>
              </a:tr>
              <a:tr h="272098">
                <a:tc>
                  <a:txBody>
                    <a:bodyPr/>
                    <a:lstStyle/>
                    <a:p>
                      <a:pPr algn="ctr" fontAlgn="ctr"/>
                      <a:r>
                        <a:rPr lang="en-US" sz="900" b="0" i="0" u="none" strike="noStrike">
                          <a:solidFill>
                            <a:srgbClr val="000000"/>
                          </a:solidFill>
                          <a:effectLst/>
                          <a:latin typeface="Calibri" panose="020F0502020204030204" pitchFamily="34" charset="0"/>
                        </a:rPr>
                        <a:t>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Belgium</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Oostende (Thames Approaches broadcast for United Kingdom)</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900" b="0" i="0" u="none" strike="noStrike">
                          <a:solidFill>
                            <a:srgbClr val="000000"/>
                          </a:solidFill>
                          <a:effectLst/>
                          <a:latin typeface="Calibri" panose="020F0502020204030204" pitchFamily="34" charset="0"/>
                        </a:rPr>
                        <a:t>51° 10.95' N 2° 48.47'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150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V</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0310, 0710, 1110, 1510, 1910, 2310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202093557"/>
                  </a:ext>
                </a:extLst>
              </a:tr>
              <a:tr h="145027">
                <a:tc>
                  <a:txBody>
                    <a:bodyPr/>
                    <a:lstStyle/>
                    <a:p>
                      <a:pPr algn="ctr" fontAlgn="ctr"/>
                      <a:r>
                        <a:rPr lang="en-US" sz="900" b="0" i="0" u="none" strike="noStrike">
                          <a:solidFill>
                            <a:srgbClr val="000000"/>
                          </a:solidFill>
                          <a:effectLst/>
                          <a:latin typeface="Calibri" panose="020F0502020204030204" pitchFamily="34" charset="0"/>
                        </a:rPr>
                        <a:t>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Estonia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Tallinn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900" b="0" i="0" u="none" strike="noStrike">
                          <a:solidFill>
                            <a:srgbClr val="000000"/>
                          </a:solidFill>
                          <a:effectLst/>
                          <a:latin typeface="Calibri" panose="020F0502020204030204" pitchFamily="34" charset="0"/>
                        </a:rPr>
                        <a:t>59° 27.84' N 24° 21.42'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250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F</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0030, 0430, 0830, 1230, 1630, 2030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1540431637"/>
                  </a:ext>
                </a:extLst>
              </a:tr>
              <a:tr h="145027">
                <a:tc>
                  <a:txBody>
                    <a:bodyPr/>
                    <a:lstStyle/>
                    <a:p>
                      <a:pPr algn="ctr" fontAlgn="ctr"/>
                      <a:r>
                        <a:rPr lang="en-US" sz="900" b="0" i="0" u="none" strike="noStrike">
                          <a:solidFill>
                            <a:srgbClr val="000000"/>
                          </a:solidFill>
                          <a:effectLst/>
                          <a:latin typeface="Calibri" panose="020F0502020204030204" pitchFamily="34" charset="0"/>
                        </a:rPr>
                        <a:t>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Faroes, Denmark</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Torshavn Radio</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62° 00.87' N 6° 47.45'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D</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0010, 0410, 0810, 1210, 1610, 2010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3184993598"/>
                  </a:ext>
                </a:extLst>
              </a:tr>
              <a:tr h="145027">
                <a:tc>
                  <a:txBody>
                    <a:bodyPr/>
                    <a:lstStyle/>
                    <a:p>
                      <a:pPr algn="ctr" fontAlgn="ctr"/>
                      <a:r>
                        <a:rPr lang="en-US" sz="900" b="0" i="0" u="none" strike="noStrike">
                          <a:solidFill>
                            <a:srgbClr val="000000"/>
                          </a:solidFill>
                          <a:effectLst/>
                          <a:latin typeface="Calibri" panose="020F0502020204030204" pitchFamily="34" charset="0"/>
                        </a:rPr>
                        <a:t>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France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Ouessant</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48° 28.54' N 5° 03.18'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0000, 0400, 0800, 1200, 1600, 2000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Temporarily suspended</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1001230949"/>
                  </a:ext>
                </a:extLst>
              </a:tr>
              <a:tr h="145027">
                <a:tc>
                  <a:txBody>
                    <a:bodyPr/>
                    <a:lstStyle/>
                    <a:p>
                      <a:pPr algn="ctr" fontAlgn="ctr"/>
                      <a:r>
                        <a:rPr lang="en-US" sz="900" b="0" i="0" u="none" strike="noStrike">
                          <a:solidFill>
                            <a:srgbClr val="000000"/>
                          </a:solidFill>
                          <a:effectLst/>
                          <a:latin typeface="Calibri" panose="020F0502020204030204" pitchFamily="34" charset="0"/>
                        </a:rPr>
                        <a:t>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Germany</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Pinneberg</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900" b="0" i="0" u="none" strike="noStrike">
                          <a:solidFill>
                            <a:srgbClr val="000000"/>
                          </a:solidFill>
                          <a:effectLst/>
                          <a:latin typeface="Calibri" panose="020F0502020204030204" pitchFamily="34" charset="0"/>
                        </a:rPr>
                        <a:t>53° 40.50' N 9° 48.50'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250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S</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0240, 0640, 1040, 1440, 1840, 2240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733775428"/>
                  </a:ext>
                </a:extLst>
              </a:tr>
              <a:tr h="145027">
                <a:tc>
                  <a:txBody>
                    <a:bodyPr/>
                    <a:lstStyle/>
                    <a:p>
                      <a:pPr algn="ctr" fontAlgn="ctr"/>
                      <a:r>
                        <a:rPr lang="en-US" sz="900" b="0" i="0" u="none" strike="noStrike">
                          <a:solidFill>
                            <a:srgbClr val="000000"/>
                          </a:solidFill>
                          <a:effectLst/>
                          <a:latin typeface="Calibri" panose="020F0502020204030204" pitchFamily="34" charset="0"/>
                        </a:rPr>
                        <a:t>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Iceland</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Reykjavik Radio / Saudanes</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66° 11.17' N 18° 57.12'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450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R</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0230, 0630, 1030, 1430, 1830, 2230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1190605830"/>
                  </a:ext>
                </a:extLst>
              </a:tr>
              <a:tr h="145027">
                <a:tc>
                  <a:txBody>
                    <a:bodyPr/>
                    <a:lstStyle/>
                    <a:p>
                      <a:pPr algn="ctr" fontAlgn="ctr"/>
                      <a:r>
                        <a:rPr lang="en-US" sz="900" b="0" i="0" u="none" strike="noStrike">
                          <a:solidFill>
                            <a:srgbClr val="000000"/>
                          </a:solidFill>
                          <a:effectLst/>
                          <a:latin typeface="Calibri" panose="020F0502020204030204" pitchFamily="34" charset="0"/>
                        </a:rPr>
                        <a:t>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Iceland</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Reykjavik Radio / Grindavik</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63° 49.99' N 22° 27.04'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450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X</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0330, 0730, 1130, 1530, 1930, 2330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3302046402"/>
                  </a:ext>
                </a:extLst>
              </a:tr>
              <a:tr h="145027">
                <a:tc>
                  <a:txBody>
                    <a:bodyPr/>
                    <a:lstStyle/>
                    <a:p>
                      <a:pPr algn="ctr" fontAlgn="ctr"/>
                      <a:r>
                        <a:rPr lang="en-US" sz="900" b="0" i="0" u="none" strike="noStrike">
                          <a:solidFill>
                            <a:srgbClr val="000000"/>
                          </a:solidFill>
                          <a:effectLst/>
                          <a:latin typeface="Calibri" panose="020F0502020204030204" pitchFamily="34" charset="0"/>
                        </a:rPr>
                        <a:t>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Ireland</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Valentia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51° 56.00' N 10° 21.00'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400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0320, 0720, 1120, 1520, 1920, 2320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897790661"/>
                  </a:ext>
                </a:extLst>
              </a:tr>
              <a:tr h="145027">
                <a:tc>
                  <a:txBody>
                    <a:bodyPr/>
                    <a:lstStyle/>
                    <a:p>
                      <a:pPr algn="ctr" fontAlgn="ctr"/>
                      <a:r>
                        <a:rPr lang="en-US" sz="900" b="0" i="0" u="none" strike="noStrike">
                          <a:solidFill>
                            <a:srgbClr val="000000"/>
                          </a:solidFill>
                          <a:effectLst/>
                          <a:latin typeface="Calibri" panose="020F0502020204030204" pitchFamily="34" charset="0"/>
                        </a:rPr>
                        <a:t>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Ireland</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Malin Head</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55° 21.80' N 7° 20.39'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400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Q</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0220, 0620, 1020, 1420, 1820, 2220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3021186973"/>
                  </a:ext>
                </a:extLst>
              </a:tr>
              <a:tr h="145027">
                <a:tc>
                  <a:txBody>
                    <a:bodyPr/>
                    <a:lstStyle/>
                    <a:p>
                      <a:pPr algn="ctr" fontAlgn="ctr"/>
                      <a:r>
                        <a:rPr lang="en-US" sz="900" b="0" i="0" u="none" strike="noStrike">
                          <a:solidFill>
                            <a:srgbClr val="000000"/>
                          </a:solidFill>
                          <a:effectLst/>
                          <a:latin typeface="Calibri" panose="020F0502020204030204" pitchFamily="34" charset="0"/>
                        </a:rPr>
                        <a:t>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Netherlands (Kingdom of)</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Netherlands Coastguard Radio (PBK)</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900" b="0" i="0" u="none" strike="noStrike">
                          <a:solidFill>
                            <a:srgbClr val="000000"/>
                          </a:solidFill>
                          <a:effectLst/>
                          <a:latin typeface="Calibri" panose="020F0502020204030204" pitchFamily="34" charset="0"/>
                        </a:rPr>
                        <a:t>52° 55.06' N 4° 44.34'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250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P</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0210, 0610, 1010, 1410, 1810, 2210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715051386"/>
                  </a:ext>
                </a:extLst>
              </a:tr>
              <a:tr h="145027">
                <a:tc>
                  <a:txBody>
                    <a:bodyPr/>
                    <a:lstStyle/>
                    <a:p>
                      <a:pPr algn="ctr" fontAlgn="ctr"/>
                      <a:r>
                        <a:rPr lang="en-US" sz="900" b="0" i="0" u="none" strike="noStrike">
                          <a:solidFill>
                            <a:srgbClr val="000000"/>
                          </a:solidFill>
                          <a:effectLst/>
                          <a:latin typeface="Calibri" panose="020F0502020204030204" pitchFamily="34" charset="0"/>
                        </a:rPr>
                        <a:t>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Norway</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Rogaland Radio</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900" b="0" i="0" u="none" strike="noStrike">
                          <a:solidFill>
                            <a:srgbClr val="000000"/>
                          </a:solidFill>
                          <a:effectLst/>
                          <a:latin typeface="Calibri" panose="020F0502020204030204" pitchFamily="34" charset="0"/>
                        </a:rPr>
                        <a:t>58° 38.92' N 5° 36.58'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450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L</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0130, 0530, 0930, 1330, 1730, 2130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4287593760"/>
                  </a:ext>
                </a:extLst>
              </a:tr>
              <a:tr h="145027">
                <a:tc>
                  <a:txBody>
                    <a:bodyPr/>
                    <a:lstStyle/>
                    <a:p>
                      <a:pPr algn="ctr" fontAlgn="ctr"/>
                      <a:r>
                        <a:rPr lang="en-US" sz="900" b="0" i="0" u="none" strike="noStrike">
                          <a:solidFill>
                            <a:srgbClr val="000000"/>
                          </a:solidFill>
                          <a:effectLst/>
                          <a:latin typeface="Calibri" panose="020F0502020204030204" pitchFamily="34" charset="0"/>
                        </a:rPr>
                        <a:t>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Norway</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√òrlandet</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900" b="0" i="0" u="none" strike="noStrike">
                          <a:solidFill>
                            <a:srgbClr val="000000"/>
                          </a:solidFill>
                          <a:effectLst/>
                          <a:latin typeface="Calibri" panose="020F0502020204030204" pitchFamily="34" charset="0"/>
                        </a:rPr>
                        <a:t>63° 39.70' N 9° 32.80'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450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0150, 0550, 0950, 1350, 1750, 2150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282098403"/>
                  </a:ext>
                </a:extLst>
              </a:tr>
              <a:tr h="145027">
                <a:tc>
                  <a:txBody>
                    <a:bodyPr/>
                    <a:lstStyle/>
                    <a:p>
                      <a:pPr algn="ctr" fontAlgn="ctr"/>
                      <a:r>
                        <a:rPr lang="en-US" sz="900" b="0" i="0" u="none" strike="noStrike">
                          <a:solidFill>
                            <a:srgbClr val="000000"/>
                          </a:solidFill>
                          <a:effectLst/>
                          <a:latin typeface="Calibri" panose="020F0502020204030204" pitchFamily="34" charset="0"/>
                        </a:rPr>
                        <a:t>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Norway</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Jeloya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900" b="0" i="0" u="none" strike="noStrike">
                          <a:solidFill>
                            <a:srgbClr val="000000"/>
                          </a:solidFill>
                          <a:effectLst/>
                          <a:latin typeface="Calibri" panose="020F0502020204030204" pitchFamily="34" charset="0"/>
                        </a:rPr>
                        <a:t>59° 26.08' N 10° 35.48'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200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M</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0140, 0540, 0940, 1340, 1740, 2140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3811554186"/>
                  </a:ext>
                </a:extLst>
              </a:tr>
              <a:tr h="145027">
                <a:tc>
                  <a:txBody>
                    <a:bodyPr/>
                    <a:lstStyle/>
                    <a:p>
                      <a:pPr algn="ctr" fontAlgn="ctr"/>
                      <a:r>
                        <a:rPr lang="en-US" sz="900" b="0" i="0" u="none" strike="noStrike">
                          <a:solidFill>
                            <a:srgbClr val="000000"/>
                          </a:solidFill>
                          <a:effectLst/>
                          <a:latin typeface="Calibri" panose="020F0502020204030204" pitchFamily="34" charset="0"/>
                        </a:rPr>
                        <a:t>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Sweden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Bjur√∂klubb</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900" b="0" i="0" u="none" strike="noStrike">
                          <a:solidFill>
                            <a:srgbClr val="000000"/>
                          </a:solidFill>
                          <a:effectLst/>
                          <a:latin typeface="Calibri" panose="020F0502020204030204" pitchFamily="34" charset="0"/>
                        </a:rPr>
                        <a:t>64° 27.71' N 21° 35.47'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H</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0050, 0450, 0850, 1250, 1650, 2050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575902147"/>
                  </a:ext>
                </a:extLst>
              </a:tr>
              <a:tr h="145027">
                <a:tc>
                  <a:txBody>
                    <a:bodyPr/>
                    <a:lstStyle/>
                    <a:p>
                      <a:pPr algn="ctr" fontAlgn="ctr"/>
                      <a:r>
                        <a:rPr lang="en-US" sz="900" b="0" i="0" u="none" strike="noStrike">
                          <a:solidFill>
                            <a:srgbClr val="000000"/>
                          </a:solidFill>
                          <a:effectLst/>
                          <a:latin typeface="Calibri" panose="020F0502020204030204" pitchFamily="34" charset="0"/>
                        </a:rPr>
                        <a:t>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Sweden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Grimeton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900" b="0" i="0" u="none" strike="noStrike">
                          <a:solidFill>
                            <a:srgbClr val="000000"/>
                          </a:solidFill>
                          <a:effectLst/>
                          <a:latin typeface="Calibri" panose="020F0502020204030204" pitchFamily="34" charset="0"/>
                        </a:rPr>
                        <a:t>57° 06.32' N 12° 23.36'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I</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0100, 0500, 0900, 1300, 1700, 2100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4154949888"/>
                  </a:ext>
                </a:extLst>
              </a:tr>
              <a:tr h="145027">
                <a:tc>
                  <a:txBody>
                    <a:bodyPr/>
                    <a:lstStyle/>
                    <a:p>
                      <a:pPr algn="ctr" fontAlgn="ctr"/>
                      <a:r>
                        <a:rPr lang="en-US" sz="900" b="0" i="0" u="none" strike="noStrike">
                          <a:solidFill>
                            <a:srgbClr val="000000"/>
                          </a:solidFill>
                          <a:effectLst/>
                          <a:latin typeface="Calibri" panose="020F0502020204030204" pitchFamily="34" charset="0"/>
                        </a:rPr>
                        <a:t>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Sweden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Gisl√∂vshammar</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900" b="0" i="0" u="none" strike="noStrike">
                          <a:solidFill>
                            <a:srgbClr val="000000"/>
                          </a:solidFill>
                          <a:effectLst/>
                          <a:latin typeface="Calibri" panose="020F0502020204030204" pitchFamily="34" charset="0"/>
                        </a:rPr>
                        <a:t>55° 29.37' N 14° 18.87'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J</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0110, 0510, 0910, 1310, 1710, 2110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944873613"/>
                  </a:ext>
                </a:extLst>
              </a:tr>
              <a:tr h="145027">
                <a:tc>
                  <a:txBody>
                    <a:bodyPr/>
                    <a:lstStyle/>
                    <a:p>
                      <a:pPr algn="ctr" fontAlgn="ctr"/>
                      <a:r>
                        <a:rPr lang="en-US" sz="900" b="0" i="0" u="none" strike="noStrike">
                          <a:solidFill>
                            <a:srgbClr val="000000"/>
                          </a:solidFill>
                          <a:effectLst/>
                          <a:latin typeface="Calibri" panose="020F0502020204030204" pitchFamily="34" charset="0"/>
                        </a:rPr>
                        <a:t>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United Kingdom</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Cullercoats</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55° 04.48' N 1° 27.79'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G</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0040, 0440, 0840, 1240, 1640, 2040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173977350"/>
                  </a:ext>
                </a:extLst>
              </a:tr>
              <a:tr h="145027">
                <a:tc>
                  <a:txBody>
                    <a:bodyPr/>
                    <a:lstStyle/>
                    <a:p>
                      <a:pPr algn="ctr" fontAlgn="ctr"/>
                      <a:r>
                        <a:rPr lang="en-US" sz="900" b="0" i="0" u="none" strike="noStrike">
                          <a:solidFill>
                            <a:srgbClr val="000000"/>
                          </a:solidFill>
                          <a:effectLst/>
                          <a:latin typeface="Calibri" panose="020F0502020204030204" pitchFamily="34" charset="0"/>
                        </a:rPr>
                        <a:t>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United Kingdom</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Portpatrick</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54° 50.63' N 5° 07.46'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0200, 0600, 1000, 1400, 1800, 2200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1275775071"/>
                  </a:ext>
                </a:extLst>
              </a:tr>
              <a:tr h="272098">
                <a:tc>
                  <a:txBody>
                    <a:bodyPr/>
                    <a:lstStyle/>
                    <a:p>
                      <a:pPr algn="ctr" fontAlgn="ctr"/>
                      <a:r>
                        <a:rPr lang="en-US" sz="900" b="0" i="0" u="none" strike="noStrike">
                          <a:solidFill>
                            <a:srgbClr val="000000"/>
                          </a:solidFill>
                          <a:effectLst/>
                          <a:latin typeface="Calibri" panose="020F0502020204030204" pitchFamily="34" charset="0"/>
                        </a:rPr>
                        <a:t>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United Kingdom</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Niton (NE Coast of France and Channel Islands broadcast for France)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50° 35.18' N 1° 15.27'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K</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0120, 0520, 0920, 1320, 1720, 2120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Temporarily suspended</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653670873"/>
                  </a:ext>
                </a:extLst>
              </a:tr>
              <a:tr h="145027">
                <a:tc>
                  <a:txBody>
                    <a:bodyPr/>
                    <a:lstStyle/>
                    <a:p>
                      <a:pPr algn="ctr" fontAlgn="ctr"/>
                      <a:r>
                        <a:rPr lang="en-US" sz="900" b="0" i="0" u="none" strike="noStrike">
                          <a:solidFill>
                            <a:srgbClr val="000000"/>
                          </a:solidFill>
                          <a:effectLst/>
                          <a:latin typeface="Calibri" panose="020F0502020204030204" pitchFamily="34" charset="0"/>
                        </a:rPr>
                        <a:t>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United Kingdom</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Niton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50° 35.18' N 1° 15.27'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0020, 0420, 0820, 1220, 1620, 2020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dirty="0">
                          <a:solidFill>
                            <a:srgbClr val="000000"/>
                          </a:solidFill>
                          <a:effectLst/>
                          <a:latin typeface="Calibri" panose="020F0502020204030204" pitchFamily="34" charset="0"/>
                        </a:rPr>
                        <a:t>Temporarily suspended</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770559107"/>
                  </a:ext>
                </a:extLst>
              </a:tr>
            </a:tbl>
          </a:graphicData>
        </a:graphic>
      </p:graphicFrame>
    </p:spTree>
    <p:extLst>
      <p:ext uri="{BB962C8B-B14F-4D97-AF65-F5344CB8AC3E}">
        <p14:creationId xmlns:p14="http://schemas.microsoft.com/office/powerpoint/2010/main" val="1568473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a:extLst>
              <a:ext uri="{FF2B5EF4-FFF2-40B4-BE49-F238E27FC236}">
                <a16:creationId xmlns:a16="http://schemas.microsoft.com/office/drawing/2014/main" id="{90BA30E9-8B67-40FC-B425-9DEE97FA77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800" y="1588"/>
            <a:ext cx="944563"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4">
            <a:extLst>
              <a:ext uri="{FF2B5EF4-FFF2-40B4-BE49-F238E27FC236}">
                <a16:creationId xmlns:a16="http://schemas.microsoft.com/office/drawing/2014/main" id="{66F4FBBC-CCA7-45CB-9DFE-15184B4C38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42975"/>
            <a:ext cx="9398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5">
            <a:extLst>
              <a:ext uri="{FF2B5EF4-FFF2-40B4-BE49-F238E27FC236}">
                <a16:creationId xmlns:a16="http://schemas.microsoft.com/office/drawing/2014/main" id="{4D49CA6E-302E-49D9-AD26-084F61289F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98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475" y="0"/>
            <a:ext cx="10288588" cy="966788"/>
          </a:xfrm>
          <a:prstGeom prst="rect">
            <a:avLst/>
          </a:prstGeom>
          <a:solidFill>
            <a:schemeClr val="bg1"/>
          </a:solidFill>
        </p:spPr>
        <p:txBody>
          <a:bodyPr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fr-FR" sz="2400" cap="all" dirty="0">
                <a:latin typeface="Arial Black" panose="020B0A04020102020204" pitchFamily="34" charset="0"/>
              </a:rPr>
              <a:t>Annex 7 – NAVAREA II (</a:t>
            </a:r>
            <a:r>
              <a:rPr lang="fr-FR" sz="2400" cap="all" dirty="0" err="1">
                <a:latin typeface="Arial Black" panose="020B0A04020102020204" pitchFamily="34" charset="0"/>
              </a:rPr>
              <a:t>france</a:t>
            </a:r>
            <a:r>
              <a:rPr lang="fr-FR" sz="2400" cap="all" dirty="0">
                <a:latin typeface="Arial Black" panose="020B0A04020102020204" pitchFamily="34" charset="0"/>
              </a:rPr>
              <a:t>) </a:t>
            </a:r>
            <a:endParaRPr lang="en-US" sz="2400" cap="all" dirty="0">
              <a:latin typeface="Arial Black" panose="020B0A04020102020204" pitchFamily="34" charset="0"/>
            </a:endParaRPr>
          </a:p>
        </p:txBody>
      </p:sp>
      <p:sp>
        <p:nvSpPr>
          <p:cNvPr id="3078" name="Footer Placeholder 5">
            <a:extLst>
              <a:ext uri="{FF2B5EF4-FFF2-40B4-BE49-F238E27FC236}">
                <a16:creationId xmlns:a16="http://schemas.microsoft.com/office/drawing/2014/main" id="{E3939737-EDA7-4090-B717-E491A05D32B6}"/>
              </a:ext>
            </a:extLst>
          </p:cNvPr>
          <p:cNvSpPr>
            <a:spLocks noGrp="1" noChangeArrowheads="1"/>
          </p:cNvSpPr>
          <p:nvPr>
            <p:ph type="ftr" sz="quarter" idx="11"/>
          </p:nvPr>
        </p:nvSpPr>
        <p:spPr bwMode="auto">
          <a:xfrm>
            <a:off x="3438525" y="6249988"/>
            <a:ext cx="5811838" cy="50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GB" altLang="en-US" sz="1800">
                <a:latin typeface="Arial" panose="020B0604020202020204" pitchFamily="34" charset="0"/>
                <a:cs typeface="Arial" panose="020B0604020202020204" pitchFamily="34" charset="0"/>
              </a:rPr>
              <a:t>WWNWS15  IHO, Monaco 4</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 8</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September 2023</a:t>
            </a:r>
          </a:p>
        </p:txBody>
      </p:sp>
      <p:sp>
        <p:nvSpPr>
          <p:cNvPr id="10" name="TextBox 9">
            <a:extLst>
              <a:ext uri="{FF2B5EF4-FFF2-40B4-BE49-F238E27FC236}">
                <a16:creationId xmlns:a16="http://schemas.microsoft.com/office/drawing/2014/main" id="{5B19B4D1-5A4D-4C0F-8941-3DC13E8A48A8}"/>
              </a:ext>
            </a:extLst>
          </p:cNvPr>
          <p:cNvSpPr txBox="1"/>
          <p:nvPr/>
        </p:nvSpPr>
        <p:spPr>
          <a:xfrm>
            <a:off x="955675" y="1219200"/>
            <a:ext cx="10842625" cy="977191"/>
          </a:xfrm>
          <a:prstGeom prst="rect">
            <a:avLst/>
          </a:prstGeom>
          <a:noFill/>
        </p:spPr>
        <p:txBody>
          <a:bodyPr>
            <a:spAutoFit/>
          </a:bodyPr>
          <a:lstStyle/>
          <a:p>
            <a:pPr marL="514350" indent="-514350" eaLnBrk="1" fontAlgn="auto" hangingPunct="1">
              <a:spcBef>
                <a:spcPts val="0"/>
              </a:spcBef>
              <a:spcAft>
                <a:spcPts val="600"/>
              </a:spcAft>
              <a:buFontTx/>
              <a:buAutoNum type="arabicPeriod"/>
              <a:defRPr/>
            </a:pPr>
            <a:r>
              <a:rPr lang="en-US" sz="2450" b="1" dirty="0">
                <a:latin typeface="Arial" panose="020B0604020202020204" pitchFamily="34" charset="0"/>
                <a:cs typeface="Arial" panose="020B0604020202020204" pitchFamily="34" charset="0"/>
              </a:rPr>
              <a:t>11 NAVTEX Stations currently listed in GISIS</a:t>
            </a:r>
          </a:p>
          <a:p>
            <a:pPr lvl="1" eaLnBrk="1" fontAlgn="auto" hangingPunct="1">
              <a:spcBef>
                <a:spcPts val="0"/>
              </a:spcBef>
              <a:spcAft>
                <a:spcPts val="0"/>
              </a:spcAft>
              <a:defRPr/>
            </a:pPr>
            <a:endParaRPr lang="en-US" sz="2800" dirty="0">
              <a:latin typeface="+mn-lt"/>
            </a:endParaRPr>
          </a:p>
        </p:txBody>
      </p:sp>
      <p:graphicFrame>
        <p:nvGraphicFramePr>
          <p:cNvPr id="4" name="Table 3">
            <a:extLst>
              <a:ext uri="{FF2B5EF4-FFF2-40B4-BE49-F238E27FC236}">
                <a16:creationId xmlns:a16="http://schemas.microsoft.com/office/drawing/2014/main" id="{EF3C4449-9A7A-451F-BC78-B675AB45D1A1}"/>
              </a:ext>
            </a:extLst>
          </p:cNvPr>
          <p:cNvGraphicFramePr>
            <a:graphicFrameLocks noGrp="1"/>
          </p:cNvGraphicFramePr>
          <p:nvPr>
            <p:extLst>
              <p:ext uri="{D42A27DB-BD31-4B8C-83A1-F6EECF244321}">
                <p14:modId xmlns:p14="http://schemas.microsoft.com/office/powerpoint/2010/main" val="223192745"/>
              </p:ext>
            </p:extLst>
          </p:nvPr>
        </p:nvGraphicFramePr>
        <p:xfrm>
          <a:off x="838200" y="2212848"/>
          <a:ext cx="10515601" cy="2148921"/>
        </p:xfrm>
        <a:graphic>
          <a:graphicData uri="http://schemas.openxmlformats.org/drawingml/2006/table">
            <a:tbl>
              <a:tblPr/>
              <a:tblGrid>
                <a:gridCol w="506443">
                  <a:extLst>
                    <a:ext uri="{9D8B030D-6E8A-4147-A177-3AD203B41FA5}">
                      <a16:colId xmlns:a16="http://schemas.microsoft.com/office/drawing/2014/main" val="2335573624"/>
                    </a:ext>
                  </a:extLst>
                </a:gridCol>
                <a:gridCol w="1620618">
                  <a:extLst>
                    <a:ext uri="{9D8B030D-6E8A-4147-A177-3AD203B41FA5}">
                      <a16:colId xmlns:a16="http://schemas.microsoft.com/office/drawing/2014/main" val="2498595727"/>
                    </a:ext>
                  </a:extLst>
                </a:gridCol>
                <a:gridCol w="2780833">
                  <a:extLst>
                    <a:ext uri="{9D8B030D-6E8A-4147-A177-3AD203B41FA5}">
                      <a16:colId xmlns:a16="http://schemas.microsoft.com/office/drawing/2014/main" val="1538295777"/>
                    </a:ext>
                  </a:extLst>
                </a:gridCol>
                <a:gridCol w="1261504">
                  <a:extLst>
                    <a:ext uri="{9D8B030D-6E8A-4147-A177-3AD203B41FA5}">
                      <a16:colId xmlns:a16="http://schemas.microsoft.com/office/drawing/2014/main" val="2217992309"/>
                    </a:ext>
                  </a:extLst>
                </a:gridCol>
                <a:gridCol w="580108">
                  <a:extLst>
                    <a:ext uri="{9D8B030D-6E8A-4147-A177-3AD203B41FA5}">
                      <a16:colId xmlns:a16="http://schemas.microsoft.com/office/drawing/2014/main" val="1003734971"/>
                    </a:ext>
                  </a:extLst>
                </a:gridCol>
                <a:gridCol w="635356">
                  <a:extLst>
                    <a:ext uri="{9D8B030D-6E8A-4147-A177-3AD203B41FA5}">
                      <a16:colId xmlns:a16="http://schemas.microsoft.com/office/drawing/2014/main" val="3234989929"/>
                    </a:ext>
                  </a:extLst>
                </a:gridCol>
                <a:gridCol w="1970524">
                  <a:extLst>
                    <a:ext uri="{9D8B030D-6E8A-4147-A177-3AD203B41FA5}">
                      <a16:colId xmlns:a16="http://schemas.microsoft.com/office/drawing/2014/main" val="408937277"/>
                    </a:ext>
                  </a:extLst>
                </a:gridCol>
                <a:gridCol w="1160215">
                  <a:extLst>
                    <a:ext uri="{9D8B030D-6E8A-4147-A177-3AD203B41FA5}">
                      <a16:colId xmlns:a16="http://schemas.microsoft.com/office/drawing/2014/main" val="1209375769"/>
                    </a:ext>
                  </a:extLst>
                </a:gridCol>
              </a:tblGrid>
              <a:tr h="272098">
                <a:tc>
                  <a:txBody>
                    <a:bodyPr/>
                    <a:lstStyle/>
                    <a:p>
                      <a:pPr algn="ctr" fontAlgn="ctr"/>
                      <a:r>
                        <a:rPr lang="en-US" sz="900" b="1" i="0" u="none" strike="noStrike">
                          <a:solidFill>
                            <a:srgbClr val="FFFFFF"/>
                          </a:solidFill>
                          <a:effectLst/>
                          <a:latin typeface="Calibri" panose="020F0502020204030204" pitchFamily="34" charset="0"/>
                        </a:rPr>
                        <a:t>NAVAREA</a:t>
                      </a:r>
                    </a:p>
                  </a:txBody>
                  <a:tcPr marL="6906" marR="6906" marT="6906"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Country</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NAVTEX Coast Station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Position of Antenna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Range (NM)</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B1 Character</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Transmission times (UTC)</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Status of implementation</a:t>
                      </a:r>
                    </a:p>
                  </a:txBody>
                  <a:tcPr marL="6906" marR="6906" marT="6906"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5B9BD5"/>
                    </a:solidFill>
                  </a:tcPr>
                </a:tc>
                <a:extLst>
                  <a:ext uri="{0D108BD9-81ED-4DB2-BD59-A6C34878D82A}">
                    <a16:rowId xmlns:a16="http://schemas.microsoft.com/office/drawing/2014/main" val="990427264"/>
                  </a:ext>
                </a:extLst>
              </a:tr>
              <a:tr h="145027">
                <a:tc>
                  <a:txBody>
                    <a:bodyPr/>
                    <a:lstStyle/>
                    <a:p>
                      <a:pPr algn="ctr" fontAlgn="ctr"/>
                      <a:r>
                        <a:rPr lang="en-US" sz="900" b="0" i="0" u="none" strike="noStrike">
                          <a:solidFill>
                            <a:srgbClr val="000000"/>
                          </a:solidFill>
                          <a:effectLst/>
                          <a:latin typeface="Calibri" panose="020F0502020204030204" pitchFamily="34" charset="0"/>
                        </a:rPr>
                        <a:t>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Cabo Verde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Sao Vicente Radio</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16° 51.24' N 25° 00.14'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250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U</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0300, 0700, 1100, 1500, 1900, 2300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Temporarily suspended</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3096843476"/>
                  </a:ext>
                </a:extLst>
              </a:tr>
              <a:tr h="145027">
                <a:tc>
                  <a:txBody>
                    <a:bodyPr/>
                    <a:lstStyle/>
                    <a:p>
                      <a:pPr algn="ctr" fontAlgn="ctr"/>
                      <a:r>
                        <a:rPr lang="en-US" sz="900" b="0" i="0" u="none" strike="noStrike">
                          <a:solidFill>
                            <a:srgbClr val="000000"/>
                          </a:solidFill>
                          <a:effectLst/>
                          <a:latin typeface="Calibri" panose="020F0502020204030204" pitchFamily="34" charset="0"/>
                        </a:rPr>
                        <a:t>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France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Ouessant</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48° 28.54' N 5° 03.18'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0000, 0400, 0800, 1200, 1600, 2000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Temporarily suspended</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728311793"/>
                  </a:ext>
                </a:extLst>
              </a:tr>
              <a:tr h="145027">
                <a:tc>
                  <a:txBody>
                    <a:bodyPr/>
                    <a:lstStyle/>
                    <a:p>
                      <a:pPr algn="ctr" fontAlgn="ctr"/>
                      <a:r>
                        <a:rPr lang="en-US" sz="900" b="0" i="0" u="none" strike="noStrike">
                          <a:solidFill>
                            <a:srgbClr val="000000"/>
                          </a:solidFill>
                          <a:effectLst/>
                          <a:latin typeface="Calibri" panose="020F0502020204030204" pitchFamily="34" charset="0"/>
                        </a:rPr>
                        <a:t>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Nigeria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Lagos</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900" b="0" i="0" u="none" strike="noStrike">
                          <a:solidFill>
                            <a:srgbClr val="000000"/>
                          </a:solidFill>
                          <a:effectLst/>
                          <a:latin typeface="Calibri" panose="020F0502020204030204" pitchFamily="34" charset="0"/>
                        </a:rPr>
                        <a:t>6° 23.99' N 3° 22.91'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250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S</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0240, 0640, 1040, 1440, 1840, 2240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Planned or to be decided</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1210967432"/>
                  </a:ext>
                </a:extLst>
              </a:tr>
              <a:tr h="145027">
                <a:tc>
                  <a:txBody>
                    <a:bodyPr/>
                    <a:lstStyle/>
                    <a:p>
                      <a:pPr algn="ctr" fontAlgn="ctr"/>
                      <a:r>
                        <a:rPr lang="en-US" sz="900" b="0" i="0" u="none" strike="noStrike">
                          <a:solidFill>
                            <a:srgbClr val="000000"/>
                          </a:solidFill>
                          <a:effectLst/>
                          <a:latin typeface="Calibri" panose="020F0502020204030204" pitchFamily="34" charset="0"/>
                        </a:rPr>
                        <a:t>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Nigeria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Oron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900" b="0" i="0" u="none" strike="noStrike">
                          <a:solidFill>
                            <a:srgbClr val="000000"/>
                          </a:solidFill>
                          <a:effectLst/>
                          <a:latin typeface="Calibri" panose="020F0502020204030204" pitchFamily="34" charset="0"/>
                        </a:rPr>
                        <a:t>4° 48.01' N 8° 15.34'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250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H</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0050, 0450, 0850, 1250, 1650, 2050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Planned or to be decided</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2794085563"/>
                  </a:ext>
                </a:extLst>
              </a:tr>
              <a:tr h="145027">
                <a:tc>
                  <a:txBody>
                    <a:bodyPr/>
                    <a:lstStyle/>
                    <a:p>
                      <a:pPr algn="ctr" fontAlgn="ctr"/>
                      <a:r>
                        <a:rPr lang="en-US" sz="900" b="0" i="0" u="none" strike="noStrike">
                          <a:solidFill>
                            <a:srgbClr val="000000"/>
                          </a:solidFill>
                          <a:effectLst/>
                          <a:latin typeface="Calibri" panose="020F0502020204030204" pitchFamily="34" charset="0"/>
                        </a:rPr>
                        <a:t>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Portugal</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CENCOMARACORES (S.Miguel)</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37° 48.50' N 25° 33.20'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F</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0030, 0430, 0830, 1230, 1630, 2030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3147521813"/>
                  </a:ext>
                </a:extLst>
              </a:tr>
              <a:tr h="145027">
                <a:tc>
                  <a:txBody>
                    <a:bodyPr/>
                    <a:lstStyle/>
                    <a:p>
                      <a:pPr algn="ctr" fontAlgn="ctr"/>
                      <a:r>
                        <a:rPr lang="en-US" sz="900" b="0" i="0" u="none" strike="noStrike">
                          <a:solidFill>
                            <a:srgbClr val="000000"/>
                          </a:solidFill>
                          <a:effectLst/>
                          <a:latin typeface="Calibri" panose="020F0502020204030204" pitchFamily="34" charset="0"/>
                        </a:rPr>
                        <a:t>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Portugal</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CENCOMAR (Penalva)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38° 36.20' N 9° 01.80'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R</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0230, 0630, 1030, 1430, 1830, 2230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1524288367"/>
                  </a:ext>
                </a:extLst>
              </a:tr>
              <a:tr h="145027">
                <a:tc>
                  <a:txBody>
                    <a:bodyPr/>
                    <a:lstStyle/>
                    <a:p>
                      <a:pPr algn="ctr" fontAlgn="ctr"/>
                      <a:r>
                        <a:rPr lang="en-US" sz="900" b="0" i="0" u="none" strike="noStrike">
                          <a:solidFill>
                            <a:srgbClr val="000000"/>
                          </a:solidFill>
                          <a:effectLst/>
                          <a:latin typeface="Calibri" panose="020F0502020204030204" pitchFamily="34" charset="0"/>
                        </a:rPr>
                        <a:t>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Portugal</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CENCOMARMADEIRA (Porto Santo)</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33° 05.70' N 16° 20.40'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P</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0210, 0610, 1010, 1410, 1810, 2210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1492417668"/>
                  </a:ext>
                </a:extLst>
              </a:tr>
              <a:tr h="145027">
                <a:tc>
                  <a:txBody>
                    <a:bodyPr/>
                    <a:lstStyle/>
                    <a:p>
                      <a:pPr algn="ctr" fontAlgn="ctr"/>
                      <a:r>
                        <a:rPr lang="en-US" sz="900" b="0" i="0" u="none" strike="noStrike">
                          <a:solidFill>
                            <a:srgbClr val="000000"/>
                          </a:solidFill>
                          <a:effectLst/>
                          <a:latin typeface="Calibri" panose="020F0502020204030204" pitchFamily="34" charset="0"/>
                        </a:rPr>
                        <a:t>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Senegal</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Dakar</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14° 46.25' N 17° 20.40'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200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C</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0000, 0400, 0800, 1200, 1600, 2000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Temporarily suspended</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3466224701"/>
                  </a:ext>
                </a:extLst>
              </a:tr>
              <a:tr h="145027">
                <a:tc>
                  <a:txBody>
                    <a:bodyPr/>
                    <a:lstStyle/>
                    <a:p>
                      <a:pPr algn="ctr" fontAlgn="ctr"/>
                      <a:r>
                        <a:rPr lang="en-US" sz="900" b="0" i="0" u="none" strike="noStrike">
                          <a:solidFill>
                            <a:srgbClr val="000000"/>
                          </a:solidFill>
                          <a:effectLst/>
                          <a:latin typeface="Calibri" panose="020F0502020204030204" pitchFamily="34" charset="0"/>
                        </a:rPr>
                        <a:t>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Spain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Coru√±a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43° 22.03' N 8° 27.13'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D</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0010, 0410, 0810, 1210, 1610, 2010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1479326821"/>
                  </a:ext>
                </a:extLst>
              </a:tr>
              <a:tr h="145027">
                <a:tc>
                  <a:txBody>
                    <a:bodyPr/>
                    <a:lstStyle/>
                    <a:p>
                      <a:pPr algn="ctr" fontAlgn="ctr"/>
                      <a:r>
                        <a:rPr lang="en-US" sz="900" b="0" i="0" u="none" strike="noStrike">
                          <a:solidFill>
                            <a:srgbClr val="000000"/>
                          </a:solidFill>
                          <a:effectLst/>
                          <a:latin typeface="Calibri" panose="020F0502020204030204" pitchFamily="34" charset="0"/>
                        </a:rPr>
                        <a:t>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Spain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Tarifa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36° 02.53' N 5° 33.38'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G</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0040, 0440, 0840, 1240, 1640, 2040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1919135930"/>
                  </a:ext>
                </a:extLst>
              </a:tr>
              <a:tr h="145027">
                <a:tc>
                  <a:txBody>
                    <a:bodyPr/>
                    <a:lstStyle/>
                    <a:p>
                      <a:pPr algn="ctr" fontAlgn="ctr"/>
                      <a:r>
                        <a:rPr lang="en-US" sz="900" b="0" i="0" u="none" strike="noStrike">
                          <a:solidFill>
                            <a:srgbClr val="000000"/>
                          </a:solidFill>
                          <a:effectLst/>
                          <a:latin typeface="Calibri" panose="020F0502020204030204" pitchFamily="34" charset="0"/>
                        </a:rPr>
                        <a:t>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Spain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Las Palmas</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28° 25.97' N 16° 20.17'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450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I</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0100, 0500, 0900, 1300, 1700, 2100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dirty="0">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4025022189"/>
                  </a:ext>
                </a:extLst>
              </a:tr>
            </a:tbl>
          </a:graphicData>
        </a:graphic>
      </p:graphicFrame>
    </p:spTree>
    <p:extLst>
      <p:ext uri="{BB962C8B-B14F-4D97-AF65-F5344CB8AC3E}">
        <p14:creationId xmlns:p14="http://schemas.microsoft.com/office/powerpoint/2010/main" val="1451702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a:extLst>
              <a:ext uri="{FF2B5EF4-FFF2-40B4-BE49-F238E27FC236}">
                <a16:creationId xmlns:a16="http://schemas.microsoft.com/office/drawing/2014/main" id="{90BA30E9-8B67-40FC-B425-9DEE97FA77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800" y="1588"/>
            <a:ext cx="944563"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4">
            <a:extLst>
              <a:ext uri="{FF2B5EF4-FFF2-40B4-BE49-F238E27FC236}">
                <a16:creationId xmlns:a16="http://schemas.microsoft.com/office/drawing/2014/main" id="{66F4FBBC-CCA7-45CB-9DFE-15184B4C38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42975"/>
            <a:ext cx="9398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5">
            <a:extLst>
              <a:ext uri="{FF2B5EF4-FFF2-40B4-BE49-F238E27FC236}">
                <a16:creationId xmlns:a16="http://schemas.microsoft.com/office/drawing/2014/main" id="{4D49CA6E-302E-49D9-AD26-084F61289F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98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475" y="0"/>
            <a:ext cx="10288588" cy="966788"/>
          </a:xfrm>
          <a:prstGeom prst="rect">
            <a:avLst/>
          </a:prstGeom>
          <a:solidFill>
            <a:schemeClr val="bg1"/>
          </a:solidFill>
        </p:spPr>
        <p:txBody>
          <a:bodyPr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fr-FR" sz="2400" cap="all" dirty="0">
                <a:latin typeface="Arial Black" panose="020B0A04020102020204" pitchFamily="34" charset="0"/>
              </a:rPr>
              <a:t>Annex 7 – NAVAREA III (</a:t>
            </a:r>
            <a:r>
              <a:rPr lang="fr-FR" sz="2400" cap="all" dirty="0" err="1">
                <a:latin typeface="Arial Black" panose="020B0A04020102020204" pitchFamily="34" charset="0"/>
              </a:rPr>
              <a:t>spain</a:t>
            </a:r>
            <a:r>
              <a:rPr lang="fr-FR" sz="2400" cap="all" dirty="0">
                <a:latin typeface="Arial Black" panose="020B0A04020102020204" pitchFamily="34" charset="0"/>
              </a:rPr>
              <a:t>) </a:t>
            </a:r>
            <a:endParaRPr lang="en-US" sz="2400" cap="all" dirty="0">
              <a:latin typeface="Arial Black" panose="020B0A04020102020204" pitchFamily="34" charset="0"/>
            </a:endParaRPr>
          </a:p>
        </p:txBody>
      </p:sp>
      <p:sp>
        <p:nvSpPr>
          <p:cNvPr id="3078" name="Footer Placeholder 5">
            <a:extLst>
              <a:ext uri="{FF2B5EF4-FFF2-40B4-BE49-F238E27FC236}">
                <a16:creationId xmlns:a16="http://schemas.microsoft.com/office/drawing/2014/main" id="{E3939737-EDA7-4090-B717-E491A05D32B6}"/>
              </a:ext>
            </a:extLst>
          </p:cNvPr>
          <p:cNvSpPr>
            <a:spLocks noGrp="1" noChangeArrowheads="1"/>
          </p:cNvSpPr>
          <p:nvPr>
            <p:ph type="ftr" sz="quarter" idx="11"/>
          </p:nvPr>
        </p:nvSpPr>
        <p:spPr bwMode="auto">
          <a:xfrm>
            <a:off x="3438525" y="6249988"/>
            <a:ext cx="5811838" cy="50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GB" altLang="en-US" sz="1800">
                <a:latin typeface="Arial" panose="020B0604020202020204" pitchFamily="34" charset="0"/>
                <a:cs typeface="Arial" panose="020B0604020202020204" pitchFamily="34" charset="0"/>
              </a:rPr>
              <a:t>WWNWS15  IHO, Monaco 4</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 8</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September 2023</a:t>
            </a:r>
          </a:p>
        </p:txBody>
      </p:sp>
      <p:sp>
        <p:nvSpPr>
          <p:cNvPr id="10" name="TextBox 9">
            <a:extLst>
              <a:ext uri="{FF2B5EF4-FFF2-40B4-BE49-F238E27FC236}">
                <a16:creationId xmlns:a16="http://schemas.microsoft.com/office/drawing/2014/main" id="{5B19B4D1-5A4D-4C0F-8941-3DC13E8A48A8}"/>
              </a:ext>
            </a:extLst>
          </p:cNvPr>
          <p:cNvSpPr txBox="1"/>
          <p:nvPr/>
        </p:nvSpPr>
        <p:spPr>
          <a:xfrm>
            <a:off x="955675" y="1219200"/>
            <a:ext cx="10842625" cy="977191"/>
          </a:xfrm>
          <a:prstGeom prst="rect">
            <a:avLst/>
          </a:prstGeom>
          <a:noFill/>
        </p:spPr>
        <p:txBody>
          <a:bodyPr>
            <a:spAutoFit/>
          </a:bodyPr>
          <a:lstStyle/>
          <a:p>
            <a:pPr marL="514350" indent="-514350" eaLnBrk="1" fontAlgn="auto" hangingPunct="1">
              <a:spcBef>
                <a:spcPts val="0"/>
              </a:spcBef>
              <a:spcAft>
                <a:spcPts val="600"/>
              </a:spcAft>
              <a:buFontTx/>
              <a:buAutoNum type="arabicPeriod"/>
              <a:defRPr/>
            </a:pPr>
            <a:r>
              <a:rPr lang="en-US" sz="2450" b="1" dirty="0">
                <a:latin typeface="Arial" panose="020B0604020202020204" pitchFamily="34" charset="0"/>
                <a:cs typeface="Arial" panose="020B0604020202020204" pitchFamily="34" charset="0"/>
              </a:rPr>
              <a:t>29 NAVTEX Stations currently listed in GISIS</a:t>
            </a:r>
          </a:p>
          <a:p>
            <a:pPr lvl="1" eaLnBrk="1" fontAlgn="auto" hangingPunct="1">
              <a:spcBef>
                <a:spcPts val="0"/>
              </a:spcBef>
              <a:spcAft>
                <a:spcPts val="0"/>
              </a:spcAft>
              <a:defRPr/>
            </a:pPr>
            <a:endParaRPr lang="en-US" sz="2800" dirty="0">
              <a:latin typeface="+mn-lt"/>
            </a:endParaRPr>
          </a:p>
        </p:txBody>
      </p:sp>
      <p:graphicFrame>
        <p:nvGraphicFramePr>
          <p:cNvPr id="4" name="Table 3">
            <a:extLst>
              <a:ext uri="{FF2B5EF4-FFF2-40B4-BE49-F238E27FC236}">
                <a16:creationId xmlns:a16="http://schemas.microsoft.com/office/drawing/2014/main" id="{D5D4B063-EFB5-4E2D-B2F5-791C62BB73DE}"/>
              </a:ext>
            </a:extLst>
          </p:cNvPr>
          <p:cNvGraphicFramePr>
            <a:graphicFrameLocks noGrp="1"/>
          </p:cNvGraphicFramePr>
          <p:nvPr>
            <p:extLst>
              <p:ext uri="{D42A27DB-BD31-4B8C-83A1-F6EECF244321}">
                <p14:modId xmlns:p14="http://schemas.microsoft.com/office/powerpoint/2010/main" val="3973514830"/>
              </p:ext>
            </p:extLst>
          </p:nvPr>
        </p:nvGraphicFramePr>
        <p:xfrm>
          <a:off x="986779" y="1828800"/>
          <a:ext cx="10218441" cy="4351350"/>
        </p:xfrm>
        <a:graphic>
          <a:graphicData uri="http://schemas.openxmlformats.org/drawingml/2006/table">
            <a:tbl>
              <a:tblPr/>
              <a:tblGrid>
                <a:gridCol w="492132">
                  <a:extLst>
                    <a:ext uri="{9D8B030D-6E8A-4147-A177-3AD203B41FA5}">
                      <a16:colId xmlns:a16="http://schemas.microsoft.com/office/drawing/2014/main" val="333355026"/>
                    </a:ext>
                  </a:extLst>
                </a:gridCol>
                <a:gridCol w="1574821">
                  <a:extLst>
                    <a:ext uri="{9D8B030D-6E8A-4147-A177-3AD203B41FA5}">
                      <a16:colId xmlns:a16="http://schemas.microsoft.com/office/drawing/2014/main" val="893776819"/>
                    </a:ext>
                  </a:extLst>
                </a:gridCol>
                <a:gridCol w="2702250">
                  <a:extLst>
                    <a:ext uri="{9D8B030D-6E8A-4147-A177-3AD203B41FA5}">
                      <a16:colId xmlns:a16="http://schemas.microsoft.com/office/drawing/2014/main" val="2821396643"/>
                    </a:ext>
                  </a:extLst>
                </a:gridCol>
                <a:gridCol w="1225855">
                  <a:extLst>
                    <a:ext uri="{9D8B030D-6E8A-4147-A177-3AD203B41FA5}">
                      <a16:colId xmlns:a16="http://schemas.microsoft.com/office/drawing/2014/main" val="514365135"/>
                    </a:ext>
                  </a:extLst>
                </a:gridCol>
                <a:gridCol w="563714">
                  <a:extLst>
                    <a:ext uri="{9D8B030D-6E8A-4147-A177-3AD203B41FA5}">
                      <a16:colId xmlns:a16="http://schemas.microsoft.com/office/drawing/2014/main" val="1659572682"/>
                    </a:ext>
                  </a:extLst>
                </a:gridCol>
                <a:gridCol w="617401">
                  <a:extLst>
                    <a:ext uri="{9D8B030D-6E8A-4147-A177-3AD203B41FA5}">
                      <a16:colId xmlns:a16="http://schemas.microsoft.com/office/drawing/2014/main" val="2583832732"/>
                    </a:ext>
                  </a:extLst>
                </a:gridCol>
                <a:gridCol w="1914839">
                  <a:extLst>
                    <a:ext uri="{9D8B030D-6E8A-4147-A177-3AD203B41FA5}">
                      <a16:colId xmlns:a16="http://schemas.microsoft.com/office/drawing/2014/main" val="3284584055"/>
                    </a:ext>
                  </a:extLst>
                </a:gridCol>
                <a:gridCol w="1127429">
                  <a:extLst>
                    <a:ext uri="{9D8B030D-6E8A-4147-A177-3AD203B41FA5}">
                      <a16:colId xmlns:a16="http://schemas.microsoft.com/office/drawing/2014/main" val="699002602"/>
                    </a:ext>
                  </a:extLst>
                </a:gridCol>
              </a:tblGrid>
              <a:tr h="264409">
                <a:tc>
                  <a:txBody>
                    <a:bodyPr/>
                    <a:lstStyle/>
                    <a:p>
                      <a:pPr algn="ctr" fontAlgn="ctr"/>
                      <a:r>
                        <a:rPr lang="en-US" sz="800" b="1" i="0" u="none" strike="noStrike">
                          <a:solidFill>
                            <a:srgbClr val="FFFFFF"/>
                          </a:solidFill>
                          <a:effectLst/>
                          <a:latin typeface="Calibri" panose="020F0502020204030204" pitchFamily="34" charset="0"/>
                        </a:rPr>
                        <a:t>NAVAREA</a:t>
                      </a:r>
                    </a:p>
                  </a:txBody>
                  <a:tcPr marL="6711" marR="6711" marT="6711"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800" b="1" i="0" u="none" strike="noStrike">
                          <a:solidFill>
                            <a:srgbClr val="FFFFFF"/>
                          </a:solidFill>
                          <a:effectLst/>
                          <a:latin typeface="Calibri" panose="020F0502020204030204" pitchFamily="34" charset="0"/>
                        </a:rPr>
                        <a:t>Country</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800" b="1" i="0" u="none" strike="noStrike">
                          <a:solidFill>
                            <a:srgbClr val="FFFFFF"/>
                          </a:solidFill>
                          <a:effectLst/>
                          <a:latin typeface="Calibri" panose="020F0502020204030204" pitchFamily="34" charset="0"/>
                        </a:rPr>
                        <a:t>NAVTEX Coast Station</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800" b="1" i="0" u="none" strike="noStrike">
                          <a:solidFill>
                            <a:srgbClr val="FFFFFF"/>
                          </a:solidFill>
                          <a:effectLst/>
                          <a:latin typeface="Calibri" panose="020F0502020204030204" pitchFamily="34" charset="0"/>
                        </a:rPr>
                        <a:t>Position of Antenna</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800" b="1" i="0" u="none" strike="noStrike">
                          <a:solidFill>
                            <a:srgbClr val="FFFFFF"/>
                          </a:solidFill>
                          <a:effectLst/>
                          <a:latin typeface="Calibri" panose="020F0502020204030204" pitchFamily="34" charset="0"/>
                        </a:rPr>
                        <a:t>Range (NM)</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800" b="1" i="0" u="none" strike="noStrike">
                          <a:solidFill>
                            <a:srgbClr val="FFFFFF"/>
                          </a:solidFill>
                          <a:effectLst/>
                          <a:latin typeface="Calibri" panose="020F0502020204030204" pitchFamily="34" charset="0"/>
                        </a:rPr>
                        <a:t>B1 Character</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800" b="1" i="0" u="none" strike="noStrike">
                          <a:solidFill>
                            <a:srgbClr val="FFFFFF"/>
                          </a:solidFill>
                          <a:effectLst/>
                          <a:latin typeface="Calibri" panose="020F0502020204030204" pitchFamily="34" charset="0"/>
                        </a:rPr>
                        <a:t>Transmission times (UTC)</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800" b="1" i="0" u="none" strike="noStrike">
                          <a:solidFill>
                            <a:srgbClr val="FFFFFF"/>
                          </a:solidFill>
                          <a:effectLst/>
                          <a:latin typeface="Calibri" panose="020F0502020204030204" pitchFamily="34" charset="0"/>
                        </a:rPr>
                        <a:t>Status of implementation</a:t>
                      </a:r>
                    </a:p>
                  </a:txBody>
                  <a:tcPr marL="6711" marR="6711" marT="6711"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5B9BD5"/>
                    </a:solidFill>
                  </a:tcPr>
                </a:tc>
                <a:extLst>
                  <a:ext uri="{0D108BD9-81ED-4DB2-BD59-A6C34878D82A}">
                    <a16:rowId xmlns:a16="http://schemas.microsoft.com/office/drawing/2014/main" val="1479999466"/>
                  </a:ext>
                </a:extLst>
              </a:tr>
              <a:tr h="140929">
                <a:tc>
                  <a:txBody>
                    <a:bodyPr/>
                    <a:lstStyle/>
                    <a:p>
                      <a:pPr algn="ctr" fontAlgn="ctr"/>
                      <a:r>
                        <a:rPr lang="en-US" sz="800" b="0" i="0" u="none" strike="noStrike">
                          <a:solidFill>
                            <a:srgbClr val="000000"/>
                          </a:solidFill>
                          <a:effectLst/>
                          <a:latin typeface="Calibri" panose="020F0502020204030204" pitchFamily="34" charset="0"/>
                        </a:rPr>
                        <a:t>III</a:t>
                      </a:r>
                    </a:p>
                  </a:txBody>
                  <a:tcPr marL="6711" marR="6711" marT="6711"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Algeria</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Ain Taya Radio</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800" b="0" i="0" u="none" strike="noStrike">
                          <a:solidFill>
                            <a:srgbClr val="000000"/>
                          </a:solidFill>
                          <a:effectLst/>
                          <a:latin typeface="Calibri" panose="020F0502020204030204" pitchFamily="34" charset="0"/>
                        </a:rPr>
                        <a:t>36° 48.23' N 3° 15.63' 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200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B</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0010, 0410, 0810, 1210, 1610, 2010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711" marR="6711" marT="6711"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879116717"/>
                  </a:ext>
                </a:extLst>
              </a:tr>
              <a:tr h="140929">
                <a:tc>
                  <a:txBody>
                    <a:bodyPr/>
                    <a:lstStyle/>
                    <a:p>
                      <a:pPr algn="ctr" fontAlgn="ctr"/>
                      <a:r>
                        <a:rPr lang="en-US" sz="800" b="0" i="0" u="none" strike="noStrike">
                          <a:solidFill>
                            <a:srgbClr val="000000"/>
                          </a:solidFill>
                          <a:effectLst/>
                          <a:latin typeface="Calibri" panose="020F0502020204030204" pitchFamily="34" charset="0"/>
                        </a:rPr>
                        <a:t>III</a:t>
                      </a:r>
                    </a:p>
                  </a:txBody>
                  <a:tcPr marL="6711" marR="6711" marT="6711"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Azerbaijan</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Baku (Chilov)</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800" b="0" i="0" u="none" strike="noStrike">
                          <a:solidFill>
                            <a:srgbClr val="000000"/>
                          </a:solidFill>
                          <a:effectLst/>
                          <a:latin typeface="Calibri" panose="020F0502020204030204" pitchFamily="34" charset="0"/>
                        </a:rPr>
                        <a:t>40° 19.63' N 50° 36.74' 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200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R</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0230, 0630, 1030, 1430, 1830, 2230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711" marR="6711" marT="6711"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3432923124"/>
                  </a:ext>
                </a:extLst>
              </a:tr>
              <a:tr h="140929">
                <a:tc>
                  <a:txBody>
                    <a:bodyPr/>
                    <a:lstStyle/>
                    <a:p>
                      <a:pPr algn="ctr" fontAlgn="ctr"/>
                      <a:r>
                        <a:rPr lang="en-US" sz="800" b="0" i="0" u="none" strike="noStrike">
                          <a:solidFill>
                            <a:srgbClr val="000000"/>
                          </a:solidFill>
                          <a:effectLst/>
                          <a:latin typeface="Calibri" panose="020F0502020204030204" pitchFamily="34" charset="0"/>
                        </a:rPr>
                        <a:t>III</a:t>
                      </a:r>
                    </a:p>
                  </a:txBody>
                  <a:tcPr marL="6711" marR="6711" marT="6711"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Bulgaria</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Varna Radio</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800" b="0" i="0" u="none" strike="noStrike">
                          <a:solidFill>
                            <a:srgbClr val="000000"/>
                          </a:solidFill>
                          <a:effectLst/>
                          <a:latin typeface="Calibri" panose="020F0502020204030204" pitchFamily="34" charset="0"/>
                        </a:rPr>
                        <a:t>43° 04.01' N 27° 47.19' 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350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J</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0110, 0510, 0910, 1310, 1710, 2110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711" marR="6711" marT="6711"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415842192"/>
                  </a:ext>
                </a:extLst>
              </a:tr>
              <a:tr h="140929">
                <a:tc>
                  <a:txBody>
                    <a:bodyPr/>
                    <a:lstStyle/>
                    <a:p>
                      <a:pPr algn="ctr" fontAlgn="ctr"/>
                      <a:r>
                        <a:rPr lang="en-US" sz="800" b="0" i="0" u="none" strike="noStrike">
                          <a:solidFill>
                            <a:srgbClr val="000000"/>
                          </a:solidFill>
                          <a:effectLst/>
                          <a:latin typeface="Calibri" panose="020F0502020204030204" pitchFamily="34" charset="0"/>
                        </a:rPr>
                        <a:t>III</a:t>
                      </a:r>
                    </a:p>
                  </a:txBody>
                  <a:tcPr marL="6711" marR="6711" marT="6711"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Croatia</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Split (Hvar Is)</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800" b="0" i="0" u="none" strike="noStrike">
                          <a:solidFill>
                            <a:srgbClr val="000000"/>
                          </a:solidFill>
                          <a:effectLst/>
                          <a:latin typeface="Calibri" panose="020F0502020204030204" pitchFamily="34" charset="0"/>
                        </a:rPr>
                        <a:t>43° 10.54' N 16° 25.38' 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200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Q</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0220, 0620, 1020, 1420, 1820, 2220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711" marR="6711" marT="6711"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4240891981"/>
                  </a:ext>
                </a:extLst>
              </a:tr>
              <a:tr h="140929">
                <a:tc>
                  <a:txBody>
                    <a:bodyPr/>
                    <a:lstStyle/>
                    <a:p>
                      <a:pPr algn="ctr" fontAlgn="ctr"/>
                      <a:r>
                        <a:rPr lang="en-US" sz="800" b="0" i="0" u="none" strike="noStrike">
                          <a:solidFill>
                            <a:srgbClr val="000000"/>
                          </a:solidFill>
                          <a:effectLst/>
                          <a:latin typeface="Calibri" panose="020F0502020204030204" pitchFamily="34" charset="0"/>
                        </a:rPr>
                        <a:t>III</a:t>
                      </a:r>
                    </a:p>
                  </a:txBody>
                  <a:tcPr marL="6711" marR="6711" marT="6711"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Cyprus</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Cyprus Radio</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800" b="0" i="0" u="none" strike="noStrike">
                          <a:solidFill>
                            <a:srgbClr val="000000"/>
                          </a:solidFill>
                          <a:effectLst/>
                          <a:latin typeface="Calibri" panose="020F0502020204030204" pitchFamily="34" charset="0"/>
                        </a:rPr>
                        <a:t>34° 52.52' N 32° 36.90' 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200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M</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0140, 0540, 0940, 1340, 1740, 2140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711" marR="6711" marT="6711"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21565065"/>
                  </a:ext>
                </a:extLst>
              </a:tr>
              <a:tr h="140929">
                <a:tc>
                  <a:txBody>
                    <a:bodyPr/>
                    <a:lstStyle/>
                    <a:p>
                      <a:pPr algn="ctr" fontAlgn="ctr"/>
                      <a:r>
                        <a:rPr lang="en-US" sz="800" b="0" i="0" u="none" strike="noStrike">
                          <a:solidFill>
                            <a:srgbClr val="000000"/>
                          </a:solidFill>
                          <a:effectLst/>
                          <a:latin typeface="Calibri" panose="020F0502020204030204" pitchFamily="34" charset="0"/>
                        </a:rPr>
                        <a:t>III</a:t>
                      </a:r>
                    </a:p>
                  </a:txBody>
                  <a:tcPr marL="6711" marR="6711" marT="6711"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Egypt</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Alexandria</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800" b="0" i="0" u="none" strike="noStrike">
                          <a:solidFill>
                            <a:srgbClr val="000000"/>
                          </a:solidFill>
                          <a:effectLst/>
                          <a:latin typeface="Calibri" panose="020F0502020204030204" pitchFamily="34" charset="0"/>
                        </a:rPr>
                        <a:t>31° 12.00' N 29° 52.00' 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350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N</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0150, 0550, 0950, 1350, 1750, 2150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711" marR="6711" marT="6711"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1933576979"/>
                  </a:ext>
                </a:extLst>
              </a:tr>
              <a:tr h="140929">
                <a:tc>
                  <a:txBody>
                    <a:bodyPr/>
                    <a:lstStyle/>
                    <a:p>
                      <a:pPr algn="ctr" fontAlgn="ctr"/>
                      <a:r>
                        <a:rPr lang="en-US" sz="800" b="0" i="0" u="none" strike="noStrike">
                          <a:solidFill>
                            <a:srgbClr val="000000"/>
                          </a:solidFill>
                          <a:effectLst/>
                          <a:latin typeface="Calibri" panose="020F0502020204030204" pitchFamily="34" charset="0"/>
                        </a:rPr>
                        <a:t>III</a:t>
                      </a:r>
                    </a:p>
                  </a:txBody>
                  <a:tcPr marL="6711" marR="6711" marT="6711"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France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CROSS La Garde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800" b="0" i="0" u="none" strike="noStrike">
                          <a:solidFill>
                            <a:srgbClr val="000000"/>
                          </a:solidFill>
                          <a:effectLst/>
                          <a:latin typeface="Calibri" panose="020F0502020204030204" pitchFamily="34" charset="0"/>
                        </a:rPr>
                        <a:t>43° 06.26' N 5° 59.49' 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250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W</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0320, 0720, 1120, 1520, 1920, 2320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Temporarily suspended</a:t>
                      </a:r>
                    </a:p>
                  </a:txBody>
                  <a:tcPr marL="6711" marR="6711" marT="6711"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3514250612"/>
                  </a:ext>
                </a:extLst>
              </a:tr>
              <a:tr h="140929">
                <a:tc>
                  <a:txBody>
                    <a:bodyPr/>
                    <a:lstStyle/>
                    <a:p>
                      <a:pPr algn="ctr" fontAlgn="ctr"/>
                      <a:r>
                        <a:rPr lang="en-US" sz="800" b="0" i="0" u="none" strike="noStrike">
                          <a:solidFill>
                            <a:srgbClr val="000000"/>
                          </a:solidFill>
                          <a:effectLst/>
                          <a:latin typeface="Calibri" panose="020F0502020204030204" pitchFamily="34" charset="0"/>
                        </a:rPr>
                        <a:t>III</a:t>
                      </a:r>
                    </a:p>
                  </a:txBody>
                  <a:tcPr marL="6711" marR="6711" marT="6711"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Greece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Irakleio</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800" b="0" i="0" u="none" strike="noStrike">
                          <a:solidFill>
                            <a:srgbClr val="000000"/>
                          </a:solidFill>
                          <a:effectLst/>
                          <a:latin typeface="Calibri" panose="020F0502020204030204" pitchFamily="34" charset="0"/>
                        </a:rPr>
                        <a:t>35° 19.33' N 25° 44.92' 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400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H</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0050, 0450, 0850, 1250, 1650, 2050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711" marR="6711" marT="6711"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991004092"/>
                  </a:ext>
                </a:extLst>
              </a:tr>
              <a:tr h="140929">
                <a:tc>
                  <a:txBody>
                    <a:bodyPr/>
                    <a:lstStyle/>
                    <a:p>
                      <a:pPr algn="ctr" fontAlgn="ctr"/>
                      <a:r>
                        <a:rPr lang="en-US" sz="800" b="0" i="0" u="none" strike="noStrike">
                          <a:solidFill>
                            <a:srgbClr val="000000"/>
                          </a:solidFill>
                          <a:effectLst/>
                          <a:latin typeface="Calibri" panose="020F0502020204030204" pitchFamily="34" charset="0"/>
                        </a:rPr>
                        <a:t>III</a:t>
                      </a:r>
                    </a:p>
                  </a:txBody>
                  <a:tcPr marL="6711" marR="6711" marT="6711"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Greece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Kerkyra</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800" b="0" i="0" u="none" strike="noStrike">
                          <a:solidFill>
                            <a:srgbClr val="000000"/>
                          </a:solidFill>
                          <a:effectLst/>
                          <a:latin typeface="Calibri" panose="020F0502020204030204" pitchFamily="34" charset="0"/>
                        </a:rPr>
                        <a:t>39° 36.43' N 19° 53.47' 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400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K</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0120, 0520, 0920, 1320, 1720, 2120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711" marR="6711" marT="6711"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88193903"/>
                  </a:ext>
                </a:extLst>
              </a:tr>
              <a:tr h="140929">
                <a:tc>
                  <a:txBody>
                    <a:bodyPr/>
                    <a:lstStyle/>
                    <a:p>
                      <a:pPr algn="ctr" fontAlgn="ctr"/>
                      <a:r>
                        <a:rPr lang="en-US" sz="800" b="0" i="0" u="none" strike="noStrike">
                          <a:solidFill>
                            <a:srgbClr val="000000"/>
                          </a:solidFill>
                          <a:effectLst/>
                          <a:latin typeface="Calibri" panose="020F0502020204030204" pitchFamily="34" charset="0"/>
                        </a:rPr>
                        <a:t>III</a:t>
                      </a:r>
                    </a:p>
                  </a:txBody>
                  <a:tcPr marL="6711" marR="6711" marT="6711"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Greece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Limnos</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800" b="0" i="0" u="none" strike="noStrike">
                          <a:solidFill>
                            <a:srgbClr val="000000"/>
                          </a:solidFill>
                          <a:effectLst/>
                          <a:latin typeface="Calibri" panose="020F0502020204030204" pitchFamily="34" charset="0"/>
                        </a:rPr>
                        <a:t>39° 54.41' N 25° 10.84' 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400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L</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0130, 0530, 0930, 1330, 1730, 2130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711" marR="6711" marT="6711"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3127775754"/>
                  </a:ext>
                </a:extLst>
              </a:tr>
              <a:tr h="140929">
                <a:tc>
                  <a:txBody>
                    <a:bodyPr/>
                    <a:lstStyle/>
                    <a:p>
                      <a:pPr algn="ctr" fontAlgn="ctr"/>
                      <a:r>
                        <a:rPr lang="en-US" sz="800" b="0" i="0" u="none" strike="noStrike">
                          <a:solidFill>
                            <a:srgbClr val="000000"/>
                          </a:solidFill>
                          <a:effectLst/>
                          <a:latin typeface="Calibri" panose="020F0502020204030204" pitchFamily="34" charset="0"/>
                        </a:rPr>
                        <a:t>III</a:t>
                      </a:r>
                    </a:p>
                  </a:txBody>
                  <a:tcPr marL="6711" marR="6711" marT="6711"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Iran (Islamic Republic of)</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Fereydoonkenar Radio</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800" b="0" i="0" u="none" strike="noStrike">
                          <a:solidFill>
                            <a:srgbClr val="000000"/>
                          </a:solidFill>
                          <a:effectLst/>
                          <a:latin typeface="Calibri" panose="020F0502020204030204" pitchFamily="34" charset="0"/>
                        </a:rPr>
                        <a:t>36° 42.00' N 52° 33.00' 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250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G</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0040, 0440, 0840, 1240, 1640, 2040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711" marR="6711" marT="6711"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024023368"/>
                  </a:ext>
                </a:extLst>
              </a:tr>
              <a:tr h="140929">
                <a:tc>
                  <a:txBody>
                    <a:bodyPr/>
                    <a:lstStyle/>
                    <a:p>
                      <a:pPr algn="ctr" fontAlgn="ctr"/>
                      <a:r>
                        <a:rPr lang="en-US" sz="800" b="0" i="0" u="none" strike="noStrike">
                          <a:solidFill>
                            <a:srgbClr val="000000"/>
                          </a:solidFill>
                          <a:effectLst/>
                          <a:latin typeface="Calibri" panose="020F0502020204030204" pitchFamily="34" charset="0"/>
                        </a:rPr>
                        <a:t>III</a:t>
                      </a:r>
                    </a:p>
                  </a:txBody>
                  <a:tcPr marL="6711" marR="6711" marT="6711"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Israel</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RCC Haifa</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800" b="0" i="0" u="none" strike="noStrike">
                          <a:solidFill>
                            <a:srgbClr val="000000"/>
                          </a:solidFill>
                          <a:effectLst/>
                          <a:latin typeface="Calibri" panose="020F0502020204030204" pitchFamily="34" charset="0"/>
                        </a:rPr>
                        <a:t>32° 54.90' N 35° 07.10' 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200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P</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0210, 0610, 1010, 1410, 1810, 2210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711" marR="6711" marT="6711"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2683570804"/>
                  </a:ext>
                </a:extLst>
              </a:tr>
              <a:tr h="140929">
                <a:tc>
                  <a:txBody>
                    <a:bodyPr/>
                    <a:lstStyle/>
                    <a:p>
                      <a:pPr algn="ctr" fontAlgn="ctr"/>
                      <a:r>
                        <a:rPr lang="en-US" sz="800" b="0" i="0" u="none" strike="noStrike">
                          <a:solidFill>
                            <a:srgbClr val="000000"/>
                          </a:solidFill>
                          <a:effectLst/>
                          <a:latin typeface="Calibri" panose="020F0502020204030204" pitchFamily="34" charset="0"/>
                        </a:rPr>
                        <a:t>III</a:t>
                      </a:r>
                    </a:p>
                  </a:txBody>
                  <a:tcPr marL="6711" marR="6711" marT="6711"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Italy</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La Maddalena</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800" b="0" i="0" u="none" strike="noStrike">
                          <a:solidFill>
                            <a:srgbClr val="000000"/>
                          </a:solidFill>
                          <a:effectLst/>
                          <a:latin typeface="Calibri" panose="020F0502020204030204" pitchFamily="34" charset="0"/>
                        </a:rPr>
                        <a:t>41° 13.22' N 9° 23.57' 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320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R</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0230, 0630, 1030, 1430, 1830, 2230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711" marR="6711" marT="6711"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203451556"/>
                  </a:ext>
                </a:extLst>
              </a:tr>
              <a:tr h="140929">
                <a:tc>
                  <a:txBody>
                    <a:bodyPr/>
                    <a:lstStyle/>
                    <a:p>
                      <a:pPr algn="ctr" fontAlgn="ctr"/>
                      <a:r>
                        <a:rPr lang="en-US" sz="800" b="0" i="0" u="none" strike="noStrike">
                          <a:solidFill>
                            <a:srgbClr val="000000"/>
                          </a:solidFill>
                          <a:effectLst/>
                          <a:latin typeface="Calibri" panose="020F0502020204030204" pitchFamily="34" charset="0"/>
                        </a:rPr>
                        <a:t>III</a:t>
                      </a:r>
                    </a:p>
                  </a:txBody>
                  <a:tcPr marL="6711" marR="6711" marT="6711"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Italy</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Mondolfo</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800" b="0" i="0" u="none" strike="noStrike">
                          <a:solidFill>
                            <a:srgbClr val="000000"/>
                          </a:solidFill>
                          <a:effectLst/>
                          <a:latin typeface="Calibri" panose="020F0502020204030204" pitchFamily="34" charset="0"/>
                        </a:rPr>
                        <a:t>43° 44.51' N 13° 08.33' 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320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U</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0300, 0700, 1100, 1500, 1900, 2300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711" marR="6711" marT="6711"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1232889221"/>
                  </a:ext>
                </a:extLst>
              </a:tr>
              <a:tr h="140929">
                <a:tc>
                  <a:txBody>
                    <a:bodyPr/>
                    <a:lstStyle/>
                    <a:p>
                      <a:pPr algn="ctr" fontAlgn="ctr"/>
                      <a:r>
                        <a:rPr lang="en-US" sz="800" b="0" i="0" u="none" strike="noStrike">
                          <a:solidFill>
                            <a:srgbClr val="000000"/>
                          </a:solidFill>
                          <a:effectLst/>
                          <a:latin typeface="Calibri" panose="020F0502020204030204" pitchFamily="34" charset="0"/>
                        </a:rPr>
                        <a:t>III</a:t>
                      </a:r>
                    </a:p>
                  </a:txBody>
                  <a:tcPr marL="6711" marR="6711" marT="6711"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Italy</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Sellia Marina</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800" b="0" i="0" u="none" strike="noStrike">
                          <a:solidFill>
                            <a:srgbClr val="000000"/>
                          </a:solidFill>
                          <a:effectLst/>
                          <a:latin typeface="Calibri" panose="020F0502020204030204" pitchFamily="34" charset="0"/>
                        </a:rPr>
                        <a:t>38° 52.21' N 16° 43.06' 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320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V</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0310, 0710, 1110, 1510, 1910, 2310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711" marR="6711" marT="6711"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975782980"/>
                  </a:ext>
                </a:extLst>
              </a:tr>
              <a:tr h="140929">
                <a:tc>
                  <a:txBody>
                    <a:bodyPr/>
                    <a:lstStyle/>
                    <a:p>
                      <a:pPr algn="ctr" fontAlgn="ctr"/>
                      <a:r>
                        <a:rPr lang="en-US" sz="800" b="0" i="0" u="none" strike="noStrike">
                          <a:solidFill>
                            <a:srgbClr val="000000"/>
                          </a:solidFill>
                          <a:effectLst/>
                          <a:latin typeface="Calibri" panose="020F0502020204030204" pitchFamily="34" charset="0"/>
                        </a:rPr>
                        <a:t>III</a:t>
                      </a:r>
                    </a:p>
                  </a:txBody>
                  <a:tcPr marL="6711" marR="6711" marT="6711"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Libya</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Surt</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endParaRPr lang="en-US" sz="800" b="0" i="0" u="none" strike="noStrike">
                        <a:solidFill>
                          <a:srgbClr val="000000"/>
                        </a:solidFill>
                        <a:effectLst/>
                        <a:latin typeface="Calibri" panose="020F0502020204030204" pitchFamily="34" charset="0"/>
                      </a:endParaRP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320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S</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0240, 0640, 1040, 1440, 1840, 2240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Planned or to be decided</a:t>
                      </a:r>
                    </a:p>
                  </a:txBody>
                  <a:tcPr marL="6711" marR="6711" marT="6711"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1867439164"/>
                  </a:ext>
                </a:extLst>
              </a:tr>
              <a:tr h="140929">
                <a:tc>
                  <a:txBody>
                    <a:bodyPr/>
                    <a:lstStyle/>
                    <a:p>
                      <a:pPr algn="ctr" fontAlgn="ctr"/>
                      <a:r>
                        <a:rPr lang="en-US" sz="800" b="0" i="0" u="none" strike="noStrike">
                          <a:solidFill>
                            <a:srgbClr val="000000"/>
                          </a:solidFill>
                          <a:effectLst/>
                          <a:latin typeface="Calibri" panose="020F0502020204030204" pitchFamily="34" charset="0"/>
                        </a:rPr>
                        <a:t>III</a:t>
                      </a:r>
                    </a:p>
                  </a:txBody>
                  <a:tcPr marL="6711" marR="6711" marT="6711"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Malta</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Malta Radio</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800" b="0" i="0" u="none" strike="noStrike">
                          <a:solidFill>
                            <a:srgbClr val="000000"/>
                          </a:solidFill>
                          <a:effectLst/>
                          <a:latin typeface="Calibri" panose="020F0502020204030204" pitchFamily="34" charset="0"/>
                        </a:rPr>
                        <a:t>35° 50.29' N 14° 29.38' 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400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O</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0200, 0600, 1000, 1400, 1800, 2200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711" marR="6711" marT="6711"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1454122123"/>
                  </a:ext>
                </a:extLst>
              </a:tr>
              <a:tr h="140929">
                <a:tc>
                  <a:txBody>
                    <a:bodyPr/>
                    <a:lstStyle/>
                    <a:p>
                      <a:pPr algn="ctr" fontAlgn="ctr"/>
                      <a:r>
                        <a:rPr lang="en-US" sz="800" b="0" i="0" u="none" strike="noStrike">
                          <a:solidFill>
                            <a:srgbClr val="000000"/>
                          </a:solidFill>
                          <a:effectLst/>
                          <a:latin typeface="Calibri" panose="020F0502020204030204" pitchFamily="34" charset="0"/>
                        </a:rPr>
                        <a:t>III</a:t>
                      </a:r>
                    </a:p>
                  </a:txBody>
                  <a:tcPr marL="6711" marR="6711" marT="6711"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Malta</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Malta Radio</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800" b="0" i="0" u="none" strike="noStrike">
                          <a:solidFill>
                            <a:srgbClr val="000000"/>
                          </a:solidFill>
                          <a:effectLst/>
                          <a:latin typeface="Calibri" panose="020F0502020204030204" pitchFamily="34" charset="0"/>
                        </a:rPr>
                        <a:t>35° 50.29' N 14° 29.38' 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400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T</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0250, 0650, 1050, 1450, 1850, 2250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711" marR="6711" marT="6711"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480962302"/>
                  </a:ext>
                </a:extLst>
              </a:tr>
              <a:tr h="140929">
                <a:tc>
                  <a:txBody>
                    <a:bodyPr/>
                    <a:lstStyle/>
                    <a:p>
                      <a:pPr algn="ctr" fontAlgn="ctr"/>
                      <a:r>
                        <a:rPr lang="en-US" sz="800" b="0" i="0" u="none" strike="noStrike">
                          <a:solidFill>
                            <a:srgbClr val="000000"/>
                          </a:solidFill>
                          <a:effectLst/>
                          <a:latin typeface="Calibri" panose="020F0502020204030204" pitchFamily="34" charset="0"/>
                        </a:rPr>
                        <a:t>III</a:t>
                      </a:r>
                    </a:p>
                  </a:txBody>
                  <a:tcPr marL="6711" marR="6711" marT="6711"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Russian Federation</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Astrakhan</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800" b="0" i="0" u="none" strike="noStrike">
                          <a:solidFill>
                            <a:srgbClr val="000000"/>
                          </a:solidFill>
                          <a:effectLst/>
                          <a:latin typeface="Calibri" panose="020F0502020204030204" pitchFamily="34" charset="0"/>
                        </a:rPr>
                        <a:t>45° 47.00' N 47° 33.00' 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250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W</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0320, 0720, 1120, 1520, 1920, 2320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711" marR="6711" marT="6711"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618378880"/>
                  </a:ext>
                </a:extLst>
              </a:tr>
              <a:tr h="140929">
                <a:tc>
                  <a:txBody>
                    <a:bodyPr/>
                    <a:lstStyle/>
                    <a:p>
                      <a:pPr algn="ctr" fontAlgn="ctr"/>
                      <a:r>
                        <a:rPr lang="en-US" sz="800" b="0" i="0" u="none" strike="noStrike">
                          <a:solidFill>
                            <a:srgbClr val="000000"/>
                          </a:solidFill>
                          <a:effectLst/>
                          <a:latin typeface="Calibri" panose="020F0502020204030204" pitchFamily="34" charset="0"/>
                        </a:rPr>
                        <a:t>III</a:t>
                      </a:r>
                    </a:p>
                  </a:txBody>
                  <a:tcPr marL="6711" marR="6711" marT="6711"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Russian Federation</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Novorossiysk</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800" b="0" i="0" u="none" strike="noStrike">
                          <a:solidFill>
                            <a:srgbClr val="000000"/>
                          </a:solidFill>
                          <a:effectLst/>
                          <a:latin typeface="Calibri" panose="020F0502020204030204" pitchFamily="34" charset="0"/>
                        </a:rPr>
                        <a:t>44° 36.00' N 37° 58.00' 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270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A</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0000, 0400, 0800, 1200, 1600, 2000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711" marR="6711" marT="6711"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430837210"/>
                  </a:ext>
                </a:extLst>
              </a:tr>
              <a:tr h="140929">
                <a:tc>
                  <a:txBody>
                    <a:bodyPr/>
                    <a:lstStyle/>
                    <a:p>
                      <a:pPr algn="ctr" fontAlgn="ctr"/>
                      <a:r>
                        <a:rPr lang="en-US" sz="800" b="0" i="0" u="none" strike="noStrike">
                          <a:solidFill>
                            <a:srgbClr val="000000"/>
                          </a:solidFill>
                          <a:effectLst/>
                          <a:latin typeface="Calibri" panose="020F0502020204030204" pitchFamily="34" charset="0"/>
                        </a:rPr>
                        <a:t>III</a:t>
                      </a:r>
                    </a:p>
                  </a:txBody>
                  <a:tcPr marL="6711" marR="6711" marT="6711"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Spain</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Cabo La Nao</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800" b="0" i="0" u="none" strike="noStrike">
                          <a:solidFill>
                            <a:srgbClr val="000000"/>
                          </a:solidFill>
                          <a:effectLst/>
                          <a:latin typeface="Calibri" panose="020F0502020204030204" pitchFamily="34" charset="0"/>
                        </a:rPr>
                        <a:t>38° 43.07' N 0° 10.55' 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220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X</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0330, 0730, 1130, 1530, 1930, 2330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711" marR="6711" marT="6711"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1017315900"/>
                  </a:ext>
                </a:extLst>
              </a:tr>
              <a:tr h="140929">
                <a:tc>
                  <a:txBody>
                    <a:bodyPr/>
                    <a:lstStyle/>
                    <a:p>
                      <a:pPr algn="ctr" fontAlgn="ctr"/>
                      <a:r>
                        <a:rPr lang="en-US" sz="800" b="0" i="0" u="none" strike="noStrike">
                          <a:solidFill>
                            <a:srgbClr val="000000"/>
                          </a:solidFill>
                          <a:effectLst/>
                          <a:latin typeface="Calibri" panose="020F0502020204030204" pitchFamily="34" charset="0"/>
                        </a:rPr>
                        <a:t>III</a:t>
                      </a:r>
                    </a:p>
                  </a:txBody>
                  <a:tcPr marL="6711" marR="6711" marT="6711"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Spain</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Tarifa</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36° 02.53' N 5° 33.38' W</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300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G</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0040, 0440, 0840, 1240, 1640, 2040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711" marR="6711" marT="6711"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342266636"/>
                  </a:ext>
                </a:extLst>
              </a:tr>
              <a:tr h="140929">
                <a:tc>
                  <a:txBody>
                    <a:bodyPr/>
                    <a:lstStyle/>
                    <a:p>
                      <a:pPr algn="ctr" fontAlgn="ctr"/>
                      <a:r>
                        <a:rPr lang="en-US" sz="800" b="0" i="0" u="none" strike="noStrike">
                          <a:solidFill>
                            <a:srgbClr val="000000"/>
                          </a:solidFill>
                          <a:effectLst/>
                          <a:latin typeface="Calibri" panose="020F0502020204030204" pitchFamily="34" charset="0"/>
                        </a:rPr>
                        <a:t>III</a:t>
                      </a:r>
                    </a:p>
                  </a:txBody>
                  <a:tcPr marL="6711" marR="6711" marT="6711"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Tunisia</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Kelibia</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800" b="0" i="0" u="none" strike="noStrike">
                          <a:solidFill>
                            <a:srgbClr val="000000"/>
                          </a:solidFill>
                          <a:effectLst/>
                          <a:latin typeface="Calibri" panose="020F0502020204030204" pitchFamily="34" charset="0"/>
                        </a:rPr>
                        <a:t>36° 48.08' N 11° 02.29' 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270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T</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0250, 0650, 1050, 1450, 1850, 2250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Temporarily suspended</a:t>
                      </a:r>
                    </a:p>
                  </a:txBody>
                  <a:tcPr marL="6711" marR="6711" marT="6711"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1915687552"/>
                  </a:ext>
                </a:extLst>
              </a:tr>
              <a:tr h="140929">
                <a:tc>
                  <a:txBody>
                    <a:bodyPr/>
                    <a:lstStyle/>
                    <a:p>
                      <a:pPr algn="ctr" fontAlgn="ctr"/>
                      <a:r>
                        <a:rPr lang="en-US" sz="800" b="0" i="0" u="none" strike="noStrike">
                          <a:solidFill>
                            <a:srgbClr val="000000"/>
                          </a:solidFill>
                          <a:effectLst/>
                          <a:latin typeface="Calibri" panose="020F0502020204030204" pitchFamily="34" charset="0"/>
                        </a:rPr>
                        <a:t>III</a:t>
                      </a:r>
                    </a:p>
                  </a:txBody>
                  <a:tcPr marL="6711" marR="6711" marT="6711"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T√ºrkiye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Istanbul</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800" b="0" i="0" u="none" strike="noStrike">
                          <a:solidFill>
                            <a:srgbClr val="000000"/>
                          </a:solidFill>
                          <a:effectLst/>
                          <a:latin typeface="Calibri" panose="020F0502020204030204" pitchFamily="34" charset="0"/>
                        </a:rPr>
                        <a:t>41° 04.00' N 28° 57.00' 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400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D</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0010, 0410, 0810, 1210, 1610, 2010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711" marR="6711" marT="6711"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3451855226"/>
                  </a:ext>
                </a:extLst>
              </a:tr>
              <a:tr h="140929">
                <a:tc>
                  <a:txBody>
                    <a:bodyPr/>
                    <a:lstStyle/>
                    <a:p>
                      <a:pPr algn="ctr" fontAlgn="ctr"/>
                      <a:r>
                        <a:rPr lang="en-US" sz="800" b="0" i="0" u="none" strike="noStrike">
                          <a:solidFill>
                            <a:srgbClr val="000000"/>
                          </a:solidFill>
                          <a:effectLst/>
                          <a:latin typeface="Calibri" panose="020F0502020204030204" pitchFamily="34" charset="0"/>
                        </a:rPr>
                        <a:t>III</a:t>
                      </a:r>
                    </a:p>
                  </a:txBody>
                  <a:tcPr marL="6711" marR="6711" marT="6711"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T√ºrkiye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Samsun</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800" b="0" i="0" u="none" strike="noStrike">
                          <a:solidFill>
                            <a:srgbClr val="000000"/>
                          </a:solidFill>
                          <a:effectLst/>
                          <a:latin typeface="Calibri" panose="020F0502020204030204" pitchFamily="34" charset="0"/>
                        </a:rPr>
                        <a:t>41° 23.00' N 36° 11.00' 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400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0020, 0420, 0820, 1220, 1620, 2020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711" marR="6711" marT="6711"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1212213207"/>
                  </a:ext>
                </a:extLst>
              </a:tr>
              <a:tr h="140929">
                <a:tc>
                  <a:txBody>
                    <a:bodyPr/>
                    <a:lstStyle/>
                    <a:p>
                      <a:pPr algn="ctr" fontAlgn="ctr"/>
                      <a:r>
                        <a:rPr lang="en-US" sz="800" b="0" i="0" u="none" strike="noStrike">
                          <a:solidFill>
                            <a:srgbClr val="000000"/>
                          </a:solidFill>
                          <a:effectLst/>
                          <a:latin typeface="Calibri" panose="020F0502020204030204" pitchFamily="34" charset="0"/>
                        </a:rPr>
                        <a:t>III</a:t>
                      </a:r>
                    </a:p>
                  </a:txBody>
                  <a:tcPr marL="6711" marR="6711" marT="6711"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T√ºrkiye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Antalya</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800" b="0" i="0" u="none" strike="noStrike">
                          <a:solidFill>
                            <a:srgbClr val="000000"/>
                          </a:solidFill>
                          <a:effectLst/>
                          <a:latin typeface="Calibri" panose="020F0502020204030204" pitchFamily="34" charset="0"/>
                        </a:rPr>
                        <a:t>36° 09.00' N 32° 26.00' 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400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F</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0030, 0430, 0830, 1230, 1630, 2030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711" marR="6711" marT="6711"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106414038"/>
                  </a:ext>
                </a:extLst>
              </a:tr>
              <a:tr h="140929">
                <a:tc>
                  <a:txBody>
                    <a:bodyPr/>
                    <a:lstStyle/>
                    <a:p>
                      <a:pPr algn="ctr" fontAlgn="ctr"/>
                      <a:r>
                        <a:rPr lang="en-US" sz="800" b="0" i="0" u="none" strike="noStrike">
                          <a:solidFill>
                            <a:srgbClr val="000000"/>
                          </a:solidFill>
                          <a:effectLst/>
                          <a:latin typeface="Calibri" panose="020F0502020204030204" pitchFamily="34" charset="0"/>
                        </a:rPr>
                        <a:t>III</a:t>
                      </a:r>
                    </a:p>
                  </a:txBody>
                  <a:tcPr marL="6711" marR="6711" marT="6711"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T√ºrkiye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Izmir</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800" b="0" i="0" u="none" strike="noStrike">
                          <a:solidFill>
                            <a:srgbClr val="000000"/>
                          </a:solidFill>
                          <a:effectLst/>
                          <a:latin typeface="Calibri" panose="020F0502020204030204" pitchFamily="34" charset="0"/>
                        </a:rPr>
                        <a:t>38° 16.00' N 26° 16.00' 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400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I</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0100, 0500, 0900, 1300, 1700, 2100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Operational</a:t>
                      </a:r>
                    </a:p>
                  </a:txBody>
                  <a:tcPr marL="6711" marR="6711" marT="6711"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3202515723"/>
                  </a:ext>
                </a:extLst>
              </a:tr>
              <a:tr h="140929">
                <a:tc>
                  <a:txBody>
                    <a:bodyPr/>
                    <a:lstStyle/>
                    <a:p>
                      <a:pPr algn="ctr" fontAlgn="ctr"/>
                      <a:r>
                        <a:rPr lang="en-US" sz="800" b="0" i="0" u="none" strike="noStrike">
                          <a:solidFill>
                            <a:srgbClr val="000000"/>
                          </a:solidFill>
                          <a:effectLst/>
                          <a:latin typeface="Calibri" panose="020F0502020204030204" pitchFamily="34" charset="0"/>
                        </a:rPr>
                        <a:t>III</a:t>
                      </a:r>
                    </a:p>
                  </a:txBody>
                  <a:tcPr marL="6711" marR="6711" marT="6711"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Ukraine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Berdiansk</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800" b="0" i="0" u="none" strike="noStrike">
                          <a:solidFill>
                            <a:srgbClr val="000000"/>
                          </a:solidFill>
                          <a:effectLst/>
                          <a:latin typeface="Calibri" panose="020F0502020204030204" pitchFamily="34" charset="0"/>
                        </a:rPr>
                        <a:t>46° 38.15' N 36° 45.72' 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250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G</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0040, 0440, 0840, 1240, 1640, 2040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Temporarily suspended</a:t>
                      </a:r>
                    </a:p>
                  </a:txBody>
                  <a:tcPr marL="6711" marR="6711" marT="6711"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418695847"/>
                  </a:ext>
                </a:extLst>
              </a:tr>
              <a:tr h="140929">
                <a:tc>
                  <a:txBody>
                    <a:bodyPr/>
                    <a:lstStyle/>
                    <a:p>
                      <a:pPr algn="ctr" fontAlgn="ctr"/>
                      <a:r>
                        <a:rPr lang="en-US" sz="800" b="0" i="0" u="none" strike="noStrike">
                          <a:solidFill>
                            <a:srgbClr val="000000"/>
                          </a:solidFill>
                          <a:effectLst/>
                          <a:latin typeface="Calibri" panose="020F0502020204030204" pitchFamily="34" charset="0"/>
                        </a:rPr>
                        <a:t>III</a:t>
                      </a:r>
                    </a:p>
                  </a:txBody>
                  <a:tcPr marL="6711" marR="6711" marT="6711"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Ukraine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Odesa</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800" b="0" i="0" u="none" strike="noStrike">
                          <a:solidFill>
                            <a:srgbClr val="000000"/>
                          </a:solidFill>
                          <a:effectLst/>
                          <a:latin typeface="Calibri" panose="020F0502020204030204" pitchFamily="34" charset="0"/>
                        </a:rPr>
                        <a:t>46° 22.65' N 30° 44.85' E</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250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C</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0000, 0400, 0800, 1200, 1600, 2000</a:t>
                      </a:r>
                    </a:p>
                  </a:txBody>
                  <a:tcPr marL="6711" marR="6711" marT="671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dirty="0">
                          <a:solidFill>
                            <a:srgbClr val="000000"/>
                          </a:solidFill>
                          <a:effectLst/>
                          <a:latin typeface="Calibri" panose="020F0502020204030204" pitchFamily="34" charset="0"/>
                        </a:rPr>
                        <a:t>Operational</a:t>
                      </a:r>
                    </a:p>
                  </a:txBody>
                  <a:tcPr marL="6711" marR="6711" marT="6711"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718457722"/>
                  </a:ext>
                </a:extLst>
              </a:tr>
            </a:tbl>
          </a:graphicData>
        </a:graphic>
      </p:graphicFrame>
    </p:spTree>
    <p:extLst>
      <p:ext uri="{BB962C8B-B14F-4D97-AF65-F5344CB8AC3E}">
        <p14:creationId xmlns:p14="http://schemas.microsoft.com/office/powerpoint/2010/main" val="1172378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a:extLst>
              <a:ext uri="{FF2B5EF4-FFF2-40B4-BE49-F238E27FC236}">
                <a16:creationId xmlns:a16="http://schemas.microsoft.com/office/drawing/2014/main" id="{90BA30E9-8B67-40FC-B425-9DEE97FA77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800" y="1588"/>
            <a:ext cx="944563"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4">
            <a:extLst>
              <a:ext uri="{FF2B5EF4-FFF2-40B4-BE49-F238E27FC236}">
                <a16:creationId xmlns:a16="http://schemas.microsoft.com/office/drawing/2014/main" id="{66F4FBBC-CCA7-45CB-9DFE-15184B4C38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42975"/>
            <a:ext cx="9398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5">
            <a:extLst>
              <a:ext uri="{FF2B5EF4-FFF2-40B4-BE49-F238E27FC236}">
                <a16:creationId xmlns:a16="http://schemas.microsoft.com/office/drawing/2014/main" id="{4D49CA6E-302E-49D9-AD26-084F61289F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98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475" y="0"/>
            <a:ext cx="10288588" cy="966788"/>
          </a:xfrm>
          <a:prstGeom prst="rect">
            <a:avLst/>
          </a:prstGeom>
          <a:solidFill>
            <a:schemeClr val="bg1"/>
          </a:solidFill>
        </p:spPr>
        <p:txBody>
          <a:bodyPr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fr-FR" sz="2400" cap="all" dirty="0">
                <a:latin typeface="Arial Black" panose="020B0A04020102020204" pitchFamily="34" charset="0"/>
              </a:rPr>
              <a:t>Annex 7 – NAVAREA IV (</a:t>
            </a:r>
            <a:r>
              <a:rPr lang="fr-FR" sz="2400" cap="all" dirty="0" err="1">
                <a:latin typeface="Arial Black" panose="020B0A04020102020204" pitchFamily="34" charset="0"/>
              </a:rPr>
              <a:t>UNIted</a:t>
            </a:r>
            <a:r>
              <a:rPr lang="fr-FR" sz="2400" cap="all" dirty="0">
                <a:latin typeface="Arial Black" panose="020B0A04020102020204" pitchFamily="34" charset="0"/>
              </a:rPr>
              <a:t> states) </a:t>
            </a:r>
            <a:endParaRPr lang="en-US" sz="2400" cap="all" dirty="0">
              <a:latin typeface="Arial Black" panose="020B0A04020102020204" pitchFamily="34" charset="0"/>
            </a:endParaRPr>
          </a:p>
        </p:txBody>
      </p:sp>
      <p:sp>
        <p:nvSpPr>
          <p:cNvPr id="3078" name="Footer Placeholder 5">
            <a:extLst>
              <a:ext uri="{FF2B5EF4-FFF2-40B4-BE49-F238E27FC236}">
                <a16:creationId xmlns:a16="http://schemas.microsoft.com/office/drawing/2014/main" id="{E3939737-EDA7-4090-B717-E491A05D32B6}"/>
              </a:ext>
            </a:extLst>
          </p:cNvPr>
          <p:cNvSpPr>
            <a:spLocks noGrp="1" noChangeArrowheads="1"/>
          </p:cNvSpPr>
          <p:nvPr>
            <p:ph type="ftr" sz="quarter" idx="11"/>
          </p:nvPr>
        </p:nvSpPr>
        <p:spPr bwMode="auto">
          <a:xfrm>
            <a:off x="3438525" y="6249988"/>
            <a:ext cx="5811838" cy="50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GB" altLang="en-US" sz="1800">
                <a:latin typeface="Arial" panose="020B0604020202020204" pitchFamily="34" charset="0"/>
                <a:cs typeface="Arial" panose="020B0604020202020204" pitchFamily="34" charset="0"/>
              </a:rPr>
              <a:t>WWNWS15  IHO, Monaco 4</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 8</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September 2023</a:t>
            </a:r>
          </a:p>
        </p:txBody>
      </p:sp>
      <p:sp>
        <p:nvSpPr>
          <p:cNvPr id="10" name="TextBox 9">
            <a:extLst>
              <a:ext uri="{FF2B5EF4-FFF2-40B4-BE49-F238E27FC236}">
                <a16:creationId xmlns:a16="http://schemas.microsoft.com/office/drawing/2014/main" id="{5B19B4D1-5A4D-4C0F-8941-3DC13E8A48A8}"/>
              </a:ext>
            </a:extLst>
          </p:cNvPr>
          <p:cNvSpPr txBox="1"/>
          <p:nvPr/>
        </p:nvSpPr>
        <p:spPr>
          <a:xfrm>
            <a:off x="955675" y="1219200"/>
            <a:ext cx="10842625" cy="977191"/>
          </a:xfrm>
          <a:prstGeom prst="rect">
            <a:avLst/>
          </a:prstGeom>
          <a:noFill/>
        </p:spPr>
        <p:txBody>
          <a:bodyPr>
            <a:spAutoFit/>
          </a:bodyPr>
          <a:lstStyle/>
          <a:p>
            <a:pPr marL="514350" indent="-514350" eaLnBrk="1" fontAlgn="auto" hangingPunct="1">
              <a:spcBef>
                <a:spcPts val="0"/>
              </a:spcBef>
              <a:spcAft>
                <a:spcPts val="600"/>
              </a:spcAft>
              <a:buFontTx/>
              <a:buAutoNum type="arabicPeriod"/>
              <a:defRPr/>
            </a:pPr>
            <a:r>
              <a:rPr lang="en-US" sz="2450" b="1" dirty="0">
                <a:latin typeface="Arial" panose="020B0604020202020204" pitchFamily="34" charset="0"/>
                <a:cs typeface="Arial" panose="020B0604020202020204" pitchFamily="34" charset="0"/>
              </a:rPr>
              <a:t>19 NAVTEX Stations currently listed in GISIS</a:t>
            </a:r>
          </a:p>
          <a:p>
            <a:pPr lvl="1" eaLnBrk="1" fontAlgn="auto" hangingPunct="1">
              <a:spcBef>
                <a:spcPts val="0"/>
              </a:spcBef>
              <a:spcAft>
                <a:spcPts val="0"/>
              </a:spcAft>
              <a:defRPr/>
            </a:pPr>
            <a:endParaRPr lang="en-US" sz="2800" dirty="0">
              <a:latin typeface="+mn-lt"/>
            </a:endParaRPr>
          </a:p>
        </p:txBody>
      </p:sp>
      <p:graphicFrame>
        <p:nvGraphicFramePr>
          <p:cNvPr id="4" name="Table 3">
            <a:extLst>
              <a:ext uri="{FF2B5EF4-FFF2-40B4-BE49-F238E27FC236}">
                <a16:creationId xmlns:a16="http://schemas.microsoft.com/office/drawing/2014/main" id="{BD001542-7E46-4CAD-8377-A826B8B2171D}"/>
              </a:ext>
            </a:extLst>
          </p:cNvPr>
          <p:cNvGraphicFramePr>
            <a:graphicFrameLocks noGrp="1"/>
          </p:cNvGraphicFramePr>
          <p:nvPr>
            <p:extLst>
              <p:ext uri="{D42A27DB-BD31-4B8C-83A1-F6EECF244321}">
                <p14:modId xmlns:p14="http://schemas.microsoft.com/office/powerpoint/2010/main" val="1833232818"/>
              </p:ext>
            </p:extLst>
          </p:nvPr>
        </p:nvGraphicFramePr>
        <p:xfrm>
          <a:off x="838200" y="2212848"/>
          <a:ext cx="10515601" cy="3172938"/>
        </p:xfrm>
        <a:graphic>
          <a:graphicData uri="http://schemas.openxmlformats.org/drawingml/2006/table">
            <a:tbl>
              <a:tblPr/>
              <a:tblGrid>
                <a:gridCol w="506443">
                  <a:extLst>
                    <a:ext uri="{9D8B030D-6E8A-4147-A177-3AD203B41FA5}">
                      <a16:colId xmlns:a16="http://schemas.microsoft.com/office/drawing/2014/main" val="932389613"/>
                    </a:ext>
                  </a:extLst>
                </a:gridCol>
                <a:gridCol w="1620618">
                  <a:extLst>
                    <a:ext uri="{9D8B030D-6E8A-4147-A177-3AD203B41FA5}">
                      <a16:colId xmlns:a16="http://schemas.microsoft.com/office/drawing/2014/main" val="329590977"/>
                    </a:ext>
                  </a:extLst>
                </a:gridCol>
                <a:gridCol w="2780833">
                  <a:extLst>
                    <a:ext uri="{9D8B030D-6E8A-4147-A177-3AD203B41FA5}">
                      <a16:colId xmlns:a16="http://schemas.microsoft.com/office/drawing/2014/main" val="58487732"/>
                    </a:ext>
                  </a:extLst>
                </a:gridCol>
                <a:gridCol w="1261504">
                  <a:extLst>
                    <a:ext uri="{9D8B030D-6E8A-4147-A177-3AD203B41FA5}">
                      <a16:colId xmlns:a16="http://schemas.microsoft.com/office/drawing/2014/main" val="1466770500"/>
                    </a:ext>
                  </a:extLst>
                </a:gridCol>
                <a:gridCol w="580108">
                  <a:extLst>
                    <a:ext uri="{9D8B030D-6E8A-4147-A177-3AD203B41FA5}">
                      <a16:colId xmlns:a16="http://schemas.microsoft.com/office/drawing/2014/main" val="2667986910"/>
                    </a:ext>
                  </a:extLst>
                </a:gridCol>
                <a:gridCol w="635356">
                  <a:extLst>
                    <a:ext uri="{9D8B030D-6E8A-4147-A177-3AD203B41FA5}">
                      <a16:colId xmlns:a16="http://schemas.microsoft.com/office/drawing/2014/main" val="2005006117"/>
                    </a:ext>
                  </a:extLst>
                </a:gridCol>
                <a:gridCol w="1970524">
                  <a:extLst>
                    <a:ext uri="{9D8B030D-6E8A-4147-A177-3AD203B41FA5}">
                      <a16:colId xmlns:a16="http://schemas.microsoft.com/office/drawing/2014/main" val="1460496398"/>
                    </a:ext>
                  </a:extLst>
                </a:gridCol>
                <a:gridCol w="1160215">
                  <a:extLst>
                    <a:ext uri="{9D8B030D-6E8A-4147-A177-3AD203B41FA5}">
                      <a16:colId xmlns:a16="http://schemas.microsoft.com/office/drawing/2014/main" val="405547548"/>
                    </a:ext>
                  </a:extLst>
                </a:gridCol>
              </a:tblGrid>
              <a:tr h="272098">
                <a:tc>
                  <a:txBody>
                    <a:bodyPr/>
                    <a:lstStyle/>
                    <a:p>
                      <a:pPr algn="ctr" fontAlgn="ctr"/>
                      <a:r>
                        <a:rPr lang="en-US" sz="900" b="1" i="0" u="none" strike="noStrike">
                          <a:solidFill>
                            <a:srgbClr val="FFFFFF"/>
                          </a:solidFill>
                          <a:effectLst/>
                          <a:latin typeface="Calibri" panose="020F0502020204030204" pitchFamily="34" charset="0"/>
                        </a:rPr>
                        <a:t>NAVAREA</a:t>
                      </a:r>
                    </a:p>
                  </a:txBody>
                  <a:tcPr marL="6906" marR="6906" marT="6906"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Country</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NAVTEX Coast Station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Position of Antenna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Range (NM)</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B1 Character</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Transmission times (UTC)</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Status of implementation</a:t>
                      </a:r>
                    </a:p>
                  </a:txBody>
                  <a:tcPr marL="6906" marR="6906" marT="6906"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5B9BD5"/>
                    </a:solidFill>
                  </a:tcPr>
                </a:tc>
                <a:extLst>
                  <a:ext uri="{0D108BD9-81ED-4DB2-BD59-A6C34878D82A}">
                    <a16:rowId xmlns:a16="http://schemas.microsoft.com/office/drawing/2014/main" val="925372042"/>
                  </a:ext>
                </a:extLst>
              </a:tr>
              <a:tr h="145027">
                <a:tc>
                  <a:txBody>
                    <a:bodyPr/>
                    <a:lstStyle/>
                    <a:p>
                      <a:pPr algn="ctr" fontAlgn="ctr"/>
                      <a:r>
                        <a:rPr lang="en-US" sz="900" b="0" i="0" u="none" strike="noStrike">
                          <a:solidFill>
                            <a:srgbClr val="000000"/>
                          </a:solidFill>
                          <a:effectLst/>
                          <a:latin typeface="Calibri" panose="020F0502020204030204" pitchFamily="34" charset="0"/>
                        </a:rPr>
                        <a:t>IV</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Bermuda (United Kingdom)</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Bermuda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32° 21.07' N 64° 39.46'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280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B</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0010, 0410, 0810, 1210, 1610, 2010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3486194262"/>
                  </a:ext>
                </a:extLst>
              </a:tr>
              <a:tr h="145027">
                <a:tc>
                  <a:txBody>
                    <a:bodyPr/>
                    <a:lstStyle/>
                    <a:p>
                      <a:pPr algn="ctr" fontAlgn="ctr"/>
                      <a:r>
                        <a:rPr lang="en-US" sz="900" b="0" i="0" u="none" strike="noStrike">
                          <a:solidFill>
                            <a:srgbClr val="000000"/>
                          </a:solidFill>
                          <a:effectLst/>
                          <a:latin typeface="Calibri" panose="020F0502020204030204" pitchFamily="34" charset="0"/>
                        </a:rPr>
                        <a:t>IV</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Canada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Moisie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50° 11.75' N 66° 06.74'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C</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0000, 0400, 0800, 1200, 1600, 2000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2991909165"/>
                  </a:ext>
                </a:extLst>
              </a:tr>
              <a:tr h="145027">
                <a:tc>
                  <a:txBody>
                    <a:bodyPr/>
                    <a:lstStyle/>
                    <a:p>
                      <a:pPr algn="ctr" fontAlgn="ctr"/>
                      <a:r>
                        <a:rPr lang="en-US" sz="900" b="0" i="0" u="none" strike="noStrike">
                          <a:solidFill>
                            <a:srgbClr val="000000"/>
                          </a:solidFill>
                          <a:effectLst/>
                          <a:latin typeface="Calibri" panose="020F0502020204030204" pitchFamily="34" charset="0"/>
                        </a:rPr>
                        <a:t>IV</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Canada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Ferndale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44° 56.22' N 81° 14.00'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H</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0050, 0450, 0850, 1250, 1650, 2050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3238560221"/>
                  </a:ext>
                </a:extLst>
              </a:tr>
              <a:tr h="145027">
                <a:tc>
                  <a:txBody>
                    <a:bodyPr/>
                    <a:lstStyle/>
                    <a:p>
                      <a:pPr algn="ctr" fontAlgn="ctr"/>
                      <a:r>
                        <a:rPr lang="en-US" sz="900" b="0" i="0" u="none" strike="noStrike">
                          <a:solidFill>
                            <a:srgbClr val="000000"/>
                          </a:solidFill>
                          <a:effectLst/>
                          <a:latin typeface="Calibri" panose="020F0502020204030204" pitchFamily="34" charset="0"/>
                        </a:rPr>
                        <a:t>IV</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Canada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Pass Lake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48° 33.80' N 88° 39.37'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P</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0210, 0610, 1010, 1410, 1810, 2210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3247930603"/>
                  </a:ext>
                </a:extLst>
              </a:tr>
              <a:tr h="145027">
                <a:tc>
                  <a:txBody>
                    <a:bodyPr/>
                    <a:lstStyle/>
                    <a:p>
                      <a:pPr algn="ctr" fontAlgn="ctr"/>
                      <a:r>
                        <a:rPr lang="en-US" sz="900" b="0" i="0" u="none" strike="noStrike">
                          <a:solidFill>
                            <a:srgbClr val="000000"/>
                          </a:solidFill>
                          <a:effectLst/>
                          <a:latin typeface="Calibri" panose="020F0502020204030204" pitchFamily="34" charset="0"/>
                        </a:rPr>
                        <a:t>IV</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Canada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Port Caledonia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46° 11.15' N 59° 53.77'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Q</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0220, 0620, 1020, 1420, 1820, 2220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3047124928"/>
                  </a:ext>
                </a:extLst>
              </a:tr>
              <a:tr h="145027">
                <a:tc>
                  <a:txBody>
                    <a:bodyPr/>
                    <a:lstStyle/>
                    <a:p>
                      <a:pPr algn="ctr" fontAlgn="ctr"/>
                      <a:r>
                        <a:rPr lang="en-US" sz="900" b="0" i="0" u="none" strike="noStrike">
                          <a:solidFill>
                            <a:srgbClr val="000000"/>
                          </a:solidFill>
                          <a:effectLst/>
                          <a:latin typeface="Calibri" panose="020F0502020204030204" pitchFamily="34" charset="0"/>
                        </a:rPr>
                        <a:t>IV</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Canada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Chebogue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43° 44.65' N 66° 07.32'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U</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0300, 0700, 1100, 1500, 1900, 2300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3723025345"/>
                  </a:ext>
                </a:extLst>
              </a:tr>
              <a:tr h="145027">
                <a:tc>
                  <a:txBody>
                    <a:bodyPr/>
                    <a:lstStyle/>
                    <a:p>
                      <a:pPr algn="ctr" fontAlgn="ctr"/>
                      <a:r>
                        <a:rPr lang="en-US" sz="900" b="0" i="0" u="none" strike="noStrike">
                          <a:solidFill>
                            <a:srgbClr val="000000"/>
                          </a:solidFill>
                          <a:effectLst/>
                          <a:latin typeface="Calibri" panose="020F0502020204030204" pitchFamily="34" charset="0"/>
                        </a:rPr>
                        <a:t>IV</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Canada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Robin Hood Bay</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47° 36.65' N 52° 40.18'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0200, 0600, 1000, 1400, 1800, 2200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167162333"/>
                  </a:ext>
                </a:extLst>
              </a:tr>
              <a:tr h="145027">
                <a:tc>
                  <a:txBody>
                    <a:bodyPr/>
                    <a:lstStyle/>
                    <a:p>
                      <a:pPr algn="ctr" fontAlgn="ctr"/>
                      <a:r>
                        <a:rPr lang="en-US" sz="900" b="0" i="0" u="none" strike="noStrike">
                          <a:solidFill>
                            <a:srgbClr val="000000"/>
                          </a:solidFill>
                          <a:effectLst/>
                          <a:latin typeface="Calibri" panose="020F0502020204030204" pitchFamily="34" charset="0"/>
                        </a:rPr>
                        <a:t>IV</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Canada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Cartwright</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53° 42.52' N 57° 01.35'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X</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0330, 0730, 1130, 1530, 1930, 2330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1054260095"/>
                  </a:ext>
                </a:extLst>
              </a:tr>
              <a:tr h="145027">
                <a:tc>
                  <a:txBody>
                    <a:bodyPr/>
                    <a:lstStyle/>
                    <a:p>
                      <a:pPr algn="ctr" fontAlgn="ctr"/>
                      <a:r>
                        <a:rPr lang="en-US" sz="900" b="0" i="0" u="none" strike="noStrike">
                          <a:solidFill>
                            <a:srgbClr val="000000"/>
                          </a:solidFill>
                          <a:effectLst/>
                          <a:latin typeface="Calibri" panose="020F0502020204030204" pitchFamily="34" charset="0"/>
                        </a:rPr>
                        <a:t>IV</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Canada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Iqaluit</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63° 43.82' N 68° 32.70'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T</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0250, 0650, 1050, 1450, 1850, 2250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679583026"/>
                  </a:ext>
                </a:extLst>
              </a:tr>
              <a:tr h="145027">
                <a:tc>
                  <a:txBody>
                    <a:bodyPr/>
                    <a:lstStyle/>
                    <a:p>
                      <a:pPr algn="ctr" fontAlgn="ctr"/>
                      <a:r>
                        <a:rPr lang="en-US" sz="900" b="0" i="0" u="none" strike="noStrike">
                          <a:solidFill>
                            <a:srgbClr val="000000"/>
                          </a:solidFill>
                          <a:effectLst/>
                          <a:latin typeface="Calibri" panose="020F0502020204030204" pitchFamily="34" charset="0"/>
                        </a:rPr>
                        <a:t>IV</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Colombia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Santa Marta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11° 03.33' N 74° 13.10'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C</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0000, 0400, 0800, 1200, 1600, 2000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Under trial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1500382985"/>
                  </a:ext>
                </a:extLst>
              </a:tr>
              <a:tr h="272098">
                <a:tc>
                  <a:txBody>
                    <a:bodyPr/>
                    <a:lstStyle/>
                    <a:p>
                      <a:pPr algn="ctr" fontAlgn="ctr"/>
                      <a:r>
                        <a:rPr lang="en-US" sz="900" b="0" i="0" u="none" strike="noStrike">
                          <a:solidFill>
                            <a:srgbClr val="000000"/>
                          </a:solidFill>
                          <a:effectLst/>
                          <a:latin typeface="Calibri" panose="020F0502020204030204" pitchFamily="34" charset="0"/>
                        </a:rPr>
                        <a:t>IV</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Cura√ßao (Kingdom of the Netherlands)</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Cura√ßao</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12° 10.31' N 68° 51.82'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400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H</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0050, 0450, 0850, 1250, 1650, 2050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4245108045"/>
                  </a:ext>
                </a:extLst>
              </a:tr>
              <a:tr h="145027">
                <a:tc>
                  <a:txBody>
                    <a:bodyPr/>
                    <a:lstStyle/>
                    <a:p>
                      <a:pPr algn="ctr" fontAlgn="ctr"/>
                      <a:r>
                        <a:rPr lang="en-US" sz="900" b="0" i="0" u="none" strike="noStrike">
                          <a:solidFill>
                            <a:srgbClr val="000000"/>
                          </a:solidFill>
                          <a:effectLst/>
                          <a:latin typeface="Calibri" panose="020F0502020204030204" pitchFamily="34" charset="0"/>
                        </a:rPr>
                        <a:t>IV</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Greenland (Denmark)</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Kook Island (Nuuk), Greenland</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64° 04.00' N 52° 01.00'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0320, 0720, 1120, 1520, 1920, 2320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882933453"/>
                  </a:ext>
                </a:extLst>
              </a:tr>
              <a:tr h="145027">
                <a:tc>
                  <a:txBody>
                    <a:bodyPr/>
                    <a:lstStyle/>
                    <a:p>
                      <a:pPr algn="ctr" fontAlgn="ctr"/>
                      <a:r>
                        <a:rPr lang="en-US" sz="900" b="0" i="0" u="none" strike="noStrike">
                          <a:solidFill>
                            <a:srgbClr val="000000"/>
                          </a:solidFill>
                          <a:effectLst/>
                          <a:latin typeface="Calibri" panose="020F0502020204030204" pitchFamily="34" charset="0"/>
                        </a:rPr>
                        <a:t>IV</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Greenland (Denmark)</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Simiutaq, Greenland</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60° 41.00' N 46° 35.00'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M</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0140, 0540, 0940, 1340, 1740, 2140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747593238"/>
                  </a:ext>
                </a:extLst>
              </a:tr>
              <a:tr h="145027">
                <a:tc>
                  <a:txBody>
                    <a:bodyPr/>
                    <a:lstStyle/>
                    <a:p>
                      <a:pPr algn="ctr" fontAlgn="ctr"/>
                      <a:r>
                        <a:rPr lang="en-US" sz="900" b="0" i="0" u="none" strike="noStrike">
                          <a:solidFill>
                            <a:srgbClr val="000000"/>
                          </a:solidFill>
                          <a:effectLst/>
                          <a:latin typeface="Calibri" panose="020F0502020204030204" pitchFamily="34" charset="0"/>
                        </a:rPr>
                        <a:t>IV</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United States</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Miami</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25° 37.40' N 80° 23.37'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240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0000, 0400, 0800, 1200, 1600, 2000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364061960"/>
                  </a:ext>
                </a:extLst>
              </a:tr>
              <a:tr h="145027">
                <a:tc>
                  <a:txBody>
                    <a:bodyPr/>
                    <a:lstStyle/>
                    <a:p>
                      <a:pPr algn="ctr" fontAlgn="ctr"/>
                      <a:r>
                        <a:rPr lang="en-US" sz="900" b="0" i="0" u="none" strike="noStrike">
                          <a:solidFill>
                            <a:srgbClr val="000000"/>
                          </a:solidFill>
                          <a:effectLst/>
                          <a:latin typeface="Calibri" panose="020F0502020204030204" pitchFamily="34" charset="0"/>
                        </a:rPr>
                        <a:t>IV</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United States</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Boston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41° 42.82' N 70° 30.27'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200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F</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0030, 0430, 0830, 1230, 1630, 2030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3293789090"/>
                  </a:ext>
                </a:extLst>
              </a:tr>
              <a:tr h="145027">
                <a:tc>
                  <a:txBody>
                    <a:bodyPr/>
                    <a:lstStyle/>
                    <a:p>
                      <a:pPr algn="ctr" fontAlgn="ctr"/>
                      <a:r>
                        <a:rPr lang="en-US" sz="900" b="0" i="0" u="none" strike="noStrike">
                          <a:solidFill>
                            <a:srgbClr val="000000"/>
                          </a:solidFill>
                          <a:effectLst/>
                          <a:latin typeface="Calibri" panose="020F0502020204030204" pitchFamily="34" charset="0"/>
                        </a:rPr>
                        <a:t>IV</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United States</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New Orleans</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29° 53.08' N 89° 56.73'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200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G</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0040, 0440, 0840, 1240, 1640, 2040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1920178876"/>
                  </a:ext>
                </a:extLst>
              </a:tr>
              <a:tr h="145027">
                <a:tc>
                  <a:txBody>
                    <a:bodyPr/>
                    <a:lstStyle/>
                    <a:p>
                      <a:pPr algn="ctr" fontAlgn="ctr"/>
                      <a:r>
                        <a:rPr lang="en-US" sz="900" b="0" i="0" u="none" strike="noStrike">
                          <a:solidFill>
                            <a:srgbClr val="000000"/>
                          </a:solidFill>
                          <a:effectLst/>
                          <a:latin typeface="Calibri" panose="020F0502020204030204" pitchFamily="34" charset="0"/>
                        </a:rPr>
                        <a:t>IV</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United States</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Portsmouth</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36° 43.72' N 76° 00.60'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280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0150, 0550, 0950, 1350, 1750, 2150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279198652"/>
                  </a:ext>
                </a:extLst>
              </a:tr>
              <a:tr h="145027">
                <a:tc>
                  <a:txBody>
                    <a:bodyPr/>
                    <a:lstStyle/>
                    <a:p>
                      <a:pPr algn="ctr" fontAlgn="ctr"/>
                      <a:r>
                        <a:rPr lang="en-US" sz="900" b="0" i="0" u="none" strike="noStrike">
                          <a:solidFill>
                            <a:srgbClr val="000000"/>
                          </a:solidFill>
                          <a:effectLst/>
                          <a:latin typeface="Calibri" panose="020F0502020204030204" pitchFamily="34" charset="0"/>
                        </a:rPr>
                        <a:t>IV</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United States</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Isabella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18° 28.00' N 67° 04.32'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200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R</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0230, 0630, 1030, 1430, 1830, 2230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131700009"/>
                  </a:ext>
                </a:extLst>
              </a:tr>
              <a:tr h="145027">
                <a:tc>
                  <a:txBody>
                    <a:bodyPr/>
                    <a:lstStyle/>
                    <a:p>
                      <a:pPr algn="ctr" fontAlgn="ctr"/>
                      <a:r>
                        <a:rPr lang="en-US" sz="900" b="0" i="0" u="none" strike="noStrike">
                          <a:solidFill>
                            <a:srgbClr val="000000"/>
                          </a:solidFill>
                          <a:effectLst/>
                          <a:latin typeface="Calibri" panose="020F0502020204030204" pitchFamily="34" charset="0"/>
                        </a:rPr>
                        <a:t>IV</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United States</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Charleston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32° 50.67' N 79° 57.00'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200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0020, 0420, 0820, 1220, 1620, 2020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dirty="0">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736262033"/>
                  </a:ext>
                </a:extLst>
              </a:tr>
            </a:tbl>
          </a:graphicData>
        </a:graphic>
      </p:graphicFrame>
    </p:spTree>
    <p:extLst>
      <p:ext uri="{BB962C8B-B14F-4D97-AF65-F5344CB8AC3E}">
        <p14:creationId xmlns:p14="http://schemas.microsoft.com/office/powerpoint/2010/main" val="3415029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a:extLst>
              <a:ext uri="{FF2B5EF4-FFF2-40B4-BE49-F238E27FC236}">
                <a16:creationId xmlns:a16="http://schemas.microsoft.com/office/drawing/2014/main" id="{90BA30E9-8B67-40FC-B425-9DEE97FA77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800" y="1588"/>
            <a:ext cx="944563"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4">
            <a:extLst>
              <a:ext uri="{FF2B5EF4-FFF2-40B4-BE49-F238E27FC236}">
                <a16:creationId xmlns:a16="http://schemas.microsoft.com/office/drawing/2014/main" id="{66F4FBBC-CCA7-45CB-9DFE-15184B4C38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42975"/>
            <a:ext cx="9398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5">
            <a:extLst>
              <a:ext uri="{FF2B5EF4-FFF2-40B4-BE49-F238E27FC236}">
                <a16:creationId xmlns:a16="http://schemas.microsoft.com/office/drawing/2014/main" id="{4D49CA6E-302E-49D9-AD26-084F61289F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98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475" y="0"/>
            <a:ext cx="10288588" cy="966788"/>
          </a:xfrm>
          <a:prstGeom prst="rect">
            <a:avLst/>
          </a:prstGeom>
          <a:solidFill>
            <a:schemeClr val="bg1"/>
          </a:solidFill>
        </p:spPr>
        <p:txBody>
          <a:bodyPr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fr-FR" sz="2400" cap="all" dirty="0">
                <a:latin typeface="Arial Black" panose="020B0A04020102020204" pitchFamily="34" charset="0"/>
              </a:rPr>
              <a:t>Annex 7 – NAVAREA VI (</a:t>
            </a:r>
            <a:r>
              <a:rPr lang="fr-FR" sz="2400" cap="all" dirty="0" err="1">
                <a:latin typeface="Arial Black" panose="020B0A04020102020204" pitchFamily="34" charset="0"/>
              </a:rPr>
              <a:t>argentina</a:t>
            </a:r>
            <a:r>
              <a:rPr lang="fr-FR" sz="2400" cap="all" dirty="0">
                <a:latin typeface="Arial Black" panose="020B0A04020102020204" pitchFamily="34" charset="0"/>
              </a:rPr>
              <a:t>) </a:t>
            </a:r>
            <a:endParaRPr lang="en-US" sz="2400" cap="all" dirty="0">
              <a:latin typeface="Arial Black" panose="020B0A04020102020204" pitchFamily="34" charset="0"/>
            </a:endParaRPr>
          </a:p>
        </p:txBody>
      </p:sp>
      <p:sp>
        <p:nvSpPr>
          <p:cNvPr id="3078" name="Footer Placeholder 5">
            <a:extLst>
              <a:ext uri="{FF2B5EF4-FFF2-40B4-BE49-F238E27FC236}">
                <a16:creationId xmlns:a16="http://schemas.microsoft.com/office/drawing/2014/main" id="{E3939737-EDA7-4090-B717-E491A05D32B6}"/>
              </a:ext>
            </a:extLst>
          </p:cNvPr>
          <p:cNvSpPr>
            <a:spLocks noGrp="1" noChangeArrowheads="1"/>
          </p:cNvSpPr>
          <p:nvPr>
            <p:ph type="ftr" sz="quarter" idx="11"/>
          </p:nvPr>
        </p:nvSpPr>
        <p:spPr bwMode="auto">
          <a:xfrm>
            <a:off x="3438525" y="6249988"/>
            <a:ext cx="5811838" cy="50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GB" altLang="en-US" sz="1800">
                <a:latin typeface="Arial" panose="020B0604020202020204" pitchFamily="34" charset="0"/>
                <a:cs typeface="Arial" panose="020B0604020202020204" pitchFamily="34" charset="0"/>
              </a:rPr>
              <a:t>WWNWS15  IHO, Monaco 4</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 8</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September 2023</a:t>
            </a:r>
          </a:p>
        </p:txBody>
      </p:sp>
      <p:sp>
        <p:nvSpPr>
          <p:cNvPr id="10" name="TextBox 9">
            <a:extLst>
              <a:ext uri="{FF2B5EF4-FFF2-40B4-BE49-F238E27FC236}">
                <a16:creationId xmlns:a16="http://schemas.microsoft.com/office/drawing/2014/main" id="{5B19B4D1-5A4D-4C0F-8941-3DC13E8A48A8}"/>
              </a:ext>
            </a:extLst>
          </p:cNvPr>
          <p:cNvSpPr txBox="1"/>
          <p:nvPr/>
        </p:nvSpPr>
        <p:spPr>
          <a:xfrm>
            <a:off x="955675" y="1219200"/>
            <a:ext cx="10842625" cy="977191"/>
          </a:xfrm>
          <a:prstGeom prst="rect">
            <a:avLst/>
          </a:prstGeom>
          <a:noFill/>
        </p:spPr>
        <p:txBody>
          <a:bodyPr>
            <a:spAutoFit/>
          </a:bodyPr>
          <a:lstStyle/>
          <a:p>
            <a:pPr marL="514350" indent="-514350" eaLnBrk="1" fontAlgn="auto" hangingPunct="1">
              <a:spcBef>
                <a:spcPts val="0"/>
              </a:spcBef>
              <a:spcAft>
                <a:spcPts val="600"/>
              </a:spcAft>
              <a:buFontTx/>
              <a:buAutoNum type="arabicPeriod"/>
              <a:defRPr/>
            </a:pPr>
            <a:r>
              <a:rPr lang="en-US" sz="2450" b="1" dirty="0">
                <a:latin typeface="Arial" panose="020B0604020202020204" pitchFamily="34" charset="0"/>
                <a:cs typeface="Arial" panose="020B0604020202020204" pitchFamily="34" charset="0"/>
              </a:rPr>
              <a:t>7 NAVTEX Stations currently listed in GISIS</a:t>
            </a:r>
          </a:p>
          <a:p>
            <a:pPr lvl="1" eaLnBrk="1" fontAlgn="auto" hangingPunct="1">
              <a:spcBef>
                <a:spcPts val="0"/>
              </a:spcBef>
              <a:spcAft>
                <a:spcPts val="0"/>
              </a:spcAft>
              <a:defRPr/>
            </a:pPr>
            <a:endParaRPr lang="en-US" sz="2800" dirty="0">
              <a:latin typeface="+mn-lt"/>
            </a:endParaRPr>
          </a:p>
        </p:txBody>
      </p:sp>
      <p:graphicFrame>
        <p:nvGraphicFramePr>
          <p:cNvPr id="4" name="Table 3">
            <a:extLst>
              <a:ext uri="{FF2B5EF4-FFF2-40B4-BE49-F238E27FC236}">
                <a16:creationId xmlns:a16="http://schemas.microsoft.com/office/drawing/2014/main" id="{74C42EE1-FC7B-436F-A5E3-A41A8E23DD81}"/>
              </a:ext>
            </a:extLst>
          </p:cNvPr>
          <p:cNvGraphicFramePr>
            <a:graphicFrameLocks noGrp="1"/>
          </p:cNvGraphicFramePr>
          <p:nvPr>
            <p:extLst>
              <p:ext uri="{D42A27DB-BD31-4B8C-83A1-F6EECF244321}">
                <p14:modId xmlns:p14="http://schemas.microsoft.com/office/powerpoint/2010/main" val="3048950807"/>
              </p:ext>
            </p:extLst>
          </p:nvPr>
        </p:nvGraphicFramePr>
        <p:xfrm>
          <a:off x="838200" y="2212848"/>
          <a:ext cx="10515601" cy="1296415"/>
        </p:xfrm>
        <a:graphic>
          <a:graphicData uri="http://schemas.openxmlformats.org/drawingml/2006/table">
            <a:tbl>
              <a:tblPr/>
              <a:tblGrid>
                <a:gridCol w="506443">
                  <a:extLst>
                    <a:ext uri="{9D8B030D-6E8A-4147-A177-3AD203B41FA5}">
                      <a16:colId xmlns:a16="http://schemas.microsoft.com/office/drawing/2014/main" val="1173250275"/>
                    </a:ext>
                  </a:extLst>
                </a:gridCol>
                <a:gridCol w="1620618">
                  <a:extLst>
                    <a:ext uri="{9D8B030D-6E8A-4147-A177-3AD203B41FA5}">
                      <a16:colId xmlns:a16="http://schemas.microsoft.com/office/drawing/2014/main" val="3405167348"/>
                    </a:ext>
                  </a:extLst>
                </a:gridCol>
                <a:gridCol w="2780833">
                  <a:extLst>
                    <a:ext uri="{9D8B030D-6E8A-4147-A177-3AD203B41FA5}">
                      <a16:colId xmlns:a16="http://schemas.microsoft.com/office/drawing/2014/main" val="571895221"/>
                    </a:ext>
                  </a:extLst>
                </a:gridCol>
                <a:gridCol w="1261504">
                  <a:extLst>
                    <a:ext uri="{9D8B030D-6E8A-4147-A177-3AD203B41FA5}">
                      <a16:colId xmlns:a16="http://schemas.microsoft.com/office/drawing/2014/main" val="1130591178"/>
                    </a:ext>
                  </a:extLst>
                </a:gridCol>
                <a:gridCol w="580108">
                  <a:extLst>
                    <a:ext uri="{9D8B030D-6E8A-4147-A177-3AD203B41FA5}">
                      <a16:colId xmlns:a16="http://schemas.microsoft.com/office/drawing/2014/main" val="3052741262"/>
                    </a:ext>
                  </a:extLst>
                </a:gridCol>
                <a:gridCol w="635356">
                  <a:extLst>
                    <a:ext uri="{9D8B030D-6E8A-4147-A177-3AD203B41FA5}">
                      <a16:colId xmlns:a16="http://schemas.microsoft.com/office/drawing/2014/main" val="901350907"/>
                    </a:ext>
                  </a:extLst>
                </a:gridCol>
                <a:gridCol w="1970524">
                  <a:extLst>
                    <a:ext uri="{9D8B030D-6E8A-4147-A177-3AD203B41FA5}">
                      <a16:colId xmlns:a16="http://schemas.microsoft.com/office/drawing/2014/main" val="2290033983"/>
                    </a:ext>
                  </a:extLst>
                </a:gridCol>
                <a:gridCol w="1160215">
                  <a:extLst>
                    <a:ext uri="{9D8B030D-6E8A-4147-A177-3AD203B41FA5}">
                      <a16:colId xmlns:a16="http://schemas.microsoft.com/office/drawing/2014/main" val="40817935"/>
                    </a:ext>
                  </a:extLst>
                </a:gridCol>
              </a:tblGrid>
              <a:tr h="272098">
                <a:tc>
                  <a:txBody>
                    <a:bodyPr/>
                    <a:lstStyle/>
                    <a:p>
                      <a:pPr algn="ctr" fontAlgn="ctr"/>
                      <a:r>
                        <a:rPr lang="en-US" sz="900" b="1" i="0" u="none" strike="noStrike">
                          <a:solidFill>
                            <a:srgbClr val="FFFFFF"/>
                          </a:solidFill>
                          <a:effectLst/>
                          <a:latin typeface="Calibri" panose="020F0502020204030204" pitchFamily="34" charset="0"/>
                        </a:rPr>
                        <a:t>NAVAREA</a:t>
                      </a:r>
                    </a:p>
                  </a:txBody>
                  <a:tcPr marL="6906" marR="6906" marT="6906"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Country</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NAVTEX Coast Station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Position of Antenna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Range (NM)</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B1 Character</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Transmission times (UTC)</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Status of implementation</a:t>
                      </a:r>
                    </a:p>
                  </a:txBody>
                  <a:tcPr marL="6906" marR="6906" marT="6906"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5B9BD5"/>
                    </a:solidFill>
                  </a:tcPr>
                </a:tc>
                <a:extLst>
                  <a:ext uri="{0D108BD9-81ED-4DB2-BD59-A6C34878D82A}">
                    <a16:rowId xmlns:a16="http://schemas.microsoft.com/office/drawing/2014/main" val="4153994512"/>
                  </a:ext>
                </a:extLst>
              </a:tr>
              <a:tr h="145027">
                <a:tc>
                  <a:txBody>
                    <a:bodyPr/>
                    <a:lstStyle/>
                    <a:p>
                      <a:pPr algn="ctr" fontAlgn="ctr"/>
                      <a:r>
                        <a:rPr lang="en-US" sz="900" b="0" i="0" u="none" strike="noStrike">
                          <a:solidFill>
                            <a:srgbClr val="000000"/>
                          </a:solidFill>
                          <a:effectLst/>
                          <a:latin typeface="Calibri" panose="020F0502020204030204" pitchFamily="34" charset="0"/>
                        </a:rPr>
                        <a:t>VI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Argentina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Buenos Aires</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l-PL" sz="900" b="0" i="0" u="none" strike="noStrike">
                          <a:solidFill>
                            <a:srgbClr val="000000"/>
                          </a:solidFill>
                          <a:effectLst/>
                          <a:latin typeface="Calibri" panose="020F0502020204030204" pitchFamily="34" charset="0"/>
                        </a:rPr>
                        <a:t>35° 29.00' S 57° 10.00'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280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R</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0230, 0630, 1030, 1430, 1830, 2230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340616508"/>
                  </a:ext>
                </a:extLst>
              </a:tr>
              <a:tr h="145027">
                <a:tc>
                  <a:txBody>
                    <a:bodyPr/>
                    <a:lstStyle/>
                    <a:p>
                      <a:pPr algn="ctr" fontAlgn="ctr"/>
                      <a:r>
                        <a:rPr lang="en-US" sz="900" b="0" i="0" u="none" strike="noStrike">
                          <a:solidFill>
                            <a:srgbClr val="000000"/>
                          </a:solidFill>
                          <a:effectLst/>
                          <a:latin typeface="Calibri" panose="020F0502020204030204" pitchFamily="34" charset="0"/>
                        </a:rPr>
                        <a:t>VI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Argentina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Bahia Blanca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l-PL" sz="900" b="0" i="0" u="none" strike="noStrike">
                          <a:solidFill>
                            <a:srgbClr val="000000"/>
                          </a:solidFill>
                          <a:effectLst/>
                          <a:latin typeface="Calibri" panose="020F0502020204030204" pitchFamily="34" charset="0"/>
                        </a:rPr>
                        <a:t>38° 52.00' S 62° 06.00'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280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P</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0210, 0610, 1010, 1410, 1810, 2210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1206092925"/>
                  </a:ext>
                </a:extLst>
              </a:tr>
              <a:tr h="145027">
                <a:tc>
                  <a:txBody>
                    <a:bodyPr/>
                    <a:lstStyle/>
                    <a:p>
                      <a:pPr algn="ctr" fontAlgn="ctr"/>
                      <a:r>
                        <a:rPr lang="en-US" sz="900" b="0" i="0" u="none" strike="noStrike">
                          <a:solidFill>
                            <a:srgbClr val="000000"/>
                          </a:solidFill>
                          <a:effectLst/>
                          <a:latin typeface="Calibri" panose="020F0502020204030204" pitchFamily="34" charset="0"/>
                        </a:rPr>
                        <a:t>VI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Argentina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Ushuaia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l-PL" sz="900" b="0" i="0" u="none" strike="noStrike">
                          <a:solidFill>
                            <a:srgbClr val="000000"/>
                          </a:solidFill>
                          <a:effectLst/>
                          <a:latin typeface="Calibri" panose="020F0502020204030204" pitchFamily="34" charset="0"/>
                        </a:rPr>
                        <a:t>54° 48.00' S 68° 18.00'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280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M</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0140, 0540, 0940, 1340, 1740, 2140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421562989"/>
                  </a:ext>
                </a:extLst>
              </a:tr>
              <a:tr h="145027">
                <a:tc>
                  <a:txBody>
                    <a:bodyPr/>
                    <a:lstStyle/>
                    <a:p>
                      <a:pPr algn="ctr" fontAlgn="ctr"/>
                      <a:r>
                        <a:rPr lang="en-US" sz="900" b="0" i="0" u="none" strike="noStrike">
                          <a:solidFill>
                            <a:srgbClr val="000000"/>
                          </a:solidFill>
                          <a:effectLst/>
                          <a:latin typeface="Calibri" panose="020F0502020204030204" pitchFamily="34" charset="0"/>
                        </a:rPr>
                        <a:t>VI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Argentina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Comodoro Rivadavia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l-PL" sz="900" b="0" i="0" u="none" strike="noStrike">
                          <a:solidFill>
                            <a:srgbClr val="000000"/>
                          </a:solidFill>
                          <a:effectLst/>
                          <a:latin typeface="Calibri" panose="020F0502020204030204" pitchFamily="34" charset="0"/>
                        </a:rPr>
                        <a:t>45° 50.50' S 67° 28.40'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280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0200, 0600, 1000, 1400, 1800, 2200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1585449031"/>
                  </a:ext>
                </a:extLst>
              </a:tr>
              <a:tr h="145027">
                <a:tc>
                  <a:txBody>
                    <a:bodyPr/>
                    <a:lstStyle/>
                    <a:p>
                      <a:pPr algn="ctr" fontAlgn="ctr"/>
                      <a:r>
                        <a:rPr lang="en-US" sz="900" b="0" i="0" u="none" strike="noStrike">
                          <a:solidFill>
                            <a:srgbClr val="000000"/>
                          </a:solidFill>
                          <a:effectLst/>
                          <a:latin typeface="Calibri" panose="020F0502020204030204" pitchFamily="34" charset="0"/>
                        </a:rPr>
                        <a:t>VI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Argentina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Rio Gallegos</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l-PL" sz="900" b="0" i="0" u="none" strike="noStrike">
                          <a:solidFill>
                            <a:srgbClr val="000000"/>
                          </a:solidFill>
                          <a:effectLst/>
                          <a:latin typeface="Calibri" panose="020F0502020204030204" pitchFamily="34" charset="0"/>
                        </a:rPr>
                        <a:t>51° 37.00' S 69° 13.00'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280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0150, 0550, 0950, 1350, 1750, 2150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3397623851"/>
                  </a:ext>
                </a:extLst>
              </a:tr>
              <a:tr h="145027">
                <a:tc>
                  <a:txBody>
                    <a:bodyPr/>
                    <a:lstStyle/>
                    <a:p>
                      <a:pPr algn="ctr" fontAlgn="ctr"/>
                      <a:r>
                        <a:rPr lang="en-US" sz="900" b="0" i="0" u="none" strike="noStrike">
                          <a:solidFill>
                            <a:srgbClr val="000000"/>
                          </a:solidFill>
                          <a:effectLst/>
                          <a:latin typeface="Calibri" panose="020F0502020204030204" pitchFamily="34" charset="0"/>
                        </a:rPr>
                        <a:t>VI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Argentina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Mar del Plata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l-PL" sz="900" b="0" i="0" u="none" strike="noStrike">
                          <a:solidFill>
                            <a:srgbClr val="000000"/>
                          </a:solidFill>
                          <a:effectLst/>
                          <a:latin typeface="Calibri" panose="020F0502020204030204" pitchFamily="34" charset="0"/>
                        </a:rPr>
                        <a:t>38° 03.91' S 57° 32.50'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280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Q</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0220, 0620, 1020, 1420, 1820, 2220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1963180222"/>
                  </a:ext>
                </a:extLst>
              </a:tr>
              <a:tr h="145027">
                <a:tc>
                  <a:txBody>
                    <a:bodyPr/>
                    <a:lstStyle/>
                    <a:p>
                      <a:pPr algn="ctr" fontAlgn="ctr"/>
                      <a:r>
                        <a:rPr lang="en-US" sz="900" b="0" i="0" u="none" strike="noStrike">
                          <a:solidFill>
                            <a:srgbClr val="000000"/>
                          </a:solidFill>
                          <a:effectLst/>
                          <a:latin typeface="Calibri" panose="020F0502020204030204" pitchFamily="34" charset="0"/>
                        </a:rPr>
                        <a:t>VI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Uruguay</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La Paloma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l-PL" sz="900" b="0" i="0" u="none" strike="noStrike">
                          <a:solidFill>
                            <a:srgbClr val="000000"/>
                          </a:solidFill>
                          <a:effectLst/>
                          <a:latin typeface="Calibri" panose="020F0502020204030204" pitchFamily="34" charset="0"/>
                        </a:rPr>
                        <a:t>34° 40.00' S 54° 09.00' W</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280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F</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0030, 0430, 0830, 1230, 1630, 2030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dirty="0">
                          <a:solidFill>
                            <a:srgbClr val="000000"/>
                          </a:solidFill>
                          <a:effectLst/>
                          <a:latin typeface="Calibri" panose="020F0502020204030204" pitchFamily="34" charset="0"/>
                        </a:rPr>
                        <a:t>Temporarily suspended</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3206672171"/>
                  </a:ext>
                </a:extLst>
              </a:tr>
            </a:tbl>
          </a:graphicData>
        </a:graphic>
      </p:graphicFrame>
    </p:spTree>
    <p:extLst>
      <p:ext uri="{BB962C8B-B14F-4D97-AF65-F5344CB8AC3E}">
        <p14:creationId xmlns:p14="http://schemas.microsoft.com/office/powerpoint/2010/main" val="3696625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a:extLst>
              <a:ext uri="{FF2B5EF4-FFF2-40B4-BE49-F238E27FC236}">
                <a16:creationId xmlns:a16="http://schemas.microsoft.com/office/drawing/2014/main" id="{90BA30E9-8B67-40FC-B425-9DEE97FA77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800" y="1588"/>
            <a:ext cx="944563"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4">
            <a:extLst>
              <a:ext uri="{FF2B5EF4-FFF2-40B4-BE49-F238E27FC236}">
                <a16:creationId xmlns:a16="http://schemas.microsoft.com/office/drawing/2014/main" id="{66F4FBBC-CCA7-45CB-9DFE-15184B4C38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42975"/>
            <a:ext cx="9398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5">
            <a:extLst>
              <a:ext uri="{FF2B5EF4-FFF2-40B4-BE49-F238E27FC236}">
                <a16:creationId xmlns:a16="http://schemas.microsoft.com/office/drawing/2014/main" id="{4D49CA6E-302E-49D9-AD26-084F61289F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98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475" y="0"/>
            <a:ext cx="10288588" cy="966788"/>
          </a:xfrm>
          <a:prstGeom prst="rect">
            <a:avLst/>
          </a:prstGeom>
          <a:solidFill>
            <a:schemeClr val="bg1"/>
          </a:solidFill>
        </p:spPr>
        <p:txBody>
          <a:bodyPr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fr-FR" sz="2400" cap="all" dirty="0">
                <a:latin typeface="Arial Black" panose="020B0A04020102020204" pitchFamily="34" charset="0"/>
              </a:rPr>
              <a:t>Annex 7 – NAVAREA VII (</a:t>
            </a:r>
            <a:r>
              <a:rPr lang="fr-FR" sz="2400" cap="all" dirty="0" err="1">
                <a:latin typeface="Arial Black" panose="020B0A04020102020204" pitchFamily="34" charset="0"/>
              </a:rPr>
              <a:t>south</a:t>
            </a:r>
            <a:r>
              <a:rPr lang="fr-FR" sz="2400" cap="all" dirty="0">
                <a:latin typeface="Arial Black" panose="020B0A04020102020204" pitchFamily="34" charset="0"/>
              </a:rPr>
              <a:t> </a:t>
            </a:r>
            <a:r>
              <a:rPr lang="fr-FR" sz="2400" cap="all" dirty="0" err="1">
                <a:latin typeface="Arial Black" panose="020B0A04020102020204" pitchFamily="34" charset="0"/>
              </a:rPr>
              <a:t>africa</a:t>
            </a:r>
            <a:r>
              <a:rPr lang="fr-FR" sz="2400" cap="all" dirty="0">
                <a:latin typeface="Arial Black" panose="020B0A04020102020204" pitchFamily="34" charset="0"/>
              </a:rPr>
              <a:t>) </a:t>
            </a:r>
            <a:endParaRPr lang="en-US" sz="2400" cap="all" dirty="0">
              <a:latin typeface="Arial Black" panose="020B0A04020102020204" pitchFamily="34" charset="0"/>
            </a:endParaRPr>
          </a:p>
        </p:txBody>
      </p:sp>
      <p:sp>
        <p:nvSpPr>
          <p:cNvPr id="3078" name="Footer Placeholder 5">
            <a:extLst>
              <a:ext uri="{FF2B5EF4-FFF2-40B4-BE49-F238E27FC236}">
                <a16:creationId xmlns:a16="http://schemas.microsoft.com/office/drawing/2014/main" id="{E3939737-EDA7-4090-B717-E491A05D32B6}"/>
              </a:ext>
            </a:extLst>
          </p:cNvPr>
          <p:cNvSpPr>
            <a:spLocks noGrp="1" noChangeArrowheads="1"/>
          </p:cNvSpPr>
          <p:nvPr>
            <p:ph type="ftr" sz="quarter" idx="11"/>
          </p:nvPr>
        </p:nvSpPr>
        <p:spPr bwMode="auto">
          <a:xfrm>
            <a:off x="3438525" y="6249988"/>
            <a:ext cx="5811838" cy="50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GB" altLang="en-US" sz="1800">
                <a:latin typeface="Arial" panose="020B0604020202020204" pitchFamily="34" charset="0"/>
                <a:cs typeface="Arial" panose="020B0604020202020204" pitchFamily="34" charset="0"/>
              </a:rPr>
              <a:t>WWNWS15  IHO, Monaco 4</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 8</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September 2023</a:t>
            </a:r>
          </a:p>
        </p:txBody>
      </p:sp>
      <p:sp>
        <p:nvSpPr>
          <p:cNvPr id="10" name="TextBox 9">
            <a:extLst>
              <a:ext uri="{FF2B5EF4-FFF2-40B4-BE49-F238E27FC236}">
                <a16:creationId xmlns:a16="http://schemas.microsoft.com/office/drawing/2014/main" id="{5B19B4D1-5A4D-4C0F-8941-3DC13E8A48A8}"/>
              </a:ext>
            </a:extLst>
          </p:cNvPr>
          <p:cNvSpPr txBox="1"/>
          <p:nvPr/>
        </p:nvSpPr>
        <p:spPr>
          <a:xfrm>
            <a:off x="955675" y="1219200"/>
            <a:ext cx="10842625" cy="977191"/>
          </a:xfrm>
          <a:prstGeom prst="rect">
            <a:avLst/>
          </a:prstGeom>
          <a:noFill/>
        </p:spPr>
        <p:txBody>
          <a:bodyPr>
            <a:spAutoFit/>
          </a:bodyPr>
          <a:lstStyle/>
          <a:p>
            <a:pPr marL="514350" indent="-514350" eaLnBrk="1" fontAlgn="auto" hangingPunct="1">
              <a:spcBef>
                <a:spcPts val="0"/>
              </a:spcBef>
              <a:spcAft>
                <a:spcPts val="600"/>
              </a:spcAft>
              <a:buFontTx/>
              <a:buAutoNum type="arabicPeriod"/>
              <a:defRPr/>
            </a:pPr>
            <a:r>
              <a:rPr lang="en-US" sz="2450" b="1" dirty="0">
                <a:latin typeface="Arial" panose="020B0604020202020204" pitchFamily="34" charset="0"/>
                <a:cs typeface="Arial" panose="020B0604020202020204" pitchFamily="34" charset="0"/>
              </a:rPr>
              <a:t>5 NAVTEX Stations currently listed in GISIS</a:t>
            </a:r>
          </a:p>
          <a:p>
            <a:pPr lvl="1" eaLnBrk="1" fontAlgn="auto" hangingPunct="1">
              <a:spcBef>
                <a:spcPts val="0"/>
              </a:spcBef>
              <a:spcAft>
                <a:spcPts val="0"/>
              </a:spcAft>
              <a:defRPr/>
            </a:pPr>
            <a:endParaRPr lang="en-US" sz="2800" dirty="0">
              <a:latin typeface="+mn-lt"/>
            </a:endParaRPr>
          </a:p>
        </p:txBody>
      </p:sp>
      <p:graphicFrame>
        <p:nvGraphicFramePr>
          <p:cNvPr id="4" name="Table 3">
            <a:extLst>
              <a:ext uri="{FF2B5EF4-FFF2-40B4-BE49-F238E27FC236}">
                <a16:creationId xmlns:a16="http://schemas.microsoft.com/office/drawing/2014/main" id="{CF8C947E-B81E-4F7F-8842-D35725A71A13}"/>
              </a:ext>
            </a:extLst>
          </p:cNvPr>
          <p:cNvGraphicFramePr>
            <a:graphicFrameLocks noGrp="1"/>
          </p:cNvGraphicFramePr>
          <p:nvPr>
            <p:extLst>
              <p:ext uri="{D42A27DB-BD31-4B8C-83A1-F6EECF244321}">
                <p14:modId xmlns:p14="http://schemas.microsoft.com/office/powerpoint/2010/main" val="1202259752"/>
              </p:ext>
            </p:extLst>
          </p:nvPr>
        </p:nvGraphicFramePr>
        <p:xfrm>
          <a:off x="838200" y="2212848"/>
          <a:ext cx="10515601" cy="1142560"/>
        </p:xfrm>
        <a:graphic>
          <a:graphicData uri="http://schemas.openxmlformats.org/drawingml/2006/table">
            <a:tbl>
              <a:tblPr/>
              <a:tblGrid>
                <a:gridCol w="506443">
                  <a:extLst>
                    <a:ext uri="{9D8B030D-6E8A-4147-A177-3AD203B41FA5}">
                      <a16:colId xmlns:a16="http://schemas.microsoft.com/office/drawing/2014/main" val="1081044101"/>
                    </a:ext>
                  </a:extLst>
                </a:gridCol>
                <a:gridCol w="1620618">
                  <a:extLst>
                    <a:ext uri="{9D8B030D-6E8A-4147-A177-3AD203B41FA5}">
                      <a16:colId xmlns:a16="http://schemas.microsoft.com/office/drawing/2014/main" val="3907911845"/>
                    </a:ext>
                  </a:extLst>
                </a:gridCol>
                <a:gridCol w="2780833">
                  <a:extLst>
                    <a:ext uri="{9D8B030D-6E8A-4147-A177-3AD203B41FA5}">
                      <a16:colId xmlns:a16="http://schemas.microsoft.com/office/drawing/2014/main" val="426604712"/>
                    </a:ext>
                  </a:extLst>
                </a:gridCol>
                <a:gridCol w="1261504">
                  <a:extLst>
                    <a:ext uri="{9D8B030D-6E8A-4147-A177-3AD203B41FA5}">
                      <a16:colId xmlns:a16="http://schemas.microsoft.com/office/drawing/2014/main" val="603095217"/>
                    </a:ext>
                  </a:extLst>
                </a:gridCol>
                <a:gridCol w="580108">
                  <a:extLst>
                    <a:ext uri="{9D8B030D-6E8A-4147-A177-3AD203B41FA5}">
                      <a16:colId xmlns:a16="http://schemas.microsoft.com/office/drawing/2014/main" val="1682642456"/>
                    </a:ext>
                  </a:extLst>
                </a:gridCol>
                <a:gridCol w="635356">
                  <a:extLst>
                    <a:ext uri="{9D8B030D-6E8A-4147-A177-3AD203B41FA5}">
                      <a16:colId xmlns:a16="http://schemas.microsoft.com/office/drawing/2014/main" val="3198382361"/>
                    </a:ext>
                  </a:extLst>
                </a:gridCol>
                <a:gridCol w="1970524">
                  <a:extLst>
                    <a:ext uri="{9D8B030D-6E8A-4147-A177-3AD203B41FA5}">
                      <a16:colId xmlns:a16="http://schemas.microsoft.com/office/drawing/2014/main" val="3676174073"/>
                    </a:ext>
                  </a:extLst>
                </a:gridCol>
                <a:gridCol w="1160215">
                  <a:extLst>
                    <a:ext uri="{9D8B030D-6E8A-4147-A177-3AD203B41FA5}">
                      <a16:colId xmlns:a16="http://schemas.microsoft.com/office/drawing/2014/main" val="199066149"/>
                    </a:ext>
                  </a:extLst>
                </a:gridCol>
              </a:tblGrid>
              <a:tr h="272098">
                <a:tc>
                  <a:txBody>
                    <a:bodyPr/>
                    <a:lstStyle/>
                    <a:p>
                      <a:pPr algn="ctr" fontAlgn="ctr"/>
                      <a:r>
                        <a:rPr lang="en-US" sz="900" b="1" i="0" u="none" strike="noStrike">
                          <a:solidFill>
                            <a:srgbClr val="FFFFFF"/>
                          </a:solidFill>
                          <a:effectLst/>
                          <a:latin typeface="Calibri" panose="020F0502020204030204" pitchFamily="34" charset="0"/>
                        </a:rPr>
                        <a:t>NAVAREA</a:t>
                      </a:r>
                    </a:p>
                  </a:txBody>
                  <a:tcPr marL="6906" marR="6906" marT="6906"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Country</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NAVTEX Coast Station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Position of Antenna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Range (NM)</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B1 Character</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Transmission times (UTC)</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Status of implementation</a:t>
                      </a:r>
                    </a:p>
                  </a:txBody>
                  <a:tcPr marL="6906" marR="6906" marT="6906"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5B9BD5"/>
                    </a:solidFill>
                  </a:tcPr>
                </a:tc>
                <a:extLst>
                  <a:ext uri="{0D108BD9-81ED-4DB2-BD59-A6C34878D82A}">
                    <a16:rowId xmlns:a16="http://schemas.microsoft.com/office/drawing/2014/main" val="3978482646"/>
                  </a:ext>
                </a:extLst>
              </a:tr>
              <a:tr h="145027">
                <a:tc>
                  <a:txBody>
                    <a:bodyPr/>
                    <a:lstStyle/>
                    <a:p>
                      <a:pPr algn="ctr" fontAlgn="ctr"/>
                      <a:r>
                        <a:rPr lang="en-US" sz="900" b="0" i="0" u="none" strike="noStrike">
                          <a:solidFill>
                            <a:srgbClr val="000000"/>
                          </a:solidFill>
                          <a:effectLst/>
                          <a:latin typeface="Calibri" panose="020F0502020204030204" pitchFamily="34" charset="0"/>
                        </a:rPr>
                        <a:t>VII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Namibia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Walvis Bay</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900" b="0" i="0" u="none" strike="noStrike">
                          <a:solidFill>
                            <a:srgbClr val="000000"/>
                          </a:solidFill>
                          <a:effectLst/>
                          <a:latin typeface="Calibri" panose="020F0502020204030204" pitchFamily="34" charset="0"/>
                        </a:rPr>
                        <a:t>23° 03.00' S 14° 37.00'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378</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B</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0010, 0410, 0810, 1210, 1610, 2010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Temporarily suspended</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3236241506"/>
                  </a:ext>
                </a:extLst>
              </a:tr>
              <a:tr h="145027">
                <a:tc>
                  <a:txBody>
                    <a:bodyPr/>
                    <a:lstStyle/>
                    <a:p>
                      <a:pPr algn="ctr" fontAlgn="ctr"/>
                      <a:r>
                        <a:rPr lang="en-US" sz="900" b="0" i="0" u="none" strike="noStrike">
                          <a:solidFill>
                            <a:srgbClr val="000000"/>
                          </a:solidFill>
                          <a:effectLst/>
                          <a:latin typeface="Calibri" panose="020F0502020204030204" pitchFamily="34" charset="0"/>
                        </a:rPr>
                        <a:t>VII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South Africa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Cape Town Radio</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900" b="0" i="0" u="none" strike="noStrike">
                          <a:solidFill>
                            <a:srgbClr val="000000"/>
                          </a:solidFill>
                          <a:effectLst/>
                          <a:latin typeface="Calibri" panose="020F0502020204030204" pitchFamily="34" charset="0"/>
                        </a:rPr>
                        <a:t>33° 40.97' S 18° 43.09'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C</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0000, 0400, 0800, 1200, 1600, 2000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4054498230"/>
                  </a:ext>
                </a:extLst>
              </a:tr>
              <a:tr h="145027">
                <a:tc>
                  <a:txBody>
                    <a:bodyPr/>
                    <a:lstStyle/>
                    <a:p>
                      <a:pPr algn="ctr" fontAlgn="ctr"/>
                      <a:r>
                        <a:rPr lang="en-US" sz="900" b="0" i="0" u="none" strike="noStrike">
                          <a:solidFill>
                            <a:srgbClr val="000000"/>
                          </a:solidFill>
                          <a:effectLst/>
                          <a:latin typeface="Calibri" panose="020F0502020204030204" pitchFamily="34" charset="0"/>
                        </a:rPr>
                        <a:t>VII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South Africa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Port Elizabeth Radio</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900" b="0" i="0" u="none" strike="noStrike">
                          <a:solidFill>
                            <a:srgbClr val="000000"/>
                          </a:solidFill>
                          <a:effectLst/>
                          <a:latin typeface="Calibri" panose="020F0502020204030204" pitchFamily="34" charset="0"/>
                        </a:rPr>
                        <a:t>34° 02.20' S 25° 33.37'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I</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0100, 0500, 0900, 1300, 1700, 2100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3570422385"/>
                  </a:ext>
                </a:extLst>
              </a:tr>
              <a:tr h="145027">
                <a:tc>
                  <a:txBody>
                    <a:bodyPr/>
                    <a:lstStyle/>
                    <a:p>
                      <a:pPr algn="ctr" fontAlgn="ctr"/>
                      <a:r>
                        <a:rPr lang="en-US" sz="900" b="0" i="0" u="none" strike="noStrike">
                          <a:solidFill>
                            <a:srgbClr val="000000"/>
                          </a:solidFill>
                          <a:effectLst/>
                          <a:latin typeface="Calibri" panose="020F0502020204030204" pitchFamily="34" charset="0"/>
                        </a:rPr>
                        <a:t>VII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South Africa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Durban Radio</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900" b="0" i="0" u="none" strike="noStrike">
                          <a:solidFill>
                            <a:srgbClr val="000000"/>
                          </a:solidFill>
                          <a:effectLst/>
                          <a:latin typeface="Calibri" panose="020F0502020204030204" pitchFamily="34" charset="0"/>
                        </a:rPr>
                        <a:t>29° 48.35' S 30° 48.95'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0200, 0600, 1000, 1400, 1800, 2200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1287587885"/>
                  </a:ext>
                </a:extLst>
              </a:tr>
              <a:tr h="145027">
                <a:tc>
                  <a:txBody>
                    <a:bodyPr/>
                    <a:lstStyle/>
                    <a:p>
                      <a:pPr algn="ctr" fontAlgn="ctr"/>
                      <a:r>
                        <a:rPr lang="en-US" sz="900" b="0" i="0" u="none" strike="noStrike">
                          <a:solidFill>
                            <a:srgbClr val="000000"/>
                          </a:solidFill>
                          <a:effectLst/>
                          <a:latin typeface="Calibri" panose="020F0502020204030204" pitchFamily="34" charset="0"/>
                        </a:rPr>
                        <a:t>VII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South Africa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Cape Columbine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endParaRPr lang="en-US" sz="900" b="0" i="0" u="none" strike="noStrike">
                        <a:solidFill>
                          <a:srgbClr val="000000"/>
                        </a:solidFill>
                        <a:effectLst/>
                        <a:latin typeface="Calibri" panose="020F0502020204030204" pitchFamily="34" charset="0"/>
                      </a:endParaRP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U</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0300, 0700, 1100, 1500, 1900, 2300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dirty="0">
                          <a:solidFill>
                            <a:srgbClr val="000000"/>
                          </a:solidFill>
                          <a:effectLst/>
                          <a:latin typeface="Calibri" panose="020F0502020204030204" pitchFamily="34" charset="0"/>
                        </a:rPr>
                        <a:t>Planned or to be decided</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015317242"/>
                  </a:ext>
                </a:extLst>
              </a:tr>
            </a:tbl>
          </a:graphicData>
        </a:graphic>
      </p:graphicFrame>
    </p:spTree>
    <p:extLst>
      <p:ext uri="{BB962C8B-B14F-4D97-AF65-F5344CB8AC3E}">
        <p14:creationId xmlns:p14="http://schemas.microsoft.com/office/powerpoint/2010/main" val="2216954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a:extLst>
              <a:ext uri="{FF2B5EF4-FFF2-40B4-BE49-F238E27FC236}">
                <a16:creationId xmlns:a16="http://schemas.microsoft.com/office/drawing/2014/main" id="{90BA30E9-8B67-40FC-B425-9DEE97FA77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800" y="1588"/>
            <a:ext cx="944563"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4">
            <a:extLst>
              <a:ext uri="{FF2B5EF4-FFF2-40B4-BE49-F238E27FC236}">
                <a16:creationId xmlns:a16="http://schemas.microsoft.com/office/drawing/2014/main" id="{66F4FBBC-CCA7-45CB-9DFE-15184B4C38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42975"/>
            <a:ext cx="9398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5">
            <a:extLst>
              <a:ext uri="{FF2B5EF4-FFF2-40B4-BE49-F238E27FC236}">
                <a16:creationId xmlns:a16="http://schemas.microsoft.com/office/drawing/2014/main" id="{4D49CA6E-302E-49D9-AD26-084F61289F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98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475" y="0"/>
            <a:ext cx="10288588" cy="966788"/>
          </a:xfrm>
          <a:prstGeom prst="rect">
            <a:avLst/>
          </a:prstGeom>
          <a:solidFill>
            <a:schemeClr val="bg1"/>
          </a:solidFill>
        </p:spPr>
        <p:txBody>
          <a:bodyPr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fr-FR" sz="2400" cap="all" dirty="0">
                <a:latin typeface="Arial Black" panose="020B0A04020102020204" pitchFamily="34" charset="0"/>
              </a:rPr>
              <a:t>Annex 7 – NAVAREA VIII (</a:t>
            </a:r>
            <a:r>
              <a:rPr lang="fr-FR" sz="2400" cap="all" dirty="0" err="1">
                <a:latin typeface="Arial Black" panose="020B0A04020102020204" pitchFamily="34" charset="0"/>
              </a:rPr>
              <a:t>India</a:t>
            </a:r>
            <a:r>
              <a:rPr lang="fr-FR" sz="2400" cap="all" dirty="0">
                <a:latin typeface="Arial Black" panose="020B0A04020102020204" pitchFamily="34" charset="0"/>
              </a:rPr>
              <a:t>) </a:t>
            </a:r>
            <a:endParaRPr lang="en-US" sz="2400" cap="all" dirty="0">
              <a:latin typeface="Arial Black" panose="020B0A04020102020204" pitchFamily="34" charset="0"/>
            </a:endParaRPr>
          </a:p>
        </p:txBody>
      </p:sp>
      <p:sp>
        <p:nvSpPr>
          <p:cNvPr id="3078" name="Footer Placeholder 5">
            <a:extLst>
              <a:ext uri="{FF2B5EF4-FFF2-40B4-BE49-F238E27FC236}">
                <a16:creationId xmlns:a16="http://schemas.microsoft.com/office/drawing/2014/main" id="{E3939737-EDA7-4090-B717-E491A05D32B6}"/>
              </a:ext>
            </a:extLst>
          </p:cNvPr>
          <p:cNvSpPr>
            <a:spLocks noGrp="1" noChangeArrowheads="1"/>
          </p:cNvSpPr>
          <p:nvPr>
            <p:ph type="ftr" sz="quarter" idx="11"/>
          </p:nvPr>
        </p:nvSpPr>
        <p:spPr bwMode="auto">
          <a:xfrm>
            <a:off x="3438525" y="6249988"/>
            <a:ext cx="5811838" cy="50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GB" altLang="en-US" sz="1800">
                <a:latin typeface="Arial" panose="020B0604020202020204" pitchFamily="34" charset="0"/>
                <a:cs typeface="Arial" panose="020B0604020202020204" pitchFamily="34" charset="0"/>
              </a:rPr>
              <a:t>WWNWS15  IHO, Monaco 4</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 8</a:t>
            </a:r>
            <a:r>
              <a:rPr lang="en-GB" altLang="en-US" sz="1800" baseline="30000">
                <a:latin typeface="Arial" panose="020B0604020202020204" pitchFamily="34" charset="0"/>
                <a:cs typeface="Arial" panose="020B0604020202020204" pitchFamily="34" charset="0"/>
              </a:rPr>
              <a:t>th</a:t>
            </a:r>
            <a:r>
              <a:rPr lang="en-GB" altLang="en-US" sz="1800">
                <a:latin typeface="Arial" panose="020B0604020202020204" pitchFamily="34" charset="0"/>
                <a:cs typeface="Arial" panose="020B0604020202020204" pitchFamily="34" charset="0"/>
              </a:rPr>
              <a:t> September 2023</a:t>
            </a:r>
          </a:p>
        </p:txBody>
      </p:sp>
      <p:sp>
        <p:nvSpPr>
          <p:cNvPr id="10" name="TextBox 9">
            <a:extLst>
              <a:ext uri="{FF2B5EF4-FFF2-40B4-BE49-F238E27FC236}">
                <a16:creationId xmlns:a16="http://schemas.microsoft.com/office/drawing/2014/main" id="{5B19B4D1-5A4D-4C0F-8941-3DC13E8A48A8}"/>
              </a:ext>
            </a:extLst>
          </p:cNvPr>
          <p:cNvSpPr txBox="1"/>
          <p:nvPr/>
        </p:nvSpPr>
        <p:spPr>
          <a:xfrm>
            <a:off x="955675" y="1219200"/>
            <a:ext cx="10842625" cy="977191"/>
          </a:xfrm>
          <a:prstGeom prst="rect">
            <a:avLst/>
          </a:prstGeom>
          <a:noFill/>
        </p:spPr>
        <p:txBody>
          <a:bodyPr>
            <a:spAutoFit/>
          </a:bodyPr>
          <a:lstStyle/>
          <a:p>
            <a:pPr marL="514350" indent="-514350" eaLnBrk="1" fontAlgn="auto" hangingPunct="1">
              <a:spcBef>
                <a:spcPts val="0"/>
              </a:spcBef>
              <a:spcAft>
                <a:spcPts val="600"/>
              </a:spcAft>
              <a:buFontTx/>
              <a:buAutoNum type="arabicPeriod"/>
              <a:defRPr/>
            </a:pPr>
            <a:r>
              <a:rPr lang="en-US" sz="2450" b="1" dirty="0">
                <a:latin typeface="Arial" panose="020B0604020202020204" pitchFamily="34" charset="0"/>
                <a:cs typeface="Arial" panose="020B0604020202020204" pitchFamily="34" charset="0"/>
              </a:rPr>
              <a:t>10 NAVTEX Stations currently listed in GISIS</a:t>
            </a:r>
          </a:p>
          <a:p>
            <a:pPr lvl="1" eaLnBrk="1" fontAlgn="auto" hangingPunct="1">
              <a:spcBef>
                <a:spcPts val="0"/>
              </a:spcBef>
              <a:spcAft>
                <a:spcPts val="0"/>
              </a:spcAft>
              <a:defRPr/>
            </a:pPr>
            <a:endParaRPr lang="en-US" sz="2800" dirty="0">
              <a:latin typeface="+mn-lt"/>
            </a:endParaRPr>
          </a:p>
        </p:txBody>
      </p:sp>
      <p:graphicFrame>
        <p:nvGraphicFramePr>
          <p:cNvPr id="4" name="Table 3">
            <a:extLst>
              <a:ext uri="{FF2B5EF4-FFF2-40B4-BE49-F238E27FC236}">
                <a16:creationId xmlns:a16="http://schemas.microsoft.com/office/drawing/2014/main" id="{24B346E9-3506-43AC-9AED-9444037C29D8}"/>
              </a:ext>
            </a:extLst>
          </p:cNvPr>
          <p:cNvGraphicFramePr>
            <a:graphicFrameLocks noGrp="1"/>
          </p:cNvGraphicFramePr>
          <p:nvPr>
            <p:extLst>
              <p:ext uri="{D42A27DB-BD31-4B8C-83A1-F6EECF244321}">
                <p14:modId xmlns:p14="http://schemas.microsoft.com/office/powerpoint/2010/main" val="541757015"/>
              </p:ext>
            </p:extLst>
          </p:nvPr>
        </p:nvGraphicFramePr>
        <p:xfrm>
          <a:off x="838200" y="2212848"/>
          <a:ext cx="10515601" cy="1731496"/>
        </p:xfrm>
        <a:graphic>
          <a:graphicData uri="http://schemas.openxmlformats.org/drawingml/2006/table">
            <a:tbl>
              <a:tblPr/>
              <a:tblGrid>
                <a:gridCol w="506443">
                  <a:extLst>
                    <a:ext uri="{9D8B030D-6E8A-4147-A177-3AD203B41FA5}">
                      <a16:colId xmlns:a16="http://schemas.microsoft.com/office/drawing/2014/main" val="1903179775"/>
                    </a:ext>
                  </a:extLst>
                </a:gridCol>
                <a:gridCol w="1620618">
                  <a:extLst>
                    <a:ext uri="{9D8B030D-6E8A-4147-A177-3AD203B41FA5}">
                      <a16:colId xmlns:a16="http://schemas.microsoft.com/office/drawing/2014/main" val="1409696709"/>
                    </a:ext>
                  </a:extLst>
                </a:gridCol>
                <a:gridCol w="2780833">
                  <a:extLst>
                    <a:ext uri="{9D8B030D-6E8A-4147-A177-3AD203B41FA5}">
                      <a16:colId xmlns:a16="http://schemas.microsoft.com/office/drawing/2014/main" val="1506502541"/>
                    </a:ext>
                  </a:extLst>
                </a:gridCol>
                <a:gridCol w="1261504">
                  <a:extLst>
                    <a:ext uri="{9D8B030D-6E8A-4147-A177-3AD203B41FA5}">
                      <a16:colId xmlns:a16="http://schemas.microsoft.com/office/drawing/2014/main" val="2207728799"/>
                    </a:ext>
                  </a:extLst>
                </a:gridCol>
                <a:gridCol w="580108">
                  <a:extLst>
                    <a:ext uri="{9D8B030D-6E8A-4147-A177-3AD203B41FA5}">
                      <a16:colId xmlns:a16="http://schemas.microsoft.com/office/drawing/2014/main" val="1462127381"/>
                    </a:ext>
                  </a:extLst>
                </a:gridCol>
                <a:gridCol w="635356">
                  <a:extLst>
                    <a:ext uri="{9D8B030D-6E8A-4147-A177-3AD203B41FA5}">
                      <a16:colId xmlns:a16="http://schemas.microsoft.com/office/drawing/2014/main" val="4136687595"/>
                    </a:ext>
                  </a:extLst>
                </a:gridCol>
                <a:gridCol w="1970524">
                  <a:extLst>
                    <a:ext uri="{9D8B030D-6E8A-4147-A177-3AD203B41FA5}">
                      <a16:colId xmlns:a16="http://schemas.microsoft.com/office/drawing/2014/main" val="4114275130"/>
                    </a:ext>
                  </a:extLst>
                </a:gridCol>
                <a:gridCol w="1160215">
                  <a:extLst>
                    <a:ext uri="{9D8B030D-6E8A-4147-A177-3AD203B41FA5}">
                      <a16:colId xmlns:a16="http://schemas.microsoft.com/office/drawing/2014/main" val="3128951894"/>
                    </a:ext>
                  </a:extLst>
                </a:gridCol>
              </a:tblGrid>
              <a:tr h="272098">
                <a:tc>
                  <a:txBody>
                    <a:bodyPr/>
                    <a:lstStyle/>
                    <a:p>
                      <a:pPr algn="ctr" fontAlgn="ctr"/>
                      <a:r>
                        <a:rPr lang="en-US" sz="900" b="1" i="0" u="none" strike="noStrike">
                          <a:solidFill>
                            <a:srgbClr val="FFFFFF"/>
                          </a:solidFill>
                          <a:effectLst/>
                          <a:latin typeface="Calibri" panose="020F0502020204030204" pitchFamily="34" charset="0"/>
                        </a:rPr>
                        <a:t>NAVAREA</a:t>
                      </a:r>
                    </a:p>
                  </a:txBody>
                  <a:tcPr marL="6906" marR="6906" marT="6906"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Country</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NAVTEX Coast Station</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Position of Antenna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Range (NM)</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B1 Character</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Transmission times (UTC)</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ctr"/>
                      <a:r>
                        <a:rPr lang="en-US" sz="900" b="1" i="0" u="none" strike="noStrike">
                          <a:solidFill>
                            <a:srgbClr val="FFFFFF"/>
                          </a:solidFill>
                          <a:effectLst/>
                          <a:latin typeface="Calibri" panose="020F0502020204030204" pitchFamily="34" charset="0"/>
                        </a:rPr>
                        <a:t>Status of implementation</a:t>
                      </a:r>
                    </a:p>
                  </a:txBody>
                  <a:tcPr marL="6906" marR="6906" marT="6906"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5B9BD5"/>
                    </a:solidFill>
                  </a:tcPr>
                </a:tc>
                <a:extLst>
                  <a:ext uri="{0D108BD9-81ED-4DB2-BD59-A6C34878D82A}">
                    <a16:rowId xmlns:a16="http://schemas.microsoft.com/office/drawing/2014/main" val="2044614362"/>
                  </a:ext>
                </a:extLst>
              </a:tr>
              <a:tr h="145027">
                <a:tc>
                  <a:txBody>
                    <a:bodyPr/>
                    <a:lstStyle/>
                    <a:p>
                      <a:pPr algn="ctr" fontAlgn="ctr"/>
                      <a:r>
                        <a:rPr lang="en-US" sz="900" b="0" i="0" u="none" strike="noStrike">
                          <a:solidFill>
                            <a:srgbClr val="000000"/>
                          </a:solidFill>
                          <a:effectLst/>
                          <a:latin typeface="Calibri" panose="020F0502020204030204" pitchFamily="34" charset="0"/>
                        </a:rPr>
                        <a:t>VIII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India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Veraval</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900" b="0" i="0" u="none" strike="noStrike">
                          <a:solidFill>
                            <a:srgbClr val="000000"/>
                          </a:solidFill>
                          <a:effectLst/>
                          <a:latin typeface="Calibri" panose="020F0502020204030204" pitchFamily="34" charset="0"/>
                        </a:rPr>
                        <a:t>20° 54.60' N 70° 21.00'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250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H</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0050, 0450, 0850, 1250, 1650, 2050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240518053"/>
                  </a:ext>
                </a:extLst>
              </a:tr>
              <a:tr h="145027">
                <a:tc>
                  <a:txBody>
                    <a:bodyPr/>
                    <a:lstStyle/>
                    <a:p>
                      <a:pPr algn="ctr" fontAlgn="ctr"/>
                      <a:r>
                        <a:rPr lang="en-US" sz="900" b="0" i="0" u="none" strike="noStrike">
                          <a:solidFill>
                            <a:srgbClr val="000000"/>
                          </a:solidFill>
                          <a:effectLst/>
                          <a:latin typeface="Calibri" panose="020F0502020204030204" pitchFamily="34" charset="0"/>
                        </a:rPr>
                        <a:t>VIII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India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Vengurla Point</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900" b="0" i="0" u="none" strike="noStrike">
                          <a:solidFill>
                            <a:srgbClr val="000000"/>
                          </a:solidFill>
                          <a:effectLst/>
                          <a:latin typeface="Calibri" panose="020F0502020204030204" pitchFamily="34" charset="0"/>
                        </a:rPr>
                        <a:t>15° 51.20' N 73° 37.00'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250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J</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0110, 0510, 0910, 1310, 1710, 2110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1590486755"/>
                  </a:ext>
                </a:extLst>
              </a:tr>
              <a:tr h="145027">
                <a:tc>
                  <a:txBody>
                    <a:bodyPr/>
                    <a:lstStyle/>
                    <a:p>
                      <a:pPr algn="ctr" fontAlgn="ctr"/>
                      <a:r>
                        <a:rPr lang="en-US" sz="900" b="0" i="0" u="none" strike="noStrike">
                          <a:solidFill>
                            <a:srgbClr val="000000"/>
                          </a:solidFill>
                          <a:effectLst/>
                          <a:latin typeface="Calibri" panose="020F0502020204030204" pitchFamily="34" charset="0"/>
                        </a:rPr>
                        <a:t>VIII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India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Muttam Point</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900" b="0" i="0" u="none" strike="noStrike">
                          <a:solidFill>
                            <a:srgbClr val="000000"/>
                          </a:solidFill>
                          <a:effectLst/>
                          <a:latin typeface="Calibri" panose="020F0502020204030204" pitchFamily="34" charset="0"/>
                        </a:rPr>
                        <a:t>8° 07.40' N 77° 19.10'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250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L</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0130, 0530, 0930, 1330, 1730, 2130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9736925"/>
                  </a:ext>
                </a:extLst>
              </a:tr>
              <a:tr h="145027">
                <a:tc>
                  <a:txBody>
                    <a:bodyPr/>
                    <a:lstStyle/>
                    <a:p>
                      <a:pPr algn="ctr" fontAlgn="ctr"/>
                      <a:r>
                        <a:rPr lang="en-US" sz="900" b="0" i="0" u="none" strike="noStrike">
                          <a:solidFill>
                            <a:srgbClr val="000000"/>
                          </a:solidFill>
                          <a:effectLst/>
                          <a:latin typeface="Calibri" panose="020F0502020204030204" pitchFamily="34" charset="0"/>
                        </a:rPr>
                        <a:t>VIII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India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Porto Novo</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900" b="0" i="0" u="none" strike="noStrike">
                          <a:solidFill>
                            <a:srgbClr val="000000"/>
                          </a:solidFill>
                          <a:effectLst/>
                          <a:latin typeface="Calibri" panose="020F0502020204030204" pitchFamily="34" charset="0"/>
                        </a:rPr>
                        <a:t>11° 30.20' N 79° 46.20'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250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0200, 0600, 1000, 1400, 1800, 2200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3813720139"/>
                  </a:ext>
                </a:extLst>
              </a:tr>
              <a:tr h="145027">
                <a:tc>
                  <a:txBody>
                    <a:bodyPr/>
                    <a:lstStyle/>
                    <a:p>
                      <a:pPr algn="ctr" fontAlgn="ctr"/>
                      <a:r>
                        <a:rPr lang="en-US" sz="900" b="0" i="0" u="none" strike="noStrike">
                          <a:solidFill>
                            <a:srgbClr val="000000"/>
                          </a:solidFill>
                          <a:effectLst/>
                          <a:latin typeface="Calibri" panose="020F0502020204030204" pitchFamily="34" charset="0"/>
                        </a:rPr>
                        <a:t>VIII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India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Vakalpudi</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900" b="0" i="0" u="none" strike="noStrike">
                          <a:solidFill>
                            <a:srgbClr val="000000"/>
                          </a:solidFill>
                          <a:effectLst/>
                          <a:latin typeface="Calibri" panose="020F0502020204030204" pitchFamily="34" charset="0"/>
                        </a:rPr>
                        <a:t>17° 00.80' N 82° 17.10'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250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Q</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0220, 0620, 1020, 1420, 1820, 2220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461143898"/>
                  </a:ext>
                </a:extLst>
              </a:tr>
              <a:tr h="145027">
                <a:tc>
                  <a:txBody>
                    <a:bodyPr/>
                    <a:lstStyle/>
                    <a:p>
                      <a:pPr algn="ctr" fontAlgn="ctr"/>
                      <a:r>
                        <a:rPr lang="en-US" sz="900" b="0" i="0" u="none" strike="noStrike">
                          <a:solidFill>
                            <a:srgbClr val="000000"/>
                          </a:solidFill>
                          <a:effectLst/>
                          <a:latin typeface="Calibri" panose="020F0502020204030204" pitchFamily="34" charset="0"/>
                        </a:rPr>
                        <a:t>VIII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India</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Balasore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900" b="0" i="0" u="none" strike="noStrike">
                          <a:solidFill>
                            <a:srgbClr val="000000"/>
                          </a:solidFill>
                          <a:effectLst/>
                          <a:latin typeface="Calibri" panose="020F0502020204030204" pitchFamily="34" charset="0"/>
                        </a:rPr>
                        <a:t>21° 29.20' N 86° 55.00'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250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S</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0240, 0640, 1040, 1440, 1840, 2240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1334839217"/>
                  </a:ext>
                </a:extLst>
              </a:tr>
              <a:tr h="145027">
                <a:tc>
                  <a:txBody>
                    <a:bodyPr/>
                    <a:lstStyle/>
                    <a:p>
                      <a:pPr algn="ctr" fontAlgn="ctr"/>
                      <a:r>
                        <a:rPr lang="en-US" sz="900" b="0" i="0" u="none" strike="noStrike">
                          <a:solidFill>
                            <a:srgbClr val="000000"/>
                          </a:solidFill>
                          <a:effectLst/>
                          <a:latin typeface="Calibri" panose="020F0502020204030204" pitchFamily="34" charset="0"/>
                        </a:rPr>
                        <a:t>VIII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Mauritius</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Mauritius</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900" b="0" i="0" u="none" strike="noStrike">
                          <a:solidFill>
                            <a:srgbClr val="000000"/>
                          </a:solidFill>
                          <a:effectLst/>
                          <a:latin typeface="Calibri" panose="020F0502020204030204" pitchFamily="34" charset="0"/>
                        </a:rPr>
                        <a:t>20° 10.05' S 57° 28.69'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400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C</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0000, 0400, 0800, 1200, 1600, 2000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245712624"/>
                  </a:ext>
                </a:extLst>
              </a:tr>
              <a:tr h="145027">
                <a:tc>
                  <a:txBody>
                    <a:bodyPr/>
                    <a:lstStyle/>
                    <a:p>
                      <a:pPr algn="ctr" fontAlgn="ctr"/>
                      <a:r>
                        <a:rPr lang="en-US" sz="900" b="0" i="0" u="none" strike="noStrike">
                          <a:solidFill>
                            <a:srgbClr val="000000"/>
                          </a:solidFill>
                          <a:effectLst/>
                          <a:latin typeface="Calibri" panose="020F0502020204030204" pitchFamily="34" charset="0"/>
                        </a:rPr>
                        <a:t>VIII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Myanmar</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Kyaukphyu Radio</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900" b="0" i="0" u="none" strike="noStrike">
                          <a:solidFill>
                            <a:srgbClr val="000000"/>
                          </a:solidFill>
                          <a:effectLst/>
                          <a:latin typeface="Calibri" panose="020F0502020204030204" pitchFamily="34" charset="0"/>
                        </a:rPr>
                        <a:t>19° 17.03' N 93° 31.54'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200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I</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0100, 0500, 0900, 1300, 1700, 2100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1135804163"/>
                  </a:ext>
                </a:extLst>
              </a:tr>
              <a:tr h="145027">
                <a:tc>
                  <a:txBody>
                    <a:bodyPr/>
                    <a:lstStyle/>
                    <a:p>
                      <a:pPr algn="ctr" fontAlgn="ctr"/>
                      <a:r>
                        <a:rPr lang="en-US" sz="900" b="0" i="0" u="none" strike="noStrike">
                          <a:solidFill>
                            <a:srgbClr val="000000"/>
                          </a:solidFill>
                          <a:effectLst/>
                          <a:latin typeface="Calibri" panose="020F0502020204030204" pitchFamily="34" charset="0"/>
                        </a:rPr>
                        <a:t>VIII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Myanmar</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Myeik Radio</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pt-BR" sz="900" b="0" i="0" u="none" strike="noStrike">
                          <a:solidFill>
                            <a:srgbClr val="000000"/>
                          </a:solidFill>
                          <a:effectLst/>
                          <a:latin typeface="Calibri" panose="020F0502020204030204" pitchFamily="34" charset="0"/>
                        </a:rPr>
                        <a:t>12° 25.54' N 98° 35.95'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200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G</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800" b="0" i="0" u="none" strike="noStrike">
                          <a:solidFill>
                            <a:srgbClr val="000000"/>
                          </a:solidFill>
                          <a:effectLst/>
                          <a:latin typeface="Calibri" panose="020F0502020204030204" pitchFamily="34" charset="0"/>
                        </a:rPr>
                        <a:t>0040, 0440, 0840, 1240, 1640, 2040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ctr"/>
                      <a:r>
                        <a:rPr lang="en-US" sz="900" b="0" i="0" u="none" strike="noStrike">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3273964995"/>
                  </a:ext>
                </a:extLst>
              </a:tr>
              <a:tr h="145027">
                <a:tc>
                  <a:txBody>
                    <a:bodyPr/>
                    <a:lstStyle/>
                    <a:p>
                      <a:pPr algn="ctr" fontAlgn="ctr"/>
                      <a:r>
                        <a:rPr lang="en-US" sz="900" b="0" i="0" u="none" strike="noStrike">
                          <a:solidFill>
                            <a:srgbClr val="000000"/>
                          </a:solidFill>
                          <a:effectLst/>
                          <a:latin typeface="Calibri" panose="020F0502020204030204" pitchFamily="34" charset="0"/>
                        </a:rPr>
                        <a:t>VIII</a:t>
                      </a:r>
                    </a:p>
                  </a:txBody>
                  <a:tcPr marL="6906" marR="6906" marT="6906"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Seychelles</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dirty="0" err="1">
                          <a:solidFill>
                            <a:srgbClr val="000000"/>
                          </a:solidFill>
                          <a:effectLst/>
                          <a:latin typeface="Calibri" panose="020F0502020204030204" pitchFamily="34" charset="0"/>
                        </a:rPr>
                        <a:t>Mahe</a:t>
                      </a:r>
                      <a:endParaRPr lang="en-US" sz="900" b="0" i="0" u="none" strike="noStrike" dirty="0">
                        <a:solidFill>
                          <a:srgbClr val="000000"/>
                        </a:solidFill>
                        <a:effectLst/>
                        <a:latin typeface="Calibri" panose="020F0502020204030204" pitchFamily="34" charset="0"/>
                      </a:endParaRP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pt-BR" sz="900" b="0" i="0" u="none" strike="noStrike">
                          <a:solidFill>
                            <a:srgbClr val="000000"/>
                          </a:solidFill>
                          <a:effectLst/>
                          <a:latin typeface="Calibri" panose="020F0502020204030204" pitchFamily="34" charset="0"/>
                        </a:rPr>
                        <a:t>4° 39.32' S 55° 28.38' E</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400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Calibri" panose="020F0502020204030204" pitchFamily="34" charset="0"/>
                        </a:rPr>
                        <a:t>T</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800" b="0" i="0" u="none" strike="noStrike">
                          <a:solidFill>
                            <a:srgbClr val="000000"/>
                          </a:solidFill>
                          <a:effectLst/>
                          <a:latin typeface="Calibri" panose="020F0502020204030204" pitchFamily="34" charset="0"/>
                        </a:rPr>
                        <a:t>0250, 0650, 1050, 1450, 1850, 2250</a:t>
                      </a:r>
                    </a:p>
                  </a:txBody>
                  <a:tcPr marL="6906" marR="6906" marT="69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en-US" sz="900" b="0" i="0" u="none" strike="noStrike" dirty="0">
                          <a:solidFill>
                            <a:srgbClr val="000000"/>
                          </a:solidFill>
                          <a:effectLst/>
                          <a:latin typeface="Calibri" panose="020F0502020204030204" pitchFamily="34" charset="0"/>
                        </a:rPr>
                        <a:t>Operational</a:t>
                      </a:r>
                    </a:p>
                  </a:txBody>
                  <a:tcPr marL="6906" marR="6906" marT="690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3576561365"/>
                  </a:ext>
                </a:extLst>
              </a:tr>
            </a:tbl>
          </a:graphicData>
        </a:graphic>
      </p:graphicFrame>
    </p:spTree>
    <p:extLst>
      <p:ext uri="{BB962C8B-B14F-4D97-AF65-F5344CB8AC3E}">
        <p14:creationId xmlns:p14="http://schemas.microsoft.com/office/powerpoint/2010/main" val="1928329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6607</TotalTime>
  <Words>6747</Words>
  <Application>Microsoft Office PowerPoint</Application>
  <PresentationFormat>Widescreen</PresentationFormat>
  <Paragraphs>1965</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Arial Black</vt:lpstr>
      <vt:lpstr>Calibri</vt:lpstr>
      <vt:lpstr>Calibri Light</vt:lpstr>
      <vt:lpstr>Office Theme</vt:lpstr>
      <vt:lpstr>Review of GMDSS Master Plan Annexes 7 &amp; 8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International Hydrographic Bureau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Isabelle Belmonte</dc:creator>
  <cp:lastModifiedBy>Janus Christopher -Chris- G Mr NGA-SFH USA CIV</cp:lastModifiedBy>
  <cp:revision>88</cp:revision>
  <dcterms:created xsi:type="dcterms:W3CDTF">2019-06-25T12:28:44Z</dcterms:created>
  <dcterms:modified xsi:type="dcterms:W3CDTF">2023-08-28T18:28:05Z</dcterms:modified>
</cp:coreProperties>
</file>