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handoutMasterIdLst>
    <p:handoutMasterId r:id="rId17"/>
  </p:handoutMasterIdLst>
  <p:sldIdLst>
    <p:sldId id="256" r:id="rId7"/>
    <p:sldId id="257" r:id="rId8"/>
    <p:sldId id="258" r:id="rId9"/>
    <p:sldId id="259" r:id="rId10"/>
    <p:sldId id="260" r:id="rId11"/>
    <p:sldId id="261" r:id="rId12"/>
    <p:sldId id="262" r:id="rId13"/>
    <p:sldId id="263" r:id="rId14"/>
    <p:sldId id="265" r:id="rId15"/>
    <p:sldId id="266" r:id="rId1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showGuides="1">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515B656-A595-4316-BB92-0AC78BC58F7C}" type="datetimeFigureOut">
              <a:rPr lang="en-ZA" smtClean="0"/>
              <a:t>01/09/2023</a:t>
            </a:fld>
            <a:endParaRPr lang="en-ZA"/>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F91782F-29A2-40FC-97B7-754DB368045D}" type="slidenum">
              <a:rPr lang="en-ZA" smtClean="0"/>
              <a:t>‹#›</a:t>
            </a:fld>
            <a:endParaRPr lang="en-ZA"/>
          </a:p>
        </p:txBody>
      </p:sp>
    </p:spTree>
    <p:extLst>
      <p:ext uri="{BB962C8B-B14F-4D97-AF65-F5344CB8AC3E}">
        <p14:creationId xmlns:p14="http://schemas.microsoft.com/office/powerpoint/2010/main" val="22346648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endParaRPr lang="fr-FR"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1319" y="0"/>
            <a:ext cx="3437937" cy="1145979"/>
          </a:xfrm>
          <a:prstGeom prst="rect">
            <a:avLst/>
          </a:prstGeom>
        </p:spPr>
      </p:pic>
    </p:spTree>
    <p:extLst>
      <p:ext uri="{BB962C8B-B14F-4D97-AF65-F5344CB8AC3E}">
        <p14:creationId xmlns:p14="http://schemas.microsoft.com/office/powerpoint/2010/main" val="2537549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72BEDD24-6168-4C6E-B4D2-E6B466BDF756}" type="datetimeFigureOut">
              <a:rPr lang="fr-FR" smtClean="0"/>
              <a:t>01/09/2023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373382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dirty="0"/>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grpSp>
        <p:nvGrpSpPr>
          <p:cNvPr id="7" name="Group 6"/>
          <p:cNvGrpSpPr/>
          <p:nvPr/>
        </p:nvGrpSpPr>
        <p:grpSpPr>
          <a:xfrm>
            <a:off x="-2" y="0"/>
            <a:ext cx="1884105" cy="1887824"/>
            <a:chOff x="-2" y="0"/>
            <a:chExt cx="1884105" cy="1887824"/>
          </a:xfrm>
        </p:grpSpPr>
        <p:grpSp>
          <p:nvGrpSpPr>
            <p:cNvPr id="8" name="Group 7"/>
            <p:cNvGrpSpPr/>
            <p:nvPr/>
          </p:nvGrpSpPr>
          <p:grpSpPr>
            <a:xfrm>
              <a:off x="-2" y="818"/>
              <a:ext cx="1884105" cy="1887006"/>
              <a:chOff x="-2" y="818"/>
              <a:chExt cx="1884105" cy="1887006"/>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gr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grpSp>
      <p:sp>
        <p:nvSpPr>
          <p:cNvPr id="13" name="Title 1"/>
          <p:cNvSpPr>
            <a:spLocks noGrp="1"/>
          </p:cNvSpPr>
          <p:nvPr>
            <p:ph type="title"/>
          </p:nvPr>
        </p:nvSpPr>
        <p:spPr>
          <a:xfrm>
            <a:off x="1879132" y="0"/>
            <a:ext cx="10312867" cy="883167"/>
          </a:xfrm>
        </p:spPr>
        <p:txBody>
          <a:bodyPr>
            <a:normAutofit/>
          </a:bodyPr>
          <a:lstStyle>
            <a:lvl1pPr>
              <a:defRPr sz="2400" cap="all" baseline="0">
                <a:latin typeface="Arial Black" panose="020B0A04020102020204" pitchFamily="34" charset="0"/>
                <a:cs typeface="Adobe Naskh Medium" panose="01010101010101010101" pitchFamily="50" charset="-78"/>
              </a:defRPr>
            </a:lvl1pPr>
          </a:lstStyle>
          <a:p>
            <a:r>
              <a:rPr lang="en-US"/>
              <a:t>Click to edit Master title style</a:t>
            </a:r>
            <a:endParaRPr lang="fr-FR" dirty="0"/>
          </a:p>
        </p:txBody>
      </p:sp>
    </p:spTree>
    <p:extLst>
      <p:ext uri="{BB962C8B-B14F-4D97-AF65-F5344CB8AC3E}">
        <p14:creationId xmlns:p14="http://schemas.microsoft.com/office/powerpoint/2010/main" val="58510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72BEDD24-6168-4C6E-B4D2-E6B466BDF756}" type="datetimeFigureOut">
              <a:rPr lang="fr-FR" smtClean="0"/>
              <a:t>01/09/2023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24687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72BEDD24-6168-4C6E-B4D2-E6B466BDF756}" type="datetimeFigureOut">
              <a:rPr lang="fr-FR" smtClean="0"/>
              <a:t>01/09/2023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148794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72BEDD24-6168-4C6E-B4D2-E6B466BDF756}" type="datetimeFigureOut">
              <a:rPr lang="fr-FR" smtClean="0"/>
              <a:t>01/09/2023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354980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EDD24-6168-4C6E-B4D2-E6B466BDF756}" type="datetimeFigureOut">
              <a:rPr lang="fr-FR" smtClean="0"/>
              <a:t>01/09/2023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192014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BEDD24-6168-4C6E-B4D2-E6B466BDF756}" type="datetimeFigureOut">
              <a:rPr lang="fr-FR" smtClean="0"/>
              <a:t>01/09/2023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22331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BEDD24-6168-4C6E-B4D2-E6B466BDF756}" type="datetimeFigureOut">
              <a:rPr lang="fr-FR" smtClean="0"/>
              <a:t>01/09/2023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401433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72BEDD24-6168-4C6E-B4D2-E6B466BDF756}" type="datetimeFigureOut">
              <a:rPr lang="fr-FR" smtClean="0"/>
              <a:t>01/09/2023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6D0E966-1BD1-4C85-866E-DF3AF3395196}" type="slidenum">
              <a:rPr lang="fr-FR" smtClean="0"/>
              <a:t>‹#›</a:t>
            </a:fld>
            <a:endParaRPr lang="fr-FR"/>
          </a:p>
        </p:txBody>
      </p:sp>
    </p:spTree>
    <p:extLst>
      <p:ext uri="{BB962C8B-B14F-4D97-AF65-F5344CB8AC3E}">
        <p14:creationId xmlns:p14="http://schemas.microsoft.com/office/powerpoint/2010/main" val="2188755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EDD24-6168-4C6E-B4D2-E6B466BDF756}" type="datetimeFigureOut">
              <a:rPr lang="fr-FR" smtClean="0"/>
              <a:t>01/09/2023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0E966-1BD1-4C85-866E-DF3AF3395196}" type="slidenum">
              <a:rPr lang="fr-FR" smtClean="0"/>
              <a:t>‹#›</a:t>
            </a:fld>
            <a:endParaRPr lang="fr-FR"/>
          </a:p>
        </p:txBody>
      </p:sp>
    </p:spTree>
    <p:extLst>
      <p:ext uri="{BB962C8B-B14F-4D97-AF65-F5344CB8AC3E}">
        <p14:creationId xmlns:p14="http://schemas.microsoft.com/office/powerpoint/2010/main" val="156750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617365"/>
            <a:ext cx="12192000" cy="3554819"/>
          </a:xfrm>
          <a:prstGeom prst="rect">
            <a:avLst/>
          </a:prstGeom>
        </p:spPr>
        <p:txBody>
          <a:bodyPr wrap="square">
            <a:spAutoFit/>
          </a:bodyPr>
          <a:lstStyle/>
          <a:p>
            <a:pPr algn="ctr"/>
            <a:r>
              <a:rPr lang="en-US" sz="3200" b="1" dirty="0" smtClean="0">
                <a:latin typeface="Arial" panose="020B0604020202020204" pitchFamily="34" charset="0"/>
                <a:cs typeface="Arial" panose="020B0604020202020204" pitchFamily="34" charset="0"/>
              </a:rPr>
              <a:t>WWNWS15</a:t>
            </a:r>
            <a:r>
              <a:rPr lang="en-US" dirty="0"/>
              <a:t/>
            </a:r>
            <a:br>
              <a:rPr lang="en-US" dirty="0"/>
            </a:br>
            <a:endParaRPr lang="en-US" dirty="0"/>
          </a:p>
          <a:p>
            <a:pPr algn="ctr"/>
            <a:r>
              <a:rPr lang="en-US" dirty="0"/>
              <a:t/>
            </a:r>
            <a:br>
              <a:rPr lang="en-US" dirty="0"/>
            </a:br>
            <a:endParaRPr lang="en-US" sz="2800" b="1" dirty="0">
              <a:latin typeface="Arial" panose="020B0604020202020204" pitchFamily="34" charset="0"/>
              <a:cs typeface="Arial" panose="020B0604020202020204" pitchFamily="34" charset="0"/>
            </a:endParaRPr>
          </a:p>
          <a:p>
            <a:pPr algn="ctr"/>
            <a:r>
              <a:rPr lang="en-ZA" sz="2800" b="1" dirty="0">
                <a:latin typeface="Arial" panose="020B0604020202020204" pitchFamily="34" charset="0"/>
                <a:cs typeface="Arial" panose="020B0604020202020204" pitchFamily="34" charset="0"/>
              </a:rPr>
              <a:t>MSI Self Assessment – NAVAREA VII</a:t>
            </a:r>
          </a:p>
          <a:p>
            <a:pPr algn="ctr"/>
            <a:r>
              <a:rPr lang="en-ZA" sz="2800" b="1" dirty="0">
                <a:latin typeface="Arial" panose="020B0604020202020204" pitchFamily="34" charset="0"/>
                <a:cs typeface="Arial" panose="020B0604020202020204" pitchFamily="34" charset="0"/>
              </a:rPr>
              <a:t>South Africa</a:t>
            </a:r>
          </a:p>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
            </a:r>
            <a:br>
              <a:rPr lang="en-US" sz="1400" dirty="0">
                <a:latin typeface="Arial" panose="020B0604020202020204" pitchFamily="34" charset="0"/>
                <a:cs typeface="Arial" panose="020B0604020202020204" pitchFamily="34" charset="0"/>
              </a:rPr>
            </a:br>
            <a:endParaRPr lang="en-US" sz="3100" b="1" dirty="0">
              <a:solidFill>
                <a:srgbClr val="00A9A9"/>
              </a:solidFill>
              <a:latin typeface="Arial" panose="020B0604020202020204" pitchFamily="34" charset="0"/>
              <a:cs typeface="Arial" panose="020B0604020202020204" pitchFamily="34" charset="0"/>
            </a:endParaRPr>
          </a:p>
        </p:txBody>
      </p:sp>
      <p:sp>
        <p:nvSpPr>
          <p:cNvPr id="4" name="Subtitle 2"/>
          <p:cNvSpPr>
            <a:spLocks noGrp="1"/>
          </p:cNvSpPr>
          <p:nvPr>
            <p:ph type="subTitle" idx="1"/>
          </p:nvPr>
        </p:nvSpPr>
        <p:spPr>
          <a:xfrm>
            <a:off x="0" y="4649608"/>
            <a:ext cx="12192000" cy="1283109"/>
          </a:xfrm>
        </p:spPr>
        <p:txBody>
          <a:bodyPr>
            <a:noAutofit/>
          </a:bodyPr>
          <a:lstStyle/>
          <a:p>
            <a:r>
              <a:rPr lang="en-ZA" sz="2000" dirty="0"/>
              <a:t>Presented by Commander Christoff Theunissen</a:t>
            </a:r>
          </a:p>
          <a:p>
            <a:r>
              <a:rPr lang="en-ZA" sz="2000" dirty="0" smtClean="0"/>
              <a:t>Acting </a:t>
            </a:r>
            <a:r>
              <a:rPr lang="en-ZA" sz="2000" dirty="0"/>
              <a:t>South African National </a:t>
            </a:r>
            <a:r>
              <a:rPr lang="en-ZA" sz="2000" dirty="0" smtClean="0"/>
              <a:t>Hydrographer</a:t>
            </a:r>
            <a:endParaRPr lang="en-ZA" sz="2000" dirty="0"/>
          </a:p>
          <a:p>
            <a:r>
              <a:rPr lang="en-ZA" sz="2000" dirty="0" smtClean="0"/>
              <a:t>NAVAREA </a:t>
            </a:r>
            <a:r>
              <a:rPr lang="en-ZA" sz="2000" dirty="0"/>
              <a:t>VII Coordinator</a:t>
            </a:r>
          </a:p>
          <a:p>
            <a:endParaRPr lang="en-US" sz="2000" dirty="0">
              <a:latin typeface="Arial" pitchFamily="34" charset="0"/>
              <a:cs typeface="Arial" pitchFamily="34" charset="0"/>
            </a:endParaRPr>
          </a:p>
        </p:txBody>
      </p:sp>
      <p:sp>
        <p:nvSpPr>
          <p:cNvPr id="6" name="Footer Placeholder 5"/>
          <p:cNvSpPr txBox="1">
            <a:spLocks/>
          </p:cNvSpPr>
          <p:nvPr/>
        </p:nvSpPr>
        <p:spPr>
          <a:xfrm>
            <a:off x="0" y="6177795"/>
            <a:ext cx="12192000"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t>IHO, Monaco 4 – 8 September 2023</a:t>
            </a:r>
            <a:endParaRPr lang="en-US" dirty="0"/>
          </a:p>
        </p:txBody>
      </p:sp>
    </p:spTree>
    <p:extLst>
      <p:ext uri="{BB962C8B-B14F-4D97-AF65-F5344CB8AC3E}">
        <p14:creationId xmlns:p14="http://schemas.microsoft.com/office/powerpoint/2010/main" val="3914586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7031" y="0"/>
            <a:ext cx="3437937" cy="1145979"/>
          </a:xfrm>
          <a:prstGeom prst="rect">
            <a:avLst/>
          </a:prstGeom>
        </p:spPr>
      </p:pic>
      <p:sp>
        <p:nvSpPr>
          <p:cNvPr id="7" name="Rectangle 6"/>
          <p:cNvSpPr/>
          <p:nvPr/>
        </p:nvSpPr>
        <p:spPr>
          <a:xfrm>
            <a:off x="-1" y="3062314"/>
            <a:ext cx="12192000" cy="646331"/>
          </a:xfrm>
          <a:prstGeom prst="rect">
            <a:avLst/>
          </a:prstGeom>
        </p:spPr>
        <p:txBody>
          <a:bodyPr wrap="square">
            <a:spAutoFit/>
          </a:bodyPr>
          <a:lstStyle/>
          <a:p>
            <a:pPr algn="ctr" defTabSz="360000">
              <a:defRPr/>
            </a:pPr>
            <a:r>
              <a:rPr lang="en-ZA" sz="3600" b="1" dirty="0" smtClean="0"/>
              <a:t>Thank You</a:t>
            </a:r>
            <a:endParaRPr lang="en-ZA" sz="1400" b="1" dirty="0"/>
          </a:p>
        </p:txBody>
      </p:sp>
      <p:sp>
        <p:nvSpPr>
          <p:cNvPr id="6"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spTree>
    <p:extLst>
      <p:ext uri="{BB962C8B-B14F-4D97-AF65-F5344CB8AC3E}">
        <p14:creationId xmlns:p14="http://schemas.microsoft.com/office/powerpoint/2010/main" val="478324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SIGNIFICANT EVENTS</a:t>
            </a:r>
            <a:endParaRPr lang="en-US" sz="2400" cap="all" dirty="0">
              <a:latin typeface="Arial Black" panose="020B0A04020102020204" pitchFamily="34" charset="0"/>
            </a:endParaRPr>
          </a:p>
        </p:txBody>
      </p:sp>
      <p:sp>
        <p:nvSpPr>
          <p:cNvPr id="10" name="TextBox 9"/>
          <p:cNvSpPr txBox="1"/>
          <p:nvPr/>
        </p:nvSpPr>
        <p:spPr>
          <a:xfrm>
            <a:off x="955221" y="1308429"/>
            <a:ext cx="10167481" cy="5062924"/>
          </a:xfrm>
          <a:prstGeom prst="rect">
            <a:avLst/>
          </a:prstGeom>
          <a:noFill/>
        </p:spPr>
        <p:txBody>
          <a:bodyPr wrap="square" rtlCol="0">
            <a:spAutoFit/>
          </a:bodyPr>
          <a:lstStyle/>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Increased amount </a:t>
            </a:r>
            <a:r>
              <a:rPr lang="en-ZA" sz="2200" dirty="0">
                <a:latin typeface="Arial" panose="020B0604020202020204" pitchFamily="34" charset="0"/>
                <a:cs typeface="Arial" panose="020B0604020202020204" pitchFamily="34" charset="0"/>
              </a:rPr>
              <a:t>of </a:t>
            </a:r>
            <a:r>
              <a:rPr lang="en-ZA" sz="2200" dirty="0" err="1" smtClean="0">
                <a:latin typeface="Arial" panose="020B0604020202020204" pitchFamily="34" charset="0"/>
                <a:cs typeface="Arial" panose="020B0604020202020204" pitchFamily="34" charset="0"/>
              </a:rPr>
              <a:t>SafetyNET</a:t>
            </a:r>
            <a:r>
              <a:rPr lang="en-ZA" sz="2200" dirty="0" smtClean="0">
                <a:latin typeface="Arial" panose="020B0604020202020204" pitchFamily="34" charset="0"/>
                <a:cs typeface="Arial" panose="020B0604020202020204" pitchFamily="34" charset="0"/>
              </a:rPr>
              <a:t>/</a:t>
            </a:r>
            <a:r>
              <a:rPr lang="en-ZA" sz="2200" dirty="0" err="1" smtClean="0">
                <a:latin typeface="Arial" panose="020B0604020202020204" pitchFamily="34" charset="0"/>
                <a:cs typeface="Arial" panose="020B0604020202020204" pitchFamily="34" charset="0"/>
              </a:rPr>
              <a:t>SafetyCAST</a:t>
            </a:r>
            <a:r>
              <a:rPr lang="en-ZA" sz="2200" dirty="0" smtClean="0">
                <a:latin typeface="Arial" panose="020B0604020202020204" pitchFamily="34" charset="0"/>
                <a:cs typeface="Arial" panose="020B0604020202020204" pitchFamily="34" charset="0"/>
              </a:rPr>
              <a:t> </a:t>
            </a:r>
            <a:r>
              <a:rPr lang="en-ZA" sz="2200" dirty="0">
                <a:latin typeface="Arial" panose="020B0604020202020204" pitchFamily="34" charset="0"/>
                <a:cs typeface="Arial" panose="020B0604020202020204" pitchFamily="34" charset="0"/>
              </a:rPr>
              <a:t>Messages </a:t>
            </a:r>
            <a:r>
              <a:rPr lang="en-ZA" sz="2200" dirty="0" smtClean="0">
                <a:latin typeface="Arial" panose="020B0604020202020204" pitchFamily="34" charset="0"/>
                <a:cs typeface="Arial" panose="020B0604020202020204" pitchFamily="34" charset="0"/>
              </a:rPr>
              <a:t>/ </a:t>
            </a:r>
            <a:r>
              <a:rPr lang="en-ZA" sz="2200" dirty="0">
                <a:latin typeface="Arial" panose="020B0604020202020204" pitchFamily="34" charset="0"/>
                <a:cs typeface="Arial" panose="020B0604020202020204" pitchFamily="34" charset="0"/>
              </a:rPr>
              <a:t>Coastal Navigational </a:t>
            </a:r>
            <a:r>
              <a:rPr lang="en-ZA" sz="2200" dirty="0" smtClean="0">
                <a:latin typeface="Arial" panose="020B0604020202020204" pitchFamily="34" charset="0"/>
                <a:cs typeface="Arial" panose="020B0604020202020204" pitchFamily="34" charset="0"/>
              </a:rPr>
              <a:t>Warning Messages promulgated </a:t>
            </a:r>
            <a:r>
              <a:rPr lang="en-US" sz="2200" dirty="0">
                <a:latin typeface="Arial" panose="020B0604020202020204" pitchFamily="34" charset="0"/>
                <a:cs typeface="Arial" panose="020B0604020202020204" pitchFamily="34" charset="0"/>
              </a:rPr>
              <a:t>1st Jan 2022 to 31th December </a:t>
            </a:r>
            <a:r>
              <a:rPr lang="en-US" sz="2200" dirty="0" smtClean="0">
                <a:latin typeface="Arial" panose="020B0604020202020204" pitchFamily="34" charset="0"/>
                <a:cs typeface="Arial" panose="020B0604020202020204" pitchFamily="34" charset="0"/>
              </a:rPr>
              <a:t>2022 </a:t>
            </a:r>
            <a:r>
              <a:rPr lang="en-ZA" sz="2200" dirty="0" smtClean="0">
                <a:latin typeface="Arial" panose="020B0604020202020204" pitchFamily="34" charset="0"/>
                <a:cs typeface="Arial" panose="020B0604020202020204" pitchFamily="34" charset="0"/>
              </a:rPr>
              <a:t>reporting period compared to previous reporting period, return to “normal” pre-COVID traffic patterns.</a:t>
            </a:r>
          </a:p>
          <a:p>
            <a:pPr marL="342900" indent="-342900" algn="just">
              <a:spcAft>
                <a:spcPts val="600"/>
              </a:spcAft>
              <a:buFontTx/>
              <a:buChar char="-"/>
            </a:pPr>
            <a:r>
              <a:rPr lang="en-US" sz="2200" dirty="0">
                <a:latin typeface="Arial" panose="020B0604020202020204" pitchFamily="34" charset="0"/>
                <a:cs typeface="Arial" panose="020B0604020202020204" pitchFamily="34" charset="0"/>
              </a:rPr>
              <a:t>The African Great Lakes And Rivers Sub-Working Group (AGL&amp;RSWG), in conjunction with the East African Community Lake Victoria Basin Commission meeting held in December 2022 in Lilongwe highlighted the lack of, and subsequent actions taken to improve safety on Lake Victoria. </a:t>
            </a:r>
            <a:endParaRPr lang="en-US" sz="2200" dirty="0" smtClean="0">
              <a:latin typeface="Arial" panose="020B0604020202020204" pitchFamily="34" charset="0"/>
              <a:cs typeface="Arial" panose="020B0604020202020204" pitchFamily="34" charset="0"/>
            </a:endParaRPr>
          </a:p>
          <a:p>
            <a:pPr marL="342900" indent="-342900" algn="just">
              <a:spcAft>
                <a:spcPts val="600"/>
              </a:spcAft>
              <a:buFontTx/>
              <a:buChar char="-"/>
            </a:pPr>
            <a:r>
              <a:rPr lang="en-US" sz="2200" dirty="0" smtClean="0">
                <a:latin typeface="Arial" panose="020B0604020202020204" pitchFamily="34" charset="0"/>
                <a:cs typeface="Arial" panose="020B0604020202020204" pitchFamily="34" charset="0"/>
              </a:rPr>
              <a:t>Aids </a:t>
            </a:r>
            <a:r>
              <a:rPr lang="en-US" sz="2200" dirty="0">
                <a:latin typeface="Arial" panose="020B0604020202020204" pitchFamily="34" charset="0"/>
                <a:cs typeface="Arial" panose="020B0604020202020204" pitchFamily="34" charset="0"/>
              </a:rPr>
              <a:t>to navigation (including radio navigation aids) plays a key part in the various projects. The RSA thanks the UKHO, the AGL&amp;RSWG and East African Community Lake Victoria Basin Commission for the great work being done in this regard to address the gap in navigation safety broadcasts that has persisted in the region</a:t>
            </a:r>
            <a:r>
              <a:rPr lang="en-ZA" sz="2200" dirty="0" smtClean="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pPr lvl="1" algn="just"/>
            <a:endParaRPr lang="en-US" sz="2200" dirty="0">
              <a:latin typeface="Arial" panose="020B0604020202020204" pitchFamily="34" charset="0"/>
              <a:cs typeface="Arial" panose="020B0604020202020204" pitchFamily="34" charset="0"/>
            </a:endParaRPr>
          </a:p>
        </p:txBody>
      </p:sp>
      <p:sp>
        <p:nvSpPr>
          <p:cNvPr id="9"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spTree>
    <p:extLst>
      <p:ext uri="{BB962C8B-B14F-4D97-AF65-F5344CB8AC3E}">
        <p14:creationId xmlns:p14="http://schemas.microsoft.com/office/powerpoint/2010/main" val="1545951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SIGNIFICANT EVENTS</a:t>
            </a:r>
            <a:r>
              <a:rPr lang="en-ZA" sz="2400" b="1" dirty="0">
                <a:latin typeface="Arial" panose="020B0604020202020204" pitchFamily="34" charset="0"/>
                <a:cs typeface="Arial" panose="020B0604020202020204" pitchFamily="34" charset="0"/>
              </a:rPr>
              <a:t> </a:t>
            </a:r>
            <a:r>
              <a:rPr lang="en-ZA" sz="2400" b="1" dirty="0" smtClean="0">
                <a:latin typeface="Arial" panose="020B0604020202020204" pitchFamily="34" charset="0"/>
                <a:cs typeface="Arial" panose="020B0604020202020204" pitchFamily="34" charset="0"/>
              </a:rPr>
              <a:t>- Iridium</a:t>
            </a:r>
            <a:endParaRPr lang="en-US" sz="2400" cap="all" dirty="0">
              <a:latin typeface="Arial Black" panose="020B0A04020102020204" pitchFamily="34" charset="0"/>
            </a:endParaRPr>
          </a:p>
        </p:txBody>
      </p:sp>
      <p:sp>
        <p:nvSpPr>
          <p:cNvPr id="10" name="TextBox 9"/>
          <p:cNvSpPr txBox="1"/>
          <p:nvPr/>
        </p:nvSpPr>
        <p:spPr>
          <a:xfrm>
            <a:off x="955221" y="1218489"/>
            <a:ext cx="10587205" cy="4801314"/>
          </a:xfrm>
          <a:prstGeom prst="rect">
            <a:avLst/>
          </a:prstGeom>
          <a:noFill/>
        </p:spPr>
        <p:txBody>
          <a:bodyPr wrap="square" rtlCol="0">
            <a:spAutoFit/>
          </a:bodyPr>
          <a:lstStyle/>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No </a:t>
            </a:r>
            <a:r>
              <a:rPr lang="en-ZA" sz="2200" dirty="0">
                <a:latin typeface="Arial" panose="020B0604020202020204" pitchFamily="34" charset="0"/>
                <a:cs typeface="Arial" panose="020B0604020202020204" pitchFamily="34" charset="0"/>
              </a:rPr>
              <a:t>agreement between South Africa (represented by Telkom Radio Services) and </a:t>
            </a:r>
            <a:r>
              <a:rPr lang="en-ZA" sz="2200" dirty="0" smtClean="0">
                <a:latin typeface="Arial" panose="020B0604020202020204" pitchFamily="34" charset="0"/>
                <a:cs typeface="Arial" panose="020B0604020202020204" pitchFamily="34" charset="0"/>
              </a:rPr>
              <a:t>Iridium </a:t>
            </a:r>
            <a:r>
              <a:rPr lang="en-ZA" sz="2200" dirty="0">
                <a:latin typeface="Arial" panose="020B0604020202020204" pitchFamily="34" charset="0"/>
                <a:cs typeface="Arial" panose="020B0604020202020204" pitchFamily="34" charset="0"/>
              </a:rPr>
              <a:t>has been signed yet. </a:t>
            </a:r>
            <a:endParaRPr lang="en-ZA" sz="2200" dirty="0" smtClean="0">
              <a:latin typeface="Arial" panose="020B0604020202020204" pitchFamily="34" charset="0"/>
              <a:cs typeface="Arial" panose="020B0604020202020204" pitchFamily="34" charset="0"/>
            </a:endParaRP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Despite </a:t>
            </a:r>
            <a:r>
              <a:rPr lang="en-ZA" sz="2200" dirty="0">
                <a:latin typeface="Arial" panose="020B0604020202020204" pitchFamily="34" charset="0"/>
                <a:cs typeface="Arial" panose="020B0604020202020204" pitchFamily="34" charset="0"/>
              </a:rPr>
              <a:t>not having an agreement in place, South Africa commenced with broadcast trials in April </a:t>
            </a:r>
            <a:r>
              <a:rPr lang="en-ZA" sz="2200" dirty="0" smtClean="0">
                <a:latin typeface="Arial" panose="020B0604020202020204" pitchFamily="34" charset="0"/>
                <a:cs typeface="Arial" panose="020B0604020202020204" pitchFamily="34" charset="0"/>
              </a:rPr>
              <a:t>2021 and fully operational by 2022, </a:t>
            </a:r>
            <a:r>
              <a:rPr lang="en-ZA" sz="2200" dirty="0">
                <a:latin typeface="Arial" panose="020B0604020202020204" pitchFamily="34" charset="0"/>
                <a:cs typeface="Arial" panose="020B0604020202020204" pitchFamily="34" charset="0"/>
              </a:rPr>
              <a:t>with Telkom Radio Services broadcasting all NAVAREA VII messages as well as METAREA messages, and the SANHO </a:t>
            </a:r>
            <a:r>
              <a:rPr lang="en-ZA" sz="2200" dirty="0" smtClean="0">
                <a:latin typeface="Arial" panose="020B0604020202020204" pitchFamily="34" charset="0"/>
                <a:cs typeface="Arial" panose="020B0604020202020204" pitchFamily="34" charset="0"/>
              </a:rPr>
              <a:t>monitoring all </a:t>
            </a:r>
            <a:r>
              <a:rPr lang="en-ZA" sz="2200" dirty="0">
                <a:latin typeface="Arial" panose="020B0604020202020204" pitchFamily="34" charset="0"/>
                <a:cs typeface="Arial" panose="020B0604020202020204" pitchFamily="34" charset="0"/>
              </a:rPr>
              <a:t>broadcasts. </a:t>
            </a:r>
            <a:endParaRPr lang="en-ZA" sz="2200" dirty="0" smtClean="0">
              <a:latin typeface="Arial" panose="020B0604020202020204" pitchFamily="34" charset="0"/>
              <a:cs typeface="Arial" panose="020B0604020202020204" pitchFamily="34" charset="0"/>
            </a:endParaRP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There </a:t>
            </a:r>
            <a:r>
              <a:rPr lang="en-ZA" sz="2200" dirty="0">
                <a:latin typeface="Arial" panose="020B0604020202020204" pitchFamily="34" charset="0"/>
                <a:cs typeface="Arial" panose="020B0604020202020204" pitchFamily="34" charset="0"/>
              </a:rPr>
              <a:t>has been no issues of note, and Iridium has reported that the system is functioning as </a:t>
            </a:r>
            <a:r>
              <a:rPr lang="en-ZA" sz="2200" dirty="0" smtClean="0">
                <a:latin typeface="Arial" panose="020B0604020202020204" pitchFamily="34" charset="0"/>
                <a:cs typeface="Arial" panose="020B0604020202020204" pitchFamily="34" charset="0"/>
              </a:rPr>
              <a:t>designed. </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There </a:t>
            </a:r>
            <a:r>
              <a:rPr lang="en-ZA" sz="2200" dirty="0">
                <a:latin typeface="Arial" panose="020B0604020202020204" pitchFamily="34" charset="0"/>
                <a:cs typeface="Arial" panose="020B0604020202020204" pitchFamily="34" charset="0"/>
              </a:rPr>
              <a:t>has also been several commercial vessels that has confirmed receipt of Iridium broadcasts within NAVAREA VII as promulgated. </a:t>
            </a:r>
            <a:endParaRPr lang="en-ZA" sz="2200" dirty="0" smtClean="0">
              <a:latin typeface="Arial" panose="020B0604020202020204" pitchFamily="34" charset="0"/>
              <a:cs typeface="Arial" panose="020B0604020202020204" pitchFamily="34" charset="0"/>
            </a:endParaRP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South </a:t>
            </a:r>
            <a:r>
              <a:rPr lang="en-ZA" sz="2200" dirty="0">
                <a:latin typeface="Arial" panose="020B0604020202020204" pitchFamily="34" charset="0"/>
                <a:cs typeface="Arial" panose="020B0604020202020204" pitchFamily="34" charset="0"/>
              </a:rPr>
              <a:t>Africa </a:t>
            </a:r>
            <a:r>
              <a:rPr lang="en-ZA" sz="2200" dirty="0" smtClean="0">
                <a:latin typeface="Arial" panose="020B0604020202020204" pitchFamily="34" charset="0"/>
                <a:cs typeface="Arial" panose="020B0604020202020204" pitchFamily="34" charset="0"/>
              </a:rPr>
              <a:t>to comply with IMO </a:t>
            </a:r>
            <a:r>
              <a:rPr lang="en-ZA" sz="2200" dirty="0">
                <a:latin typeface="Arial" panose="020B0604020202020204" pitchFamily="34" charset="0"/>
                <a:cs typeface="Arial" panose="020B0604020202020204" pitchFamily="34" charset="0"/>
              </a:rPr>
              <a:t>and IHO directives regarding the implementation of Iridium as a GMDSS </a:t>
            </a:r>
            <a:r>
              <a:rPr lang="en-ZA" sz="2200" dirty="0" smtClean="0">
                <a:latin typeface="Arial" panose="020B0604020202020204" pitchFamily="34" charset="0"/>
                <a:cs typeface="Arial" panose="020B0604020202020204" pitchFamily="34" charset="0"/>
              </a:rPr>
              <a:t>provider, noting the WWNWS concerns regarding funding.</a:t>
            </a:r>
            <a:endParaRPr lang="en-US" sz="2200" dirty="0">
              <a:latin typeface="Arial" panose="020B0604020202020204" pitchFamily="34" charset="0"/>
              <a:cs typeface="Arial" panose="020B0604020202020204" pitchFamily="34" charset="0"/>
            </a:endParaRPr>
          </a:p>
        </p:txBody>
      </p:sp>
      <p:sp>
        <p:nvSpPr>
          <p:cNvPr id="9"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spTree>
    <p:extLst>
      <p:ext uri="{BB962C8B-B14F-4D97-AF65-F5344CB8AC3E}">
        <p14:creationId xmlns:p14="http://schemas.microsoft.com/office/powerpoint/2010/main" val="8703618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SIGNIFICANT EVENTS - </a:t>
            </a:r>
            <a:r>
              <a:rPr lang="en-ZA" sz="2400" b="1" dirty="0">
                <a:latin typeface="Arial" panose="020B0604020202020204" pitchFamily="34" charset="0"/>
                <a:cs typeface="Arial" panose="020B0604020202020204" pitchFamily="34" charset="0"/>
              </a:rPr>
              <a:t>Contingency Planning.  </a:t>
            </a:r>
          </a:p>
        </p:txBody>
      </p:sp>
      <p:sp>
        <p:nvSpPr>
          <p:cNvPr id="10" name="TextBox 9"/>
          <p:cNvSpPr txBox="1"/>
          <p:nvPr/>
        </p:nvSpPr>
        <p:spPr>
          <a:xfrm>
            <a:off x="955221" y="1218489"/>
            <a:ext cx="10377343" cy="4616648"/>
          </a:xfrm>
          <a:prstGeom prst="rect">
            <a:avLst/>
          </a:prstGeom>
          <a:noFill/>
        </p:spPr>
        <p:txBody>
          <a:bodyPr wrap="square" rtlCol="0">
            <a:spAutoFit/>
          </a:bodyPr>
          <a:lstStyle/>
          <a:p>
            <a:pPr algn="just">
              <a:spcAft>
                <a:spcPts val="600"/>
              </a:spcAft>
            </a:pPr>
            <a:r>
              <a:rPr lang="en-ZA" sz="2200" dirty="0" smtClean="0">
                <a:latin typeface="Arial" panose="020B0604020202020204" pitchFamily="34" charset="0"/>
                <a:cs typeface="Arial" panose="020B0604020202020204" pitchFamily="34" charset="0"/>
              </a:rPr>
              <a:t>NAVAREA </a:t>
            </a:r>
            <a:r>
              <a:rPr lang="en-ZA" sz="2200" dirty="0">
                <a:latin typeface="Arial" panose="020B0604020202020204" pitchFamily="34" charset="0"/>
                <a:cs typeface="Arial" panose="020B0604020202020204" pitchFamily="34" charset="0"/>
              </a:rPr>
              <a:t>VII</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To </a:t>
            </a:r>
            <a:r>
              <a:rPr lang="en-ZA" sz="2200" dirty="0">
                <a:latin typeface="Arial" panose="020B0604020202020204" pitchFamily="34" charset="0"/>
                <a:cs typeface="Arial" panose="020B0604020202020204" pitchFamily="34" charset="0"/>
              </a:rPr>
              <a:t>ensure the continuous operational capability of MSI dissemination via </a:t>
            </a:r>
            <a:r>
              <a:rPr lang="en-ZA" sz="2200" dirty="0" smtClean="0">
                <a:latin typeface="Arial" panose="020B0604020202020204" pitchFamily="34" charset="0"/>
                <a:cs typeface="Arial" panose="020B0604020202020204" pitchFamily="34" charset="0"/>
              </a:rPr>
              <a:t>SafetyNET</a:t>
            </a:r>
            <a:r>
              <a:rPr lang="en-ZA" sz="2200" dirty="0">
                <a:latin typeface="Arial" panose="020B0604020202020204" pitchFamily="34" charset="0"/>
                <a:cs typeface="Arial" panose="020B0604020202020204" pitchFamily="34" charset="0"/>
              </a:rPr>
              <a:t>, a contingency plan exists between South Africa, France and Australia</a:t>
            </a:r>
            <a:r>
              <a:rPr lang="en-ZA" sz="2200" dirty="0" smtClean="0">
                <a:latin typeface="Arial" panose="020B0604020202020204" pitchFamily="34" charset="0"/>
                <a:cs typeface="Arial" panose="020B0604020202020204" pitchFamily="34" charset="0"/>
              </a:rPr>
              <a:t>. Pakistan also approached RSA for contingency exercise in 2022, but did not take place</a:t>
            </a:r>
          </a:p>
          <a:p>
            <a:pPr algn="just">
              <a:spcAft>
                <a:spcPts val="600"/>
              </a:spcAft>
            </a:pPr>
            <a:r>
              <a:rPr lang="en-ZA" sz="2200" dirty="0" smtClean="0">
                <a:latin typeface="Arial" panose="020B0604020202020204" pitchFamily="34" charset="0"/>
                <a:cs typeface="Arial" panose="020B0604020202020204" pitchFamily="34" charset="0"/>
              </a:rPr>
              <a:t> </a:t>
            </a:r>
          </a:p>
          <a:p>
            <a:pPr algn="just">
              <a:spcAft>
                <a:spcPts val="600"/>
              </a:spcAft>
            </a:pPr>
            <a:r>
              <a:rPr lang="en-ZA" sz="2200" dirty="0" smtClean="0">
                <a:latin typeface="Arial" panose="020B0604020202020204" pitchFamily="34" charset="0"/>
                <a:cs typeface="Arial" panose="020B0604020202020204" pitchFamily="34" charset="0"/>
              </a:rPr>
              <a:t>COVID-19</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Normal operations for MSI - SANHO</a:t>
            </a:r>
            <a:r>
              <a:rPr lang="en-ZA" sz="2200" dirty="0">
                <a:latin typeface="Arial" panose="020B0604020202020204" pitchFamily="34" charset="0"/>
                <a:cs typeface="Arial" panose="020B0604020202020204" pitchFamily="34" charset="0"/>
              </a:rPr>
              <a:t>, Telkom Radio Services and all associated MSI role-players in South Africa </a:t>
            </a:r>
            <a:r>
              <a:rPr lang="en-ZA" sz="2200" dirty="0" smtClean="0">
                <a:latin typeface="Arial" panose="020B0604020202020204" pitchFamily="34" charset="0"/>
                <a:cs typeface="Arial" panose="020B0604020202020204" pitchFamily="34" charset="0"/>
              </a:rPr>
              <a:t>maintain contingency plans in case of pandemic/epidemic. </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Cease reporting on COVID-19 in report and presentation.</a:t>
            </a:r>
          </a:p>
          <a:p>
            <a:pPr algn="just">
              <a:spcAft>
                <a:spcPts val="600"/>
              </a:spcAft>
            </a:pPr>
            <a:endParaRPr lang="en-US" sz="2200" dirty="0">
              <a:latin typeface="Arial" panose="020B0604020202020204" pitchFamily="34" charset="0"/>
              <a:cs typeface="Arial" panose="020B0604020202020204" pitchFamily="34" charset="0"/>
            </a:endParaRPr>
          </a:p>
        </p:txBody>
      </p:sp>
      <p:sp>
        <p:nvSpPr>
          <p:cNvPr id="9"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spTree>
    <p:extLst>
      <p:ext uri="{BB962C8B-B14F-4D97-AF65-F5344CB8AC3E}">
        <p14:creationId xmlns:p14="http://schemas.microsoft.com/office/powerpoint/2010/main" val="3384879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a:t>
            </a:r>
            <a:r>
              <a:rPr lang="fr-FR" sz="2400" cap="all" dirty="0" err="1">
                <a:latin typeface="Arial Black" panose="020B0A04020102020204" pitchFamily="34" charset="0"/>
              </a:rPr>
              <a:t>Identified</a:t>
            </a:r>
            <a:r>
              <a:rPr lang="fr-FR" sz="2400" cap="all" dirty="0">
                <a:latin typeface="Arial Black" panose="020B0A04020102020204" pitchFamily="34" charset="0"/>
              </a:rPr>
              <a:t> </a:t>
            </a:r>
            <a:r>
              <a:rPr lang="fr-FR" sz="2400" cap="all" dirty="0" err="1">
                <a:latin typeface="Arial Black" panose="020B0A04020102020204" pitchFamily="34" charset="0"/>
              </a:rPr>
              <a:t>deliverables</a:t>
            </a:r>
            <a:r>
              <a:rPr lang="fr-FR" sz="2400" cap="all" dirty="0">
                <a:latin typeface="Arial Black" panose="020B0A04020102020204" pitchFamily="34" charset="0"/>
              </a:rPr>
              <a:t> and outputs</a:t>
            </a:r>
            <a:endParaRPr lang="en-ZA" sz="2400" b="1" dirty="0">
              <a:latin typeface="Arial" panose="020B0604020202020204" pitchFamily="34" charset="0"/>
              <a:cs typeface="Arial" panose="020B0604020202020204" pitchFamily="34" charset="0"/>
            </a:endParaRPr>
          </a:p>
        </p:txBody>
      </p:sp>
      <p:sp>
        <p:nvSpPr>
          <p:cNvPr id="16"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43796493"/>
              </p:ext>
            </p:extLst>
          </p:nvPr>
        </p:nvGraphicFramePr>
        <p:xfrm>
          <a:off x="1895287" y="3358271"/>
          <a:ext cx="8662798" cy="2076363"/>
        </p:xfrm>
        <a:graphic>
          <a:graphicData uri="http://schemas.openxmlformats.org/drawingml/2006/table">
            <a:tbl>
              <a:tblPr/>
              <a:tblGrid>
                <a:gridCol w="3427225"/>
                <a:gridCol w="1745191"/>
                <a:gridCol w="1745191"/>
                <a:gridCol w="1745191"/>
              </a:tblGrid>
              <a:tr h="430443">
                <a:tc>
                  <a:txBody>
                    <a:bodyPr/>
                    <a:lstStyle/>
                    <a:p>
                      <a:pPr algn="ctr">
                        <a:spcAft>
                          <a:spcPts val="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 </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en-US" sz="2000" b="1" dirty="0" smtClean="0">
                          <a:effectLst/>
                          <a:latin typeface="Arial" panose="020B0604020202020204" pitchFamily="34" charset="0"/>
                          <a:ea typeface="Times New Roman" panose="02020603050405020304" pitchFamily="18" charset="0"/>
                          <a:cs typeface="Arial" panose="020B0604020202020204" pitchFamily="34" charset="0"/>
                        </a:rPr>
                        <a:t>2021</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en-US" sz="2000" b="1" dirty="0" smtClean="0">
                          <a:effectLst/>
                          <a:latin typeface="Arial" panose="020B0604020202020204" pitchFamily="34" charset="0"/>
                          <a:ea typeface="Times New Roman" panose="02020603050405020304" pitchFamily="18" charset="0"/>
                          <a:cs typeface="Arial" panose="020B0604020202020204" pitchFamily="34" charset="0"/>
                        </a:rPr>
                        <a:t>2022</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en-US" sz="2000" b="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2023</a:t>
                      </a:r>
                      <a:endParaRPr lang="en-ZA" sz="20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r>
              <a:tr h="479685">
                <a:tc>
                  <a:txBody>
                    <a:bodyPr/>
                    <a:lstStyle/>
                    <a:p>
                      <a:pPr algn="ctr">
                        <a:spcAft>
                          <a:spcPts val="0"/>
                        </a:spcAft>
                      </a:pPr>
                      <a:r>
                        <a:rPr lang="en-US" sz="1800" b="1">
                          <a:effectLst/>
                          <a:latin typeface="Arial" panose="020B0604020202020204" pitchFamily="34" charset="0"/>
                          <a:ea typeface="Times New Roman" panose="02020603050405020304" pitchFamily="18" charset="0"/>
                          <a:cs typeface="Arial" panose="020B0604020202020204" pitchFamily="34" charset="0"/>
                        </a:rPr>
                        <a:t>SafetyNET II</a:t>
                      </a:r>
                      <a:endParaRPr lang="en-ZA" sz="18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365</a:t>
                      </a:r>
                      <a:endParaRPr lang="en-ZA" sz="1800" b="1"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467</a:t>
                      </a:r>
                      <a:endParaRPr lang="en-ZA" sz="1800" b="1"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232 </a:t>
                      </a:r>
                    </a:p>
                    <a:p>
                      <a:pPr algn="ctr">
                        <a:spcAft>
                          <a:spcPts val="0"/>
                        </a:spcAft>
                      </a:pPr>
                      <a:r>
                        <a:rPr lang="en-US" sz="1800" b="1" i="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(31/07/2023)</a:t>
                      </a:r>
                      <a:endParaRPr lang="en-US" sz="18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n-US" sz="1800" b="1">
                          <a:effectLst/>
                          <a:latin typeface="Arial" panose="020B0604020202020204" pitchFamily="34" charset="0"/>
                          <a:ea typeface="Times New Roman" panose="02020603050405020304" pitchFamily="18" charset="0"/>
                          <a:cs typeface="Arial" panose="020B0604020202020204" pitchFamily="34" charset="0"/>
                        </a:rPr>
                        <a:t>SafetyCAST</a:t>
                      </a:r>
                      <a:endParaRPr lang="en-ZA" sz="1800" b="1">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365</a:t>
                      </a:r>
                      <a:endParaRPr lang="en-ZA" sz="1800" b="1"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467</a:t>
                      </a:r>
                      <a:endParaRPr lang="en-ZA" sz="1800" b="1"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232 </a:t>
                      </a:r>
                    </a:p>
                    <a:p>
                      <a:pPr algn="ctr">
                        <a:spcAft>
                          <a:spcPts val="0"/>
                        </a:spcAft>
                      </a:pPr>
                      <a:r>
                        <a:rPr lang="en-US" sz="1800" b="1" i="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(31/07/2023)</a:t>
                      </a:r>
                      <a:endParaRPr lang="en-US" sz="18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165">
                <a:tc>
                  <a:txBody>
                    <a:bodyPr/>
                    <a:lstStyle/>
                    <a:p>
                      <a:pPr algn="ctr">
                        <a:spcAft>
                          <a:spcPts val="0"/>
                        </a:spcAft>
                      </a:pPr>
                      <a:r>
                        <a:rPr lang="en-US" sz="1800" b="1" dirty="0">
                          <a:effectLst/>
                          <a:latin typeface="Arial" panose="020B0604020202020204" pitchFamily="34" charset="0"/>
                          <a:ea typeface="Times New Roman" panose="02020603050405020304" pitchFamily="18" charset="0"/>
                          <a:cs typeface="Arial" panose="020B0604020202020204" pitchFamily="34" charset="0"/>
                        </a:rPr>
                        <a:t>Coastal Navigational Warnings</a:t>
                      </a:r>
                      <a:endParaRPr lang="en-ZA" sz="18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677</a:t>
                      </a:r>
                      <a:endParaRPr lang="en-ZA" sz="1800" b="1"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effectLst/>
                          <a:latin typeface="Arial" panose="020B0604020202020204" pitchFamily="34" charset="0"/>
                          <a:ea typeface="Times New Roman" panose="02020603050405020304" pitchFamily="18" charset="0"/>
                          <a:cs typeface="Arial" panose="020B0604020202020204" pitchFamily="34" charset="0"/>
                        </a:rPr>
                        <a:t>683</a:t>
                      </a:r>
                      <a:endParaRPr lang="en-ZA" sz="1800" b="1" i="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i="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333 </a:t>
                      </a:r>
                    </a:p>
                    <a:p>
                      <a:pPr algn="ctr">
                        <a:spcAft>
                          <a:spcPts val="0"/>
                        </a:spcAft>
                      </a:pPr>
                      <a:r>
                        <a:rPr lang="en-US" sz="1800" b="1" i="1" dirty="0" smtClean="0">
                          <a:solidFill>
                            <a:srgbClr val="FF0000"/>
                          </a:solidFill>
                          <a:effectLst/>
                          <a:latin typeface="Arial" panose="020B0604020202020204" pitchFamily="34" charset="0"/>
                          <a:ea typeface="Times New Roman" panose="02020603050405020304" pitchFamily="18" charset="0"/>
                          <a:cs typeface="Arial" panose="020B0604020202020204" pitchFamily="34" charset="0"/>
                        </a:rPr>
                        <a:t>(31/07/2023)</a:t>
                      </a:r>
                      <a:endParaRPr lang="en-US" sz="18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TextBox 17"/>
          <p:cNvSpPr txBox="1"/>
          <p:nvPr/>
        </p:nvSpPr>
        <p:spPr>
          <a:xfrm>
            <a:off x="955221" y="1308429"/>
            <a:ext cx="10167481" cy="769441"/>
          </a:xfrm>
          <a:prstGeom prst="rect">
            <a:avLst/>
          </a:prstGeom>
          <a:noFill/>
        </p:spPr>
        <p:txBody>
          <a:bodyPr wrap="square" rtlCol="0">
            <a:spAutoFit/>
          </a:bodyPr>
          <a:lstStyle/>
          <a:p>
            <a:pPr marL="342900" indent="-342900" algn="just">
              <a:spcAft>
                <a:spcPts val="600"/>
              </a:spcAft>
              <a:buFontTx/>
              <a:buChar char="-"/>
            </a:pPr>
            <a:r>
              <a:rPr lang="en-ZA" sz="2200" dirty="0">
                <a:latin typeface="Arial" panose="020B0604020202020204" pitchFamily="34" charset="0"/>
                <a:cs typeface="Arial" panose="020B0604020202020204" pitchFamily="34" charset="0"/>
              </a:rPr>
              <a:t>The following table shows the number of SafetyNET II and SafetyCAST messages that were transmitted within NAVAREA </a:t>
            </a:r>
            <a:r>
              <a:rPr lang="en-ZA" sz="2200" dirty="0" smtClean="0">
                <a:latin typeface="Arial" panose="020B0604020202020204" pitchFamily="34" charset="0"/>
                <a:cs typeface="Arial" panose="020B0604020202020204" pitchFamily="34" charset="0"/>
              </a:rPr>
              <a:t>VII:</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3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a:t>
            </a:r>
            <a:r>
              <a:rPr lang="en-ZA" sz="2400" cap="all" dirty="0" smtClean="0">
                <a:latin typeface="Arial Black" panose="020B0A04020102020204" pitchFamily="34" charset="0"/>
              </a:rPr>
              <a:t>CAPACITY BUILDING</a:t>
            </a:r>
            <a:r>
              <a:rPr lang="en-ZA" sz="2400" b="1" dirty="0" smtClean="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10" name="TextBox 9"/>
          <p:cNvSpPr txBox="1"/>
          <p:nvPr/>
        </p:nvSpPr>
        <p:spPr>
          <a:xfrm>
            <a:off x="955222" y="1218489"/>
            <a:ext cx="10332372" cy="5478423"/>
          </a:xfrm>
          <a:prstGeom prst="rect">
            <a:avLst/>
          </a:prstGeom>
          <a:noFill/>
        </p:spPr>
        <p:txBody>
          <a:bodyPr wrap="square" rtlCol="0">
            <a:spAutoFit/>
          </a:bodyPr>
          <a:lstStyle/>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WWNWS </a:t>
            </a:r>
            <a:r>
              <a:rPr lang="en-ZA" sz="2200" dirty="0">
                <a:latin typeface="Arial" panose="020B0604020202020204" pitchFamily="34" charset="0"/>
                <a:cs typeface="Arial" panose="020B0604020202020204" pitchFamily="34" charset="0"/>
              </a:rPr>
              <a:t>have identified Capacity Building initiatives with MSI as a very important </a:t>
            </a:r>
            <a:r>
              <a:rPr lang="en-ZA" sz="2200" dirty="0" smtClean="0">
                <a:latin typeface="Arial" panose="020B0604020202020204" pitchFamily="34" charset="0"/>
                <a:cs typeface="Arial" panose="020B0604020202020204" pitchFamily="34" charset="0"/>
              </a:rPr>
              <a:t>first </a:t>
            </a:r>
            <a:r>
              <a:rPr lang="en-ZA" sz="2200" dirty="0">
                <a:latin typeface="Arial" panose="020B0604020202020204" pitchFamily="34" charset="0"/>
                <a:cs typeface="Arial" panose="020B0604020202020204" pitchFamily="34" charset="0"/>
              </a:rPr>
              <a:t>phase component. The IHO Capacity Building Sub-Committee (CBSC) </a:t>
            </a:r>
            <a:r>
              <a:rPr lang="en-ZA" sz="2200" dirty="0" smtClean="0">
                <a:latin typeface="Arial" panose="020B0604020202020204" pitchFamily="34" charset="0"/>
                <a:cs typeface="Arial" panose="020B0604020202020204" pitchFamily="34" charset="0"/>
              </a:rPr>
              <a:t>has established </a:t>
            </a:r>
            <a:r>
              <a:rPr lang="en-ZA" sz="2200" dirty="0">
                <a:latin typeface="Arial" panose="020B0604020202020204" pitchFamily="34" charset="0"/>
                <a:cs typeface="Arial" panose="020B0604020202020204" pitchFamily="34" charset="0"/>
              </a:rPr>
              <a:t>a capacity building fund (CBF) to facilitate seed-corn activities such </a:t>
            </a:r>
            <a:r>
              <a:rPr lang="en-ZA" sz="2200" dirty="0" smtClean="0">
                <a:latin typeface="Arial" panose="020B0604020202020204" pitchFamily="34" charset="0"/>
                <a:cs typeface="Arial" panose="020B0604020202020204" pitchFamily="34" charset="0"/>
              </a:rPr>
              <a:t>as technical </a:t>
            </a:r>
            <a:r>
              <a:rPr lang="en-ZA" sz="2200" dirty="0">
                <a:latin typeface="Arial" panose="020B0604020202020204" pitchFamily="34" charset="0"/>
                <a:cs typeface="Arial" panose="020B0604020202020204" pitchFamily="34" charset="0"/>
              </a:rPr>
              <a:t>workshops, visits and training courses within the region</a:t>
            </a:r>
            <a:r>
              <a:rPr lang="en-ZA" sz="2200" dirty="0" smtClean="0">
                <a:latin typeface="Arial" panose="020B0604020202020204" pitchFamily="34" charset="0"/>
                <a:cs typeface="Arial" panose="020B0604020202020204" pitchFamily="34" charset="0"/>
              </a:rPr>
              <a:t>.</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The </a:t>
            </a:r>
            <a:r>
              <a:rPr lang="en-ZA" sz="2200" dirty="0">
                <a:latin typeface="Arial" panose="020B0604020202020204" pitchFamily="34" charset="0"/>
                <a:cs typeface="Arial" panose="020B0604020202020204" pitchFamily="34" charset="0"/>
              </a:rPr>
              <a:t>possible hosting of such workshops at the SANHO Training Facility, as well </a:t>
            </a:r>
            <a:r>
              <a:rPr lang="en-ZA" sz="2200" dirty="0" smtClean="0">
                <a:latin typeface="Arial" panose="020B0604020202020204" pitchFamily="34" charset="0"/>
                <a:cs typeface="Arial" panose="020B0604020202020204" pitchFamily="34" charset="0"/>
              </a:rPr>
              <a:t>as an </a:t>
            </a:r>
            <a:r>
              <a:rPr lang="en-ZA" sz="2200" dirty="0">
                <a:latin typeface="Arial" panose="020B0604020202020204" pitchFamily="34" charset="0"/>
                <a:cs typeface="Arial" panose="020B0604020202020204" pitchFamily="34" charset="0"/>
              </a:rPr>
              <a:t>eLearning initiative has also taken shape, hosted by the SANHO, in order </a:t>
            </a:r>
            <a:r>
              <a:rPr lang="en-ZA" sz="2200" dirty="0" smtClean="0">
                <a:latin typeface="Arial" panose="020B0604020202020204" pitchFamily="34" charset="0"/>
                <a:cs typeface="Arial" panose="020B0604020202020204" pitchFamily="34" charset="0"/>
              </a:rPr>
              <a:t>to facilitate </a:t>
            </a:r>
            <a:r>
              <a:rPr lang="en-ZA" sz="2200" dirty="0">
                <a:latin typeface="Arial" panose="020B0604020202020204" pitchFamily="34" charset="0"/>
                <a:cs typeface="Arial" panose="020B0604020202020204" pitchFamily="34" charset="0"/>
              </a:rPr>
              <a:t>capacity building initiatives into the future. </a:t>
            </a:r>
          </a:p>
          <a:p>
            <a:pPr marL="342900" indent="-342900" algn="just">
              <a:spcAft>
                <a:spcPts val="600"/>
              </a:spcAft>
              <a:buFontTx/>
              <a:buChar char="-"/>
            </a:pPr>
            <a:r>
              <a:rPr lang="en-ZA" sz="2200" dirty="0">
                <a:latin typeface="Arial" panose="020B0604020202020204" pitchFamily="34" charset="0"/>
                <a:cs typeface="Arial" panose="020B0604020202020204" pitchFamily="34" charset="0"/>
              </a:rPr>
              <a:t>The eLearning package, which focuses on MSI, has been developed, gone through internal and external verification and rolled </a:t>
            </a:r>
            <a:r>
              <a:rPr lang="en-ZA" sz="2200" dirty="0" smtClean="0">
                <a:latin typeface="Arial" panose="020B0604020202020204" pitchFamily="34" charset="0"/>
                <a:cs typeface="Arial" panose="020B0604020202020204" pitchFamily="34" charset="0"/>
              </a:rPr>
              <a:t>out.</a:t>
            </a:r>
            <a:endParaRPr lang="en-ZA" sz="2200" dirty="0">
              <a:latin typeface="Arial" panose="020B0604020202020204" pitchFamily="34" charset="0"/>
              <a:cs typeface="Arial" panose="020B0604020202020204" pitchFamily="34" charset="0"/>
            </a:endParaRPr>
          </a:p>
          <a:p>
            <a:pPr marL="342900" indent="-342900" algn="just">
              <a:spcAft>
                <a:spcPts val="600"/>
              </a:spcAft>
              <a:buFontTx/>
              <a:buChar char="-"/>
            </a:pPr>
            <a:r>
              <a:rPr lang="en-ZA" sz="2200" dirty="0">
                <a:latin typeface="Arial" panose="020B0604020202020204" pitchFamily="34" charset="0"/>
                <a:cs typeface="Arial" panose="020B0604020202020204" pitchFamily="34" charset="0"/>
              </a:rPr>
              <a:t>Capacity building within the SA Navy structures is an ongoing process to ensure radio operators at NAVCOMCEN CAPE, the node for MSI distribution between the SANHO and Telkom Radio Services, are kept up to date and qualified.</a:t>
            </a:r>
          </a:p>
          <a:p>
            <a:pPr marL="342900" indent="-342900" algn="just">
              <a:spcAft>
                <a:spcPts val="600"/>
              </a:spcAft>
              <a:buFontTx/>
              <a:buChar char="-"/>
            </a:pPr>
            <a:endParaRPr lang="en-ZA" sz="2200" dirty="0" smtClean="0">
              <a:latin typeface="Arial" panose="020B0604020202020204" pitchFamily="34" charset="0"/>
              <a:cs typeface="Arial" panose="020B0604020202020204" pitchFamily="34" charset="0"/>
            </a:endParaRPr>
          </a:p>
        </p:txBody>
      </p:sp>
      <p:sp>
        <p:nvSpPr>
          <p:cNvPr id="9"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spTree>
    <p:extLst>
      <p:ext uri="{BB962C8B-B14F-4D97-AF65-F5344CB8AC3E}">
        <p14:creationId xmlns:p14="http://schemas.microsoft.com/office/powerpoint/2010/main" val="2991337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a:t>
            </a:r>
            <a:r>
              <a:rPr lang="en-ZA" sz="2400" cap="all" dirty="0">
                <a:latin typeface="Arial Black" panose="020B0A04020102020204" pitchFamily="34" charset="0"/>
              </a:rPr>
              <a:t>Challenges and </a:t>
            </a:r>
            <a:r>
              <a:rPr lang="en-ZA" sz="2400" cap="all" dirty="0" smtClean="0">
                <a:latin typeface="Arial Black" panose="020B0A04020102020204" pitchFamily="34" charset="0"/>
              </a:rPr>
              <a:t>Concerns</a:t>
            </a:r>
            <a:r>
              <a:rPr lang="en-ZA" sz="2400" b="1" dirty="0" smtClean="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10" name="TextBox 9"/>
          <p:cNvSpPr txBox="1"/>
          <p:nvPr/>
        </p:nvSpPr>
        <p:spPr>
          <a:xfrm>
            <a:off x="955221" y="1218489"/>
            <a:ext cx="10347363" cy="4955203"/>
          </a:xfrm>
          <a:prstGeom prst="rect">
            <a:avLst/>
          </a:prstGeom>
          <a:noFill/>
        </p:spPr>
        <p:txBody>
          <a:bodyPr wrap="square" rtlCol="0">
            <a:spAutoFit/>
          </a:bodyPr>
          <a:lstStyle/>
          <a:p>
            <a:pPr algn="just">
              <a:spcAft>
                <a:spcPts val="600"/>
              </a:spcAft>
            </a:pPr>
            <a:r>
              <a:rPr lang="en-ZA" sz="2200" u="sng" dirty="0">
                <a:latin typeface="Arial" panose="020B0604020202020204" pitchFamily="34" charset="0"/>
                <a:cs typeface="Arial" panose="020B0604020202020204" pitchFamily="34" charset="0"/>
              </a:rPr>
              <a:t>Angola</a:t>
            </a:r>
            <a:r>
              <a:rPr lang="en-ZA" sz="2200" dirty="0">
                <a:latin typeface="Arial" panose="020B0604020202020204" pitchFamily="34" charset="0"/>
                <a:cs typeface="Arial" panose="020B0604020202020204" pitchFamily="34" charset="0"/>
              </a:rPr>
              <a:t>:</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Very few MSI </a:t>
            </a:r>
            <a:r>
              <a:rPr lang="en-ZA" sz="2200" dirty="0">
                <a:latin typeface="Arial" panose="020B0604020202020204" pitchFamily="34" charset="0"/>
                <a:cs typeface="Arial" panose="020B0604020202020204" pitchFamily="34" charset="0"/>
              </a:rPr>
              <a:t>reports received from </a:t>
            </a:r>
            <a:r>
              <a:rPr lang="en-ZA" sz="2200" dirty="0" smtClean="0">
                <a:latin typeface="Arial" panose="020B0604020202020204" pitchFamily="34" charset="0"/>
                <a:cs typeface="Arial" panose="020B0604020202020204" pitchFamily="34" charset="0"/>
              </a:rPr>
              <a:t>Angola, although there has been some progress compared to the previous reporting period.</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Oil </a:t>
            </a:r>
            <a:r>
              <a:rPr lang="en-ZA" sz="2200" dirty="0">
                <a:latin typeface="Arial" panose="020B0604020202020204" pitchFamily="34" charset="0"/>
                <a:cs typeface="Arial" panose="020B0604020202020204" pitchFamily="34" charset="0"/>
              </a:rPr>
              <a:t>and Gas Industry - regularly reports on the movements of rigs, as well as </a:t>
            </a:r>
            <a:r>
              <a:rPr lang="en-ZA" sz="2200" dirty="0" smtClean="0">
                <a:latin typeface="Arial" panose="020B0604020202020204" pitchFamily="34" charset="0"/>
                <a:cs typeface="Arial" panose="020B0604020202020204" pitchFamily="34" charset="0"/>
              </a:rPr>
              <a:t>other industry </a:t>
            </a:r>
            <a:r>
              <a:rPr lang="en-ZA" sz="2200" dirty="0">
                <a:latin typeface="Arial" panose="020B0604020202020204" pitchFamily="34" charset="0"/>
                <a:cs typeface="Arial" panose="020B0604020202020204" pitchFamily="34" charset="0"/>
              </a:rPr>
              <a:t>related matters, promulgated in Riglist </a:t>
            </a:r>
            <a:r>
              <a:rPr lang="en-ZA" sz="2200" dirty="0" smtClean="0">
                <a:latin typeface="Arial" panose="020B0604020202020204" pitchFamily="34" charset="0"/>
                <a:cs typeface="Arial" panose="020B0604020202020204" pitchFamily="34" charset="0"/>
              </a:rPr>
              <a:t>warning.</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The </a:t>
            </a:r>
            <a:r>
              <a:rPr lang="en-ZA" sz="2200" dirty="0">
                <a:latin typeface="Arial" panose="020B0604020202020204" pitchFamily="34" charset="0"/>
                <a:cs typeface="Arial" panose="020B0604020202020204" pitchFamily="34" charset="0"/>
              </a:rPr>
              <a:t>concern remains that Angola does not report </a:t>
            </a:r>
            <a:r>
              <a:rPr lang="en-ZA" sz="2200" dirty="0" smtClean="0">
                <a:latin typeface="Arial" panose="020B0604020202020204" pitchFamily="34" charset="0"/>
                <a:cs typeface="Arial" panose="020B0604020202020204" pitchFamily="34" charset="0"/>
              </a:rPr>
              <a:t>regularly on </a:t>
            </a:r>
            <a:r>
              <a:rPr lang="en-ZA" sz="2200" dirty="0">
                <a:latin typeface="Arial" panose="020B0604020202020204" pitchFamily="34" charset="0"/>
                <a:cs typeface="Arial" panose="020B0604020202020204" pitchFamily="34" charset="0"/>
              </a:rPr>
              <a:t>MSI related </a:t>
            </a:r>
            <a:r>
              <a:rPr lang="en-ZA" sz="2200" dirty="0" smtClean="0">
                <a:latin typeface="Arial" panose="020B0604020202020204" pitchFamily="34" charset="0"/>
                <a:cs typeface="Arial" panose="020B0604020202020204" pitchFamily="34" charset="0"/>
              </a:rPr>
              <a:t>matters in </a:t>
            </a:r>
            <a:r>
              <a:rPr lang="en-ZA" sz="2200" dirty="0">
                <a:latin typeface="Arial" panose="020B0604020202020204" pitchFamily="34" charset="0"/>
                <a:cs typeface="Arial" panose="020B0604020202020204" pitchFamily="34" charset="0"/>
              </a:rPr>
              <a:t>terms of </a:t>
            </a:r>
            <a:r>
              <a:rPr lang="en-ZA" sz="2200" dirty="0" smtClean="0">
                <a:latin typeface="Arial" panose="020B0604020202020204" pitchFamily="34" charset="0"/>
                <a:cs typeface="Arial" panose="020B0604020202020204" pitchFamily="34" charset="0"/>
              </a:rPr>
              <a:t>events </a:t>
            </a:r>
            <a:r>
              <a:rPr lang="en-ZA" sz="2200" dirty="0">
                <a:latin typeface="Arial" panose="020B0604020202020204" pitchFamily="34" charset="0"/>
                <a:cs typeface="Arial" panose="020B0604020202020204" pitchFamily="34" charset="0"/>
              </a:rPr>
              <a:t>taking place on its coastal areas and </a:t>
            </a:r>
            <a:r>
              <a:rPr lang="en-ZA" sz="2200" dirty="0" smtClean="0">
                <a:latin typeface="Arial" panose="020B0604020202020204" pitchFamily="34" charset="0"/>
                <a:cs typeface="Arial" panose="020B0604020202020204" pitchFamily="34" charset="0"/>
              </a:rPr>
              <a:t>ports.</a:t>
            </a:r>
          </a:p>
          <a:p>
            <a:pPr algn="just">
              <a:spcAft>
                <a:spcPts val="600"/>
              </a:spcAft>
            </a:pPr>
            <a:r>
              <a:rPr lang="en-ZA" sz="2200" u="sng" dirty="0" smtClean="0">
                <a:latin typeface="Arial" panose="020B0604020202020204" pitchFamily="34" charset="0"/>
                <a:cs typeface="Arial" panose="020B0604020202020204" pitchFamily="34" charset="0"/>
              </a:rPr>
              <a:t>Mozambique </a:t>
            </a:r>
            <a:r>
              <a:rPr lang="en-ZA" sz="2200" u="sng" dirty="0">
                <a:latin typeface="Arial" panose="020B0604020202020204" pitchFamily="34" charset="0"/>
                <a:cs typeface="Arial" panose="020B0604020202020204" pitchFamily="34" charset="0"/>
              </a:rPr>
              <a:t>Institute of Hydrography and Navigation</a:t>
            </a:r>
            <a:r>
              <a:rPr lang="en-ZA" sz="2200" dirty="0">
                <a:latin typeface="Arial" panose="020B0604020202020204" pitchFamily="34" charset="0"/>
                <a:cs typeface="Arial" panose="020B0604020202020204" pitchFamily="34" charset="0"/>
              </a:rPr>
              <a:t>:</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INAHINA </a:t>
            </a:r>
            <a:r>
              <a:rPr lang="en-ZA" sz="2200" dirty="0">
                <a:latin typeface="Arial" panose="020B0604020202020204" pitchFamily="34" charset="0"/>
                <a:cs typeface="Arial" panose="020B0604020202020204" pitchFamily="34" charset="0"/>
              </a:rPr>
              <a:t>promulgate monthly Notices to Mariners. Relevant MSI is passed to </a:t>
            </a:r>
            <a:r>
              <a:rPr lang="en-ZA" sz="2200" dirty="0" smtClean="0">
                <a:latin typeface="Arial" panose="020B0604020202020204" pitchFamily="34" charset="0"/>
                <a:cs typeface="Arial" panose="020B0604020202020204" pitchFamily="34" charset="0"/>
              </a:rPr>
              <a:t>the NAVAREA </a:t>
            </a:r>
            <a:r>
              <a:rPr lang="en-ZA" sz="2200" dirty="0">
                <a:latin typeface="Arial" panose="020B0604020202020204" pitchFamily="34" charset="0"/>
                <a:cs typeface="Arial" panose="020B0604020202020204" pitchFamily="34" charset="0"/>
              </a:rPr>
              <a:t>VII Coordinator for transmission on </a:t>
            </a:r>
            <a:r>
              <a:rPr lang="en-ZA" sz="2200" dirty="0" smtClean="0">
                <a:latin typeface="Arial" panose="020B0604020202020204" pitchFamily="34" charset="0"/>
                <a:cs typeface="Arial" panose="020B0604020202020204" pitchFamily="34" charset="0"/>
              </a:rPr>
              <a:t>SafetyNET.</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MSI </a:t>
            </a:r>
            <a:r>
              <a:rPr lang="en-ZA" sz="2200" dirty="0">
                <a:latin typeface="Arial" panose="020B0604020202020204" pitchFamily="34" charset="0"/>
                <a:cs typeface="Arial" panose="020B0604020202020204" pitchFamily="34" charset="0"/>
              </a:rPr>
              <a:t>reports mainly consist of Aids to Navigation being out of order, and </a:t>
            </a:r>
            <a:r>
              <a:rPr lang="en-ZA" sz="2200" dirty="0" smtClean="0">
                <a:latin typeface="Arial" panose="020B0604020202020204" pitchFamily="34" charset="0"/>
                <a:cs typeface="Arial" panose="020B0604020202020204" pitchFamily="34" charset="0"/>
              </a:rPr>
              <a:t>the concern </a:t>
            </a:r>
            <a:r>
              <a:rPr lang="en-ZA" sz="2200" dirty="0">
                <a:latin typeface="Arial" panose="020B0604020202020204" pitchFamily="34" charset="0"/>
                <a:cs typeface="Arial" panose="020B0604020202020204" pitchFamily="34" charset="0"/>
              </a:rPr>
              <a:t>exists that no other information regarding maritime safety is generated and </a:t>
            </a:r>
            <a:r>
              <a:rPr lang="en-ZA" sz="2200" dirty="0" smtClean="0">
                <a:latin typeface="Arial" panose="020B0604020202020204" pitchFamily="34" charset="0"/>
                <a:cs typeface="Arial" panose="020B0604020202020204" pitchFamily="34" charset="0"/>
              </a:rPr>
              <a:t>	communicated </a:t>
            </a:r>
            <a:r>
              <a:rPr lang="en-ZA" sz="2200" dirty="0">
                <a:latin typeface="Arial" panose="020B0604020202020204" pitchFamily="34" charset="0"/>
                <a:cs typeface="Arial" panose="020B0604020202020204" pitchFamily="34" charset="0"/>
              </a:rPr>
              <a:t>to South Africa.</a:t>
            </a:r>
          </a:p>
        </p:txBody>
      </p:sp>
      <p:sp>
        <p:nvSpPr>
          <p:cNvPr id="9"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spTree>
    <p:extLst>
      <p:ext uri="{BB962C8B-B14F-4D97-AF65-F5344CB8AC3E}">
        <p14:creationId xmlns:p14="http://schemas.microsoft.com/office/powerpoint/2010/main" val="127495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a:t>
            </a:r>
            <a:r>
              <a:rPr lang="en-ZA" sz="2400" cap="all" dirty="0">
                <a:latin typeface="Arial Black" panose="020B0A04020102020204" pitchFamily="34" charset="0"/>
              </a:rPr>
              <a:t>Challenges and </a:t>
            </a:r>
            <a:r>
              <a:rPr lang="en-ZA" sz="2400" cap="all" dirty="0" smtClean="0">
                <a:latin typeface="Arial Black" panose="020B0A04020102020204" pitchFamily="34" charset="0"/>
              </a:rPr>
              <a:t>Concerns</a:t>
            </a:r>
            <a:r>
              <a:rPr lang="en-ZA" sz="2400" b="1" dirty="0" smtClean="0">
                <a:latin typeface="Arial" panose="020B0604020202020204" pitchFamily="34" charset="0"/>
                <a:cs typeface="Arial" panose="020B0604020202020204" pitchFamily="34" charset="0"/>
              </a:rPr>
              <a:t>  </a:t>
            </a:r>
            <a:endParaRPr lang="en-ZA" sz="2400" b="1" dirty="0">
              <a:latin typeface="Arial" panose="020B0604020202020204" pitchFamily="34" charset="0"/>
              <a:cs typeface="Arial" panose="020B0604020202020204" pitchFamily="34" charset="0"/>
            </a:endParaRPr>
          </a:p>
        </p:txBody>
      </p:sp>
      <p:sp>
        <p:nvSpPr>
          <p:cNvPr id="10" name="TextBox 9"/>
          <p:cNvSpPr txBox="1"/>
          <p:nvPr/>
        </p:nvSpPr>
        <p:spPr>
          <a:xfrm>
            <a:off x="955221" y="1218489"/>
            <a:ext cx="10362353" cy="4770537"/>
          </a:xfrm>
          <a:prstGeom prst="rect">
            <a:avLst/>
          </a:prstGeom>
          <a:noFill/>
        </p:spPr>
        <p:txBody>
          <a:bodyPr wrap="square" rtlCol="0">
            <a:spAutoFit/>
          </a:bodyPr>
          <a:lstStyle/>
          <a:p>
            <a:pPr algn="just">
              <a:spcAft>
                <a:spcPts val="600"/>
              </a:spcAft>
            </a:pPr>
            <a:r>
              <a:rPr lang="en-ZA" sz="2200" u="sng" dirty="0">
                <a:latin typeface="Arial" panose="020B0604020202020204" pitchFamily="34" charset="0"/>
                <a:cs typeface="Arial" panose="020B0604020202020204" pitchFamily="34" charset="0"/>
              </a:rPr>
              <a:t>Namibia</a:t>
            </a:r>
            <a:r>
              <a:rPr lang="en-ZA" sz="2200" dirty="0">
                <a:latin typeface="Arial" panose="020B0604020202020204" pitchFamily="34" charset="0"/>
                <a:cs typeface="Arial" panose="020B0604020202020204" pitchFamily="34" charset="0"/>
              </a:rPr>
              <a:t>:</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NAVTEX </a:t>
            </a:r>
            <a:r>
              <a:rPr lang="en-ZA" sz="2200" dirty="0">
                <a:latin typeface="Arial" panose="020B0604020202020204" pitchFamily="34" charset="0"/>
                <a:cs typeface="Arial" panose="020B0604020202020204" pitchFamily="34" charset="0"/>
              </a:rPr>
              <a:t>service is </a:t>
            </a:r>
            <a:r>
              <a:rPr lang="en-ZA" sz="2200" dirty="0" smtClean="0">
                <a:latin typeface="Arial" panose="020B0604020202020204" pitchFamily="34" charset="0"/>
                <a:cs typeface="Arial" panose="020B0604020202020204" pitchFamily="34" charset="0"/>
              </a:rPr>
              <a:t>operational, but broadcasts are intermittent. </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MSI </a:t>
            </a:r>
            <a:r>
              <a:rPr lang="en-ZA" sz="2200" dirty="0">
                <a:latin typeface="Arial" panose="020B0604020202020204" pitchFamily="34" charset="0"/>
                <a:cs typeface="Arial" panose="020B0604020202020204" pitchFamily="34" charset="0"/>
              </a:rPr>
              <a:t>reports mainly consist of gunnery exercise warnings, port </a:t>
            </a:r>
            <a:r>
              <a:rPr lang="en-ZA" sz="2200" dirty="0" smtClean="0">
                <a:latin typeface="Arial" panose="020B0604020202020204" pitchFamily="34" charset="0"/>
                <a:cs typeface="Arial" panose="020B0604020202020204" pitchFamily="34" charset="0"/>
              </a:rPr>
              <a:t>construction operations </a:t>
            </a:r>
            <a:r>
              <a:rPr lang="en-ZA" sz="2200" dirty="0">
                <a:latin typeface="Arial" panose="020B0604020202020204" pitchFamily="34" charset="0"/>
                <a:cs typeface="Arial" panose="020B0604020202020204" pitchFamily="34" charset="0"/>
              </a:rPr>
              <a:t>and the status of Aids to </a:t>
            </a:r>
            <a:r>
              <a:rPr lang="en-ZA" sz="2200" dirty="0" smtClean="0">
                <a:latin typeface="Arial" panose="020B0604020202020204" pitchFamily="34" charset="0"/>
                <a:cs typeface="Arial" panose="020B0604020202020204" pitchFamily="34" charset="0"/>
              </a:rPr>
              <a:t>Navigation.</a:t>
            </a:r>
          </a:p>
          <a:p>
            <a:pPr algn="just">
              <a:spcAft>
                <a:spcPts val="600"/>
              </a:spcAft>
            </a:pPr>
            <a:r>
              <a:rPr lang="en-ZA" sz="2200" u="sng" dirty="0" smtClean="0">
                <a:latin typeface="Arial" panose="020B0604020202020204" pitchFamily="34" charset="0"/>
                <a:cs typeface="Arial" panose="020B0604020202020204" pitchFamily="34" charset="0"/>
              </a:rPr>
              <a:t>Madagascar</a:t>
            </a:r>
            <a:r>
              <a:rPr lang="en-ZA" sz="2200" dirty="0" smtClean="0">
                <a:latin typeface="Arial" panose="020B0604020202020204" pitchFamily="34" charset="0"/>
                <a:cs typeface="Arial" panose="020B0604020202020204" pitchFamily="34" charset="0"/>
              </a:rPr>
              <a:t>:</a:t>
            </a:r>
          </a:p>
          <a:p>
            <a:pPr marL="342900" indent="-342900" algn="just">
              <a:spcAft>
                <a:spcPts val="600"/>
              </a:spcAft>
              <a:buFontTx/>
              <a:buChar char="-"/>
            </a:pPr>
            <a:r>
              <a:rPr lang="en-ZA" sz="2200" dirty="0" smtClean="0">
                <a:latin typeface="Arial" panose="020B0604020202020204" pitchFamily="34" charset="0"/>
                <a:cs typeface="Arial" panose="020B0604020202020204" pitchFamily="34" charset="0"/>
              </a:rPr>
              <a:t>Few </a:t>
            </a:r>
            <a:r>
              <a:rPr lang="en-ZA" sz="2200" dirty="0">
                <a:latin typeface="Arial" panose="020B0604020202020204" pitchFamily="34" charset="0"/>
                <a:cs typeface="Arial" panose="020B0604020202020204" pitchFamily="34" charset="0"/>
              </a:rPr>
              <a:t>MSI reports are received from Madagascar and mainly consist of </a:t>
            </a:r>
            <a:r>
              <a:rPr lang="en-ZA" sz="2200" dirty="0" smtClean="0">
                <a:latin typeface="Arial" panose="020B0604020202020204" pitchFamily="34" charset="0"/>
                <a:cs typeface="Arial" panose="020B0604020202020204" pitchFamily="34" charset="0"/>
              </a:rPr>
              <a:t>the deployment </a:t>
            </a:r>
            <a:r>
              <a:rPr lang="en-ZA" sz="2200" dirty="0">
                <a:latin typeface="Arial" panose="020B0604020202020204" pitchFamily="34" charset="0"/>
                <a:cs typeface="Arial" panose="020B0604020202020204" pitchFamily="34" charset="0"/>
              </a:rPr>
              <a:t>of Aids to Navigation and related equipment being out of order. </a:t>
            </a:r>
            <a:endParaRPr lang="en-ZA" sz="2200" dirty="0" smtClean="0">
              <a:latin typeface="Arial" panose="020B0604020202020204" pitchFamily="34" charset="0"/>
              <a:cs typeface="Arial" panose="020B0604020202020204" pitchFamily="34" charset="0"/>
            </a:endParaRPr>
          </a:p>
          <a:p>
            <a:pPr algn="just">
              <a:spcAft>
                <a:spcPts val="600"/>
              </a:spcAft>
            </a:pPr>
            <a:r>
              <a:rPr lang="en-ZA" sz="2200" u="sng" dirty="0" smtClean="0">
                <a:latin typeface="Arial" panose="020B0604020202020204" pitchFamily="34" charset="0"/>
                <a:cs typeface="Arial" panose="020B0604020202020204" pitchFamily="34" charset="0"/>
              </a:rPr>
              <a:t>Iles </a:t>
            </a:r>
            <a:r>
              <a:rPr lang="en-ZA" sz="2200" u="sng" dirty="0">
                <a:latin typeface="Arial" panose="020B0604020202020204" pitchFamily="34" charset="0"/>
                <a:cs typeface="Arial" panose="020B0604020202020204" pitchFamily="34" charset="0"/>
              </a:rPr>
              <a:t>Comores</a:t>
            </a:r>
            <a:r>
              <a:rPr lang="en-ZA" sz="2200" dirty="0">
                <a:latin typeface="Arial" panose="020B0604020202020204" pitchFamily="34" charset="0"/>
                <a:cs typeface="Arial" panose="020B0604020202020204" pitchFamily="34" charset="0"/>
              </a:rPr>
              <a:t>:</a:t>
            </a:r>
          </a:p>
          <a:p>
            <a:pPr marL="342900" indent="-342900" algn="just">
              <a:spcAft>
                <a:spcPts val="600"/>
              </a:spcAft>
              <a:buFontTx/>
              <a:buChar char="-"/>
            </a:pPr>
            <a:r>
              <a:rPr lang="en-ZA" sz="2200" dirty="0">
                <a:latin typeface="Arial" panose="020B0604020202020204" pitchFamily="34" charset="0"/>
                <a:cs typeface="Arial" panose="020B0604020202020204" pitchFamily="34" charset="0"/>
              </a:rPr>
              <a:t>There remains a near total lack of communication from Iles Comores.</a:t>
            </a:r>
          </a:p>
          <a:p>
            <a:pPr algn="just">
              <a:spcAft>
                <a:spcPts val="600"/>
              </a:spcAft>
            </a:pPr>
            <a:r>
              <a:rPr lang="en-ZA" sz="2200" u="sng" dirty="0">
                <a:latin typeface="Arial" panose="020B0604020202020204" pitchFamily="34" charset="0"/>
                <a:cs typeface="Arial" panose="020B0604020202020204" pitchFamily="34" charset="0"/>
              </a:rPr>
              <a:t>Lack of transmitting stations</a:t>
            </a:r>
            <a:r>
              <a:rPr lang="en-ZA" sz="2200" dirty="0">
                <a:latin typeface="Arial" panose="020B0604020202020204" pitchFamily="34" charset="0"/>
                <a:cs typeface="Arial" panose="020B0604020202020204" pitchFamily="34" charset="0"/>
              </a:rPr>
              <a:t>:</a:t>
            </a:r>
          </a:p>
          <a:p>
            <a:pPr marL="342900" indent="-342900" algn="just">
              <a:spcAft>
                <a:spcPts val="600"/>
              </a:spcAft>
              <a:buFontTx/>
              <a:buChar char="-"/>
            </a:pPr>
            <a:r>
              <a:rPr lang="en-ZA" sz="2200" dirty="0">
                <a:latin typeface="Arial" panose="020B0604020202020204" pitchFamily="34" charset="0"/>
                <a:cs typeface="Arial" panose="020B0604020202020204" pitchFamily="34" charset="0"/>
              </a:rPr>
              <a:t>The lack of NAVTEX Stations north of South African borders, namely Angola, Mozambique and Madagascar, is a persistent challenge</a:t>
            </a:r>
            <a:r>
              <a:rPr lang="en-ZA" sz="2200" dirty="0" smtClean="0">
                <a:latin typeface="Arial" panose="020B0604020202020204" pitchFamily="34" charset="0"/>
                <a:cs typeface="Arial" panose="020B0604020202020204" pitchFamily="34" charset="0"/>
              </a:rPr>
              <a:t>.</a:t>
            </a:r>
            <a:endParaRPr lang="en-ZA" sz="2200" dirty="0">
              <a:latin typeface="Arial" panose="020B0604020202020204" pitchFamily="34" charset="0"/>
              <a:cs typeface="Arial" panose="020B0604020202020204" pitchFamily="34" charset="0"/>
            </a:endParaRPr>
          </a:p>
        </p:txBody>
      </p:sp>
      <p:sp>
        <p:nvSpPr>
          <p:cNvPr id="9"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spTree>
    <p:extLst>
      <p:ext uri="{BB962C8B-B14F-4D97-AF65-F5344CB8AC3E}">
        <p14:creationId xmlns:p14="http://schemas.microsoft.com/office/powerpoint/2010/main" val="4153732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smtClean="0">
                <a:latin typeface="Arial Black" panose="020B0A04020102020204" pitchFamily="34" charset="0"/>
              </a:rPr>
              <a:t> </a:t>
            </a:r>
            <a:r>
              <a:rPr lang="en-ZA" sz="2400" cap="all" dirty="0" smtClean="0">
                <a:latin typeface="Arial Black" panose="020B0A04020102020204" pitchFamily="34" charset="0"/>
              </a:rPr>
              <a:t>CLOSING</a:t>
            </a:r>
            <a:endParaRPr lang="en-ZA" sz="2400" b="1" dirty="0">
              <a:latin typeface="Arial" panose="020B0604020202020204" pitchFamily="34" charset="0"/>
              <a:cs typeface="Arial" panose="020B0604020202020204" pitchFamily="34" charset="0"/>
            </a:endParaRPr>
          </a:p>
        </p:txBody>
      </p:sp>
      <p:sp>
        <p:nvSpPr>
          <p:cNvPr id="10" name="TextBox 9"/>
          <p:cNvSpPr txBox="1"/>
          <p:nvPr/>
        </p:nvSpPr>
        <p:spPr>
          <a:xfrm>
            <a:off x="955221" y="1218489"/>
            <a:ext cx="11228389" cy="3524042"/>
          </a:xfrm>
          <a:prstGeom prst="rect">
            <a:avLst/>
          </a:prstGeom>
          <a:noFill/>
        </p:spPr>
        <p:txBody>
          <a:bodyPr wrap="square" rtlCol="0">
            <a:spAutoFit/>
          </a:bodyPr>
          <a:lstStyle/>
          <a:p>
            <a:pPr>
              <a:spcAft>
                <a:spcPts val="600"/>
              </a:spcAft>
            </a:pPr>
            <a:r>
              <a:rPr lang="en-ZA" sz="2200" u="sng" dirty="0">
                <a:latin typeface="Arial" panose="020B0604020202020204" pitchFamily="34" charset="0"/>
                <a:cs typeface="Arial" panose="020B0604020202020204" pitchFamily="34" charset="0"/>
              </a:rPr>
              <a:t>Recommendations</a:t>
            </a:r>
            <a:r>
              <a:rPr lang="en-ZA" sz="2200" dirty="0">
                <a:latin typeface="Arial" panose="020B0604020202020204" pitchFamily="34" charset="0"/>
                <a:cs typeface="Arial" panose="020B0604020202020204" pitchFamily="34" charset="0"/>
              </a:rPr>
              <a:t>:</a:t>
            </a:r>
          </a:p>
          <a:p>
            <a:pPr marL="342900" indent="-342900">
              <a:spcAft>
                <a:spcPts val="600"/>
              </a:spcAft>
              <a:buFontTx/>
              <a:buChar char="-"/>
            </a:pPr>
            <a:r>
              <a:rPr lang="en-ZA" sz="2200" dirty="0" smtClean="0">
                <a:latin typeface="Arial" panose="020B0604020202020204" pitchFamily="34" charset="0"/>
                <a:cs typeface="Arial" panose="020B0604020202020204" pitchFamily="34" charset="0"/>
              </a:rPr>
              <a:t>Member States are encouraged </a:t>
            </a:r>
            <a:r>
              <a:rPr lang="en-ZA" sz="2200" dirty="0">
                <a:latin typeface="Arial" panose="020B0604020202020204" pitchFamily="34" charset="0"/>
                <a:cs typeface="Arial" panose="020B0604020202020204" pitchFamily="34" charset="0"/>
              </a:rPr>
              <a:t>to </a:t>
            </a:r>
            <a:r>
              <a:rPr lang="en-ZA" sz="2200" dirty="0" smtClean="0">
                <a:latin typeface="Arial" panose="020B0604020202020204" pitchFamily="34" charset="0"/>
                <a:cs typeface="Arial" panose="020B0604020202020204" pitchFamily="34" charset="0"/>
              </a:rPr>
              <a:t>communicate </a:t>
            </a:r>
            <a:r>
              <a:rPr lang="en-ZA" sz="2200" dirty="0">
                <a:latin typeface="Arial" panose="020B0604020202020204" pitchFamily="34" charset="0"/>
                <a:cs typeface="Arial" panose="020B0604020202020204" pitchFamily="34" charset="0"/>
              </a:rPr>
              <a:t>MSI matters to the </a:t>
            </a:r>
            <a:r>
              <a:rPr lang="en-ZA" sz="2200" dirty="0" smtClean="0">
                <a:latin typeface="Arial" panose="020B0604020202020204" pitchFamily="34" charset="0"/>
                <a:cs typeface="Arial" panose="020B0604020202020204" pitchFamily="34" charset="0"/>
              </a:rPr>
              <a:t>NAVAREA VII </a:t>
            </a:r>
            <a:r>
              <a:rPr lang="en-ZA" sz="2200" dirty="0">
                <a:latin typeface="Arial" panose="020B0604020202020204" pitchFamily="34" charset="0"/>
                <a:cs typeface="Arial" panose="020B0604020202020204" pitchFamily="34" charset="0"/>
              </a:rPr>
              <a:t>Coordinator in order to disseminate </a:t>
            </a:r>
            <a:r>
              <a:rPr lang="en-ZA" sz="2200" dirty="0" smtClean="0">
                <a:latin typeface="Arial" panose="020B0604020202020204" pitchFamily="34" charset="0"/>
                <a:cs typeface="Arial" panose="020B0604020202020204" pitchFamily="34" charset="0"/>
              </a:rPr>
              <a:t>these </a:t>
            </a:r>
            <a:r>
              <a:rPr lang="en-ZA" sz="2200" dirty="0">
                <a:latin typeface="Arial" panose="020B0604020202020204" pitchFamily="34" charset="0"/>
                <a:cs typeface="Arial" panose="020B0604020202020204" pitchFamily="34" charset="0"/>
              </a:rPr>
              <a:t>potentially hazardous matters </a:t>
            </a:r>
            <a:r>
              <a:rPr lang="en-ZA" sz="2200" dirty="0" smtClean="0">
                <a:latin typeface="Arial" panose="020B0604020202020204" pitchFamily="34" charset="0"/>
                <a:cs typeface="Arial" panose="020B0604020202020204" pitchFamily="34" charset="0"/>
              </a:rPr>
              <a:t>to mariners </a:t>
            </a:r>
            <a:r>
              <a:rPr lang="en-ZA" sz="2200" dirty="0">
                <a:latin typeface="Arial" panose="020B0604020202020204" pitchFamily="34" charset="0"/>
                <a:cs typeface="Arial" panose="020B0604020202020204" pitchFamily="34" charset="0"/>
              </a:rPr>
              <a:t>operating in the relevant areas of </a:t>
            </a:r>
            <a:r>
              <a:rPr lang="en-ZA" sz="2200" dirty="0" smtClean="0">
                <a:latin typeface="Arial" panose="020B0604020202020204" pitchFamily="34" charset="0"/>
                <a:cs typeface="Arial" panose="020B0604020202020204" pitchFamily="34" charset="0"/>
              </a:rPr>
              <a:t>interest</a:t>
            </a:r>
            <a:r>
              <a:rPr lang="en-ZA" sz="2200" dirty="0">
                <a:latin typeface="Arial" panose="020B0604020202020204" pitchFamily="34" charset="0"/>
                <a:cs typeface="Arial" panose="020B0604020202020204" pitchFamily="34" charset="0"/>
              </a:rPr>
              <a:t>. </a:t>
            </a:r>
            <a:endParaRPr lang="en-ZA" sz="2200" dirty="0" smtClean="0">
              <a:latin typeface="Arial" panose="020B0604020202020204" pitchFamily="34" charset="0"/>
              <a:cs typeface="Arial" panose="020B0604020202020204" pitchFamily="34" charset="0"/>
            </a:endParaRPr>
          </a:p>
          <a:p>
            <a:pPr marL="342900" indent="-342900">
              <a:spcAft>
                <a:spcPts val="600"/>
              </a:spcAft>
              <a:buFontTx/>
              <a:buChar char="-"/>
            </a:pPr>
            <a:r>
              <a:rPr lang="en-ZA" sz="2200" dirty="0" smtClean="0">
                <a:latin typeface="Arial" panose="020B0604020202020204" pitchFamily="34" charset="0"/>
                <a:cs typeface="Arial" panose="020B0604020202020204" pitchFamily="34" charset="0"/>
              </a:rPr>
              <a:t>Member States </a:t>
            </a:r>
            <a:r>
              <a:rPr lang="en-ZA" sz="2200" dirty="0">
                <a:latin typeface="Arial" panose="020B0604020202020204" pitchFamily="34" charset="0"/>
                <a:cs typeface="Arial" panose="020B0604020202020204" pitchFamily="34" charset="0"/>
              </a:rPr>
              <a:t>are invited to </a:t>
            </a:r>
            <a:r>
              <a:rPr lang="en-ZA" sz="2200" dirty="0" smtClean="0">
                <a:latin typeface="Arial" panose="020B0604020202020204" pitchFamily="34" charset="0"/>
                <a:cs typeface="Arial" panose="020B0604020202020204" pitchFamily="34" charset="0"/>
              </a:rPr>
              <a:t>contact the SANHO for enrolling in the MSI eLearning package.</a:t>
            </a:r>
          </a:p>
          <a:p>
            <a:pPr>
              <a:spcAft>
                <a:spcPts val="600"/>
              </a:spcAft>
            </a:pPr>
            <a:endParaRPr lang="en-ZA" sz="2200" dirty="0" smtClean="0">
              <a:latin typeface="Arial" panose="020B0604020202020204" pitchFamily="34" charset="0"/>
              <a:cs typeface="Arial" panose="020B0604020202020204" pitchFamily="34" charset="0"/>
            </a:endParaRPr>
          </a:p>
          <a:p>
            <a:pPr>
              <a:spcAft>
                <a:spcPts val="600"/>
              </a:spcAft>
            </a:pPr>
            <a:r>
              <a:rPr lang="en-ZA" sz="2200" u="sng" dirty="0" smtClean="0">
                <a:latin typeface="Arial" panose="020B0604020202020204" pitchFamily="34" charset="0"/>
                <a:cs typeface="Arial" panose="020B0604020202020204" pitchFamily="34" charset="0"/>
              </a:rPr>
              <a:t>Action requested</a:t>
            </a:r>
            <a:r>
              <a:rPr lang="en-ZA" sz="2200" dirty="0" smtClean="0">
                <a:latin typeface="Arial" panose="020B0604020202020204" pitchFamily="34" charset="0"/>
                <a:cs typeface="Arial" panose="020B0604020202020204" pitchFamily="34" charset="0"/>
              </a:rPr>
              <a:t>:</a:t>
            </a:r>
          </a:p>
          <a:p>
            <a:pPr>
              <a:spcAft>
                <a:spcPts val="600"/>
              </a:spcAft>
            </a:pPr>
            <a:r>
              <a:rPr lang="en-ZA" sz="2200" dirty="0" smtClean="0">
                <a:latin typeface="Arial" panose="020B0604020202020204" pitchFamily="34" charset="0"/>
                <a:cs typeface="Arial" panose="020B0604020202020204" pitchFamily="34" charset="0"/>
              </a:rPr>
              <a:t>-	Report </a:t>
            </a:r>
            <a:r>
              <a:rPr lang="en-ZA" sz="2200" dirty="0">
                <a:latin typeface="Arial" panose="020B0604020202020204" pitchFamily="34" charset="0"/>
                <a:cs typeface="Arial" panose="020B0604020202020204" pitchFamily="34" charset="0"/>
              </a:rPr>
              <a:t>to be noted by </a:t>
            </a:r>
            <a:r>
              <a:rPr lang="en-ZA" sz="2200" dirty="0" smtClean="0">
                <a:latin typeface="Arial" panose="020B0604020202020204" pitchFamily="34" charset="0"/>
                <a:cs typeface="Arial" panose="020B0604020202020204" pitchFamily="34" charset="0"/>
              </a:rPr>
              <a:t>WWNWS15. </a:t>
            </a:r>
            <a:endParaRPr lang="en-ZA" sz="2200" dirty="0">
              <a:latin typeface="Arial" panose="020B0604020202020204" pitchFamily="34" charset="0"/>
              <a:cs typeface="Arial" panose="020B0604020202020204" pitchFamily="34" charset="0"/>
            </a:endParaRPr>
          </a:p>
        </p:txBody>
      </p:sp>
      <p:sp>
        <p:nvSpPr>
          <p:cNvPr id="9" name="Footer Placeholder 5"/>
          <p:cNvSpPr txBox="1">
            <a:spLocks/>
          </p:cNvSpPr>
          <p:nvPr/>
        </p:nvSpPr>
        <p:spPr>
          <a:xfrm>
            <a:off x="2578102" y="6352899"/>
            <a:ext cx="6135647" cy="501650"/>
          </a:xfrm>
          <a:prstGeom prst="rect">
            <a:avLst/>
          </a:prstGeo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smtClean="0"/>
              <a:t>IHO, Monaco 4 – 8 September 2023</a:t>
            </a:r>
            <a:endParaRPr lang="en-US" dirty="0"/>
          </a:p>
        </p:txBody>
      </p:sp>
    </p:spTree>
    <p:extLst>
      <p:ext uri="{BB962C8B-B14F-4D97-AF65-F5344CB8AC3E}">
        <p14:creationId xmlns:p14="http://schemas.microsoft.com/office/powerpoint/2010/main" val="2593316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IHO_New_Lo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_IHO_New_Logo" id="{92376390-61D0-4A4A-9DAB-DA9E6EE3EAC4}" vid="{E943696B-60C2-4457-926B-515312E413C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88a31995bdd47068903fa2605c0a9bc xmlns="dab36a66-d956-4c3a-8533-4dc359bbb8ea">
      <Terms xmlns="http://schemas.microsoft.com/office/infopath/2007/PartnerControls">
        <TermInfo xmlns="http://schemas.microsoft.com/office/infopath/2007/PartnerControls">
          <TermName xmlns="http://schemas.microsoft.com/office/infopath/2007/PartnerControls">SAIHC</TermName>
          <TermId xmlns="http://schemas.microsoft.com/office/infopath/2007/PartnerControls">e3226939-6dd5-4b28-9a7f-1be05ad67f24</TermId>
        </TermInfo>
      </Terms>
    </i88a31995bdd47068903fa2605c0a9bc>
    <kb49183a6f1d45c4aa05ed2f11b3cf27 xmlns="dab36a66-d956-4c3a-8533-4dc359bbb8ea">
      <Terms xmlns="http://schemas.microsoft.com/office/infopath/2007/PartnerControls"/>
    </kb49183a6f1d45c4aa05ed2f11b3cf27>
    <TaxCatchAllLabel xmlns="4e7e82ff-130c-471f-a9b5-f315683a1046"/>
    <p0e1d245e2c84f5aa7d63f1f1eebbf87 xmlns="dab36a66-d956-4c3a-8533-4dc359bbb8ea">
      <Terms xmlns="http://schemas.microsoft.com/office/infopath/2007/PartnerControls"/>
    </p0e1d245e2c84f5aa7d63f1f1eebbf87>
    <o63199ffd66e45758c5788138ce45b9f xmlns="4e7e82ff-130c-471f-a9b5-f315683a1046">
      <Terms xmlns="http://schemas.microsoft.com/office/infopath/2007/PartnerControls"/>
    </o63199ffd66e45758c5788138ce45b9f>
    <Meeting xmlns="dab36a66-d956-4c3a-8533-4dc359bbb8ea">18</Meeting>
    <UKHO_DocumentOwner xmlns="http://schemas.microsoft.com/sharepoint/v3">
      <UserInfo>
        <DisplayName/>
        <AccountId xsi:nil="true"/>
        <AccountType/>
      </UserInfo>
    </UKHO_DocumentOwner>
    <Year xmlns="dab36a66-d956-4c3a-8533-4dc359bbb8ea">2021</Year>
    <PII xmlns="http://schemas.microsoft.com/sharepoint/v3">false</PII>
    <c5c87486329e4be39bab181b036c310a xmlns="4e7e82ff-130c-471f-a9b5-f315683a1046">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77777b58-be7e-4cc7-a0da-30387eb98d66</TermId>
        </TermInfo>
      </Terms>
    </c5c87486329e4be39bab181b036c310a>
    <d0411bf1067d45cd8f19cfb38ec84467 xmlns="4e7e82ff-130c-471f-a9b5-f315683a1046">
      <Terms xmlns="http://schemas.microsoft.com/office/infopath/2007/PartnerControls"/>
    </d0411bf1067d45cd8f19cfb38ec84467>
    <TaxCatchAll xmlns="4e7e82ff-130c-471f-a9b5-f315683a1046">
      <Value>2</Value>
      <Value>175</Value>
    </TaxCatchAll>
    <_dlc_DocId xmlns="8ba8e7bf-9165-43d5-bfcf-be4518794ccd">N2U5F5ZZNMZV-125255133-1890</_dlc_DocId>
    <_dlc_DocIdUrl xmlns="8ba8e7bf-9165-43d5-bfcf-be4518794ccd">
      <Url>https://ukho.sharepoint.com/sites/IHO/_layouts/15/DocIdRedir.aspx?ID=N2U5F5ZZNMZV-125255133-1890</Url>
      <Description>N2U5F5ZZNMZV-125255133-1890</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UKHO_Document" ma:contentTypeID="0x010100AF82AC212BE65442A8724FE7C83737C71B008470F3D307C80243A319DA93F1181095" ma:contentTypeVersion="332" ma:contentTypeDescription="Create a new document." ma:contentTypeScope="" ma:versionID="eda596e0ad837a9c7ad8df1095c35266">
  <xsd:schema xmlns:xsd="http://www.w3.org/2001/XMLSchema" xmlns:xs="http://www.w3.org/2001/XMLSchema" xmlns:p="http://schemas.microsoft.com/office/2006/metadata/properties" xmlns:ns1="http://schemas.microsoft.com/sharepoint/v3" xmlns:ns2="4e7e82ff-130c-471f-a9b5-f315683a1046" xmlns:ns3="dab36a66-d956-4c3a-8533-4dc359bbb8ea" xmlns:ns4="8ba8e7bf-9165-43d5-bfcf-be4518794ccd" xmlns:ns5="a77933c3-c263-4521-83cb-94775b28bdbb" targetNamespace="http://schemas.microsoft.com/office/2006/metadata/properties" ma:root="true" ma:fieldsID="f024d109b9c2427f5546740e923115bb" ns1:_="" ns2:_="" ns3:_="" ns4:_="" ns5:_="">
    <xsd:import namespace="http://schemas.microsoft.com/sharepoint/v3"/>
    <xsd:import namespace="4e7e82ff-130c-471f-a9b5-f315683a1046"/>
    <xsd:import namespace="dab36a66-d956-4c3a-8533-4dc359bbb8ea"/>
    <xsd:import namespace="8ba8e7bf-9165-43d5-bfcf-be4518794ccd"/>
    <xsd:import namespace="a77933c3-c263-4521-83cb-94775b28bdbb"/>
    <xsd:element name="properties">
      <xsd:complexType>
        <xsd:sequence>
          <xsd:element name="documentManagement">
            <xsd:complexType>
              <xsd:all>
                <xsd:element ref="ns1:UKHO_DocumentOwner" minOccurs="0"/>
                <xsd:element ref="ns3:Meeting"/>
                <xsd:element ref="ns3:Year"/>
                <xsd:element ref="ns1:PII" minOccurs="0"/>
                <xsd:element ref="ns2:d0411bf1067d45cd8f19cfb38ec84467" minOccurs="0"/>
                <xsd:element ref="ns2:o63199ffd66e45758c5788138ce45b9f" minOccurs="0"/>
                <xsd:element ref="ns4:_dlc_DocId" minOccurs="0"/>
                <xsd:element ref="ns4:_dlc_DocIdUrl" minOccurs="0"/>
                <xsd:element ref="ns4:_dlc_DocIdPersistId"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i88a31995bdd47068903fa2605c0a9bc" minOccurs="0"/>
                <xsd:element ref="ns3:p0e1d245e2c84f5aa7d63f1f1eebbf87" minOccurs="0"/>
                <xsd:element ref="ns2:c5c87486329e4be39bab181b036c310a" minOccurs="0"/>
                <xsd:element ref="ns3:kb49183a6f1d45c4aa05ed2f11b3cf27" minOccurs="0"/>
                <xsd:element ref="ns2:TaxCatchAll" minOccurs="0"/>
                <xsd:element ref="ns2:TaxCatchAllLabel" minOccurs="0"/>
                <xsd:element ref="ns5:MediaServiceAutoKeyPoints" minOccurs="0"/>
                <xsd:element ref="ns5:MediaServiceKeyPoint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KHO_DocumentOwner" ma:index="5" nillable="true" ma:displayName="Document Owner" ma:list="UserInfo" ma:SharePointGroup="0" ma:internalName="UKHO_Docum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II" ma:index="11" nillable="true" ma:displayName="PII" ma:default="0" ma:description="Does this document contain Personally Identifiable Information?" ma:internalName="PII"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e7e82ff-130c-471f-a9b5-f315683a1046" elementFormDefault="qualified">
    <xsd:import namespace="http://schemas.microsoft.com/office/2006/documentManagement/types"/>
    <xsd:import namespace="http://schemas.microsoft.com/office/infopath/2007/PartnerControls"/>
    <xsd:element name="d0411bf1067d45cd8f19cfb38ec84467" ma:index="12" nillable="true" ma:taxonomy="true" ma:internalName="d0411bf1067d45cd8f19cfb38ec84467" ma:taxonomyFieldName="UKHO_OrganisationStructure" ma:displayName="Organisation Structure" ma:readOnly="false" ma:default="" ma:fieldId="{d0411bf1-067d-45cd-8f19-cfb38ec84467}" ma:taxonomyMulti="true" ma:sspId="2d88c65c-3d18-4304-bf56-a445aaa65aff" ma:termSetId="14b94231-5548-460f-8567-7585b48b6db1" ma:anchorId="00000000-0000-0000-0000-000000000000" ma:open="false" ma:isKeyword="false">
      <xsd:complexType>
        <xsd:sequence>
          <xsd:element ref="pc:Terms" minOccurs="0" maxOccurs="1"/>
        </xsd:sequence>
      </xsd:complexType>
    </xsd:element>
    <xsd:element name="o63199ffd66e45758c5788138ce45b9f" ma:index="15" nillable="true" ma:taxonomy="true" ma:internalName="o63199ffd66e45758c5788138ce45b9f" ma:taxonomyFieldName="Document_x0020_Type" ma:displayName="Document Type" ma:default="" ma:fieldId="{863199ff-d66e-4575-8c57-88138ce45b9f}" ma:sspId="2d88c65c-3d18-4304-bf56-a445aaa65aff" ma:termSetId="f508726f-3c87-46c2-91d2-eff01595173e" ma:anchorId="00000000-0000-0000-0000-000000000000" ma:open="false" ma:isKeyword="false">
      <xsd:complexType>
        <xsd:sequence>
          <xsd:element ref="pc:Terms" minOccurs="0" maxOccurs="1"/>
        </xsd:sequence>
      </xsd:complexType>
    </xsd:element>
    <xsd:element name="c5c87486329e4be39bab181b036c310a" ma:index="30" ma:taxonomy="true" ma:internalName="c5c87486329e4be39bab181b036c310a" ma:taxonomyFieldName="UKHO_SecurityClassification" ma:displayName="Security Classification" ma:readOnly="false" ma:default="2;#OFFICIAL|77777b58-be7e-4cc7-a0da-30387eb98d66" ma:fieldId="{c5c87486-329e-4be3-9bab-181b036c310a}" ma:sspId="2d88c65c-3d18-4304-bf56-a445aaa65aff" ma:termSetId="c2a44200-7cd3-4e9d-979f-77b69cbbd6db" ma:anchorId="00000000-0000-0000-0000-000000000000" ma:open="false" ma:isKeyword="false">
      <xsd:complexType>
        <xsd:sequence>
          <xsd:element ref="pc:Terms" minOccurs="0" maxOccurs="1"/>
        </xsd:sequence>
      </xsd:complexType>
    </xsd:element>
    <xsd:element name="TaxCatchAll" ma:index="32" nillable="true" ma:displayName="Taxonomy Catch All Column" ma:hidden="true" ma:list="{94c000a0-3e35-4466-9584-4b3b832c5347}" ma:internalName="TaxCatchAll" ma:readOnly="false" ma:showField="CatchAllData" ma:web="8ba8e7bf-9165-43d5-bfcf-be4518794ccd">
      <xsd:complexType>
        <xsd:complexContent>
          <xsd:extension base="dms:MultiChoiceLookup">
            <xsd:sequence>
              <xsd:element name="Value" type="dms:Lookup" maxOccurs="unbounded" minOccurs="0" nillable="true"/>
            </xsd:sequence>
          </xsd:extension>
        </xsd:complexContent>
      </xsd:complexType>
    </xsd:element>
    <xsd:element name="TaxCatchAllLabel" ma:index="33" nillable="true" ma:displayName="Taxonomy Catch All Column1" ma:hidden="true" ma:list="{94c000a0-3e35-4466-9584-4b3b832c5347}" ma:internalName="TaxCatchAllLabel" ma:readOnly="false" ma:showField="CatchAllDataLabel" ma:web="8ba8e7bf-9165-43d5-bfcf-be4518794cc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b36a66-d956-4c3a-8533-4dc359bbb8ea" elementFormDefault="qualified">
    <xsd:import namespace="http://schemas.microsoft.com/office/2006/documentManagement/types"/>
    <xsd:import namespace="http://schemas.microsoft.com/office/infopath/2007/PartnerControls"/>
    <xsd:element name="Meeting" ma:index="7" ma:displayName="Meeting" ma:internalName="Meeting" ma:readOnly="false">
      <xsd:simpleType>
        <xsd:restriction base="dms:Text">
          <xsd:maxLength value="255"/>
        </xsd:restriction>
      </xsd:simpleType>
    </xsd:element>
    <xsd:element name="Year" ma:index="8" ma:displayName="Year" ma:internalName="Year" ma:readOnly="false">
      <xsd:simpleType>
        <xsd:restriction base="dms:Text">
          <xsd:maxLength value="4"/>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i88a31995bdd47068903fa2605c0a9bc" ma:index="27" ma:taxonomy="true" ma:internalName="i88a31995bdd47068903fa2605c0a9bc" ma:taxonomyFieldName="CommitteesandWG" ma:displayName="Committees and WG" ma:readOnly="false" ma:default="" ma:fieldId="{288a3199-5bdd-4706-8903-fa2605c0a9bc}" ma:sspId="2d88c65c-3d18-4304-bf56-a445aaa65aff" ma:termSetId="0994d431-c3de-4816-b7d2-91bc11866026" ma:anchorId="f1ca98fb-3b32-445a-9da7-04da63a0b02e" ma:open="false" ma:isKeyword="false">
      <xsd:complexType>
        <xsd:sequence>
          <xsd:element ref="pc:Terms" minOccurs="0" maxOccurs="1"/>
        </xsd:sequence>
      </xsd:complexType>
    </xsd:element>
    <xsd:element name="p0e1d245e2c84f5aa7d63f1f1eebbf87" ma:index="29" nillable="true" ma:taxonomy="true" ma:internalName="p0e1d245e2c84f5aa7d63f1f1eebbf87" ma:taxonomyFieldName="Country" ma:displayName="Country" ma:default="" ma:fieldId="{90e1d245-e2c8-4f5a-a7d6-3f1f1eebbf87}" ma:sspId="2d88c65c-3d18-4304-bf56-a445aaa65aff" ma:termSetId="feb40e58-155f-412a-b4ef-afbe204dece0" ma:anchorId="00000000-0000-0000-0000-000000000000" ma:open="false" ma:isKeyword="false">
      <xsd:complexType>
        <xsd:sequence>
          <xsd:element ref="pc:Terms" minOccurs="0" maxOccurs="1"/>
        </xsd:sequence>
      </xsd:complexType>
    </xsd:element>
    <xsd:element name="kb49183a6f1d45c4aa05ed2f11b3cf27" ma:index="31" nillable="true" ma:taxonomy="true" ma:internalName="kb49183a6f1d45c4aa05ed2f11b3cf27" ma:taxonomyFieldName="IPHIPRegion" ma:displayName="IP HIP Region" ma:default="" ma:fieldId="{4b49183a-6f1d-45c4-aa05-ed2f11b3cf27}" ma:sspId="2d88c65c-3d18-4304-bf56-a445aaa65aff" ma:termSetId="a25979c6-736c-42cb-806f-37eacf539c14" ma:anchorId="e130e950-2437-42ab-b67e-834030cfdea8"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ba8e7bf-9165-43d5-bfcf-be4518794ccd" elementFormDefault="qualified">
    <xsd:import namespace="http://schemas.microsoft.com/office/2006/documentManagement/types"/>
    <xsd:import namespace="http://schemas.microsoft.com/office/infopath/2007/PartnerControls"/>
    <xsd:element name="_dlc_DocId" ma:index="18" nillable="true" ma:displayName="Document ID Value" ma:description="The value of the document ID assigned to this item." ma:internalName="_dlc_DocId" ma:readOnly="true">
      <xsd:simpleType>
        <xsd:restriction base="dms:Text"/>
      </xsd:simpleType>
    </xsd:element>
    <xsd:element name="_dlc_DocIdUrl" ma:index="1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0" nillable="true" ma:displayName="Persist ID" ma:description="Keep ID on add." ma:hidden="true" ma:internalName="_dlc_DocIdPersistId" ma:readOnly="true">
      <xsd:simpleType>
        <xsd:restriction base="dms:Boolean"/>
      </xsd:simpleType>
    </xsd:element>
    <xsd:element name="SharedWithUsers" ma:index="3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933c3-c263-4521-83cb-94775b28bdbb" elementFormDefault="qualified">
    <xsd:import namespace="http://schemas.microsoft.com/office/2006/documentManagement/types"/>
    <xsd:import namespace="http://schemas.microsoft.com/office/infopath/2007/PartnerControls"/>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2d88c65c-3d18-4304-bf56-a445aaa65aff" ContentTypeId="0x010100AF82AC212BE65442A8724FE7C83737C71B" PreviousValue="false"/>
</file>

<file path=customXml/itemProps1.xml><?xml version="1.0" encoding="utf-8"?>
<ds:datastoreItem xmlns:ds="http://schemas.openxmlformats.org/officeDocument/2006/customXml" ds:itemID="{B58FCBCA-7A87-4573-973F-2A6FFB814549}">
  <ds:schemaRefs>
    <ds:schemaRef ds:uri="http://schemas.microsoft.com/sharepoint/events"/>
  </ds:schemaRefs>
</ds:datastoreItem>
</file>

<file path=customXml/itemProps2.xml><?xml version="1.0" encoding="utf-8"?>
<ds:datastoreItem xmlns:ds="http://schemas.openxmlformats.org/officeDocument/2006/customXml" ds:itemID="{702C34E8-9A74-4559-A4A2-41396D3549A0}">
  <ds:schemaRefs>
    <ds:schemaRef ds:uri="http://schemas.microsoft.com/sharepoint/v3/contenttype/forms"/>
  </ds:schemaRefs>
</ds:datastoreItem>
</file>

<file path=customXml/itemProps3.xml><?xml version="1.0" encoding="utf-8"?>
<ds:datastoreItem xmlns:ds="http://schemas.openxmlformats.org/officeDocument/2006/customXml" ds:itemID="{2EFD8B13-925C-40F8-BEB0-EDCE76316732}">
  <ds:schemaRefs>
    <ds:schemaRef ds:uri="http://www.w3.org/XML/1998/namespace"/>
    <ds:schemaRef ds:uri="dab36a66-d956-4c3a-8533-4dc359bbb8ea"/>
    <ds:schemaRef ds:uri="http://purl.org/dc/terms/"/>
    <ds:schemaRef ds:uri="http://schemas.openxmlformats.org/package/2006/metadata/core-properties"/>
    <ds:schemaRef ds:uri="http://schemas.microsoft.com/office/2006/metadata/properties"/>
    <ds:schemaRef ds:uri="http://purl.org/dc/elements/1.1/"/>
    <ds:schemaRef ds:uri="http://purl.org/dc/dcmitype/"/>
    <ds:schemaRef ds:uri="http://schemas.microsoft.com/office/infopath/2007/PartnerControls"/>
    <ds:schemaRef ds:uri="a77933c3-c263-4521-83cb-94775b28bdbb"/>
    <ds:schemaRef ds:uri="http://schemas.microsoft.com/office/2006/documentManagement/types"/>
    <ds:schemaRef ds:uri="8ba8e7bf-9165-43d5-bfcf-be4518794ccd"/>
    <ds:schemaRef ds:uri="4e7e82ff-130c-471f-a9b5-f315683a1046"/>
    <ds:schemaRef ds:uri="http://schemas.microsoft.com/sharepoint/v3"/>
  </ds:schemaRefs>
</ds:datastoreItem>
</file>

<file path=customXml/itemProps4.xml><?xml version="1.0" encoding="utf-8"?>
<ds:datastoreItem xmlns:ds="http://schemas.openxmlformats.org/officeDocument/2006/customXml" ds:itemID="{DD87069F-EA21-4D2C-8C7D-10458A8096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e7e82ff-130c-471f-a9b5-f315683a1046"/>
    <ds:schemaRef ds:uri="dab36a66-d956-4c3a-8533-4dc359bbb8ea"/>
    <ds:schemaRef ds:uri="8ba8e7bf-9165-43d5-bfcf-be4518794ccd"/>
    <ds:schemaRef ds:uri="a77933c3-c263-4521-83cb-94775b28bd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0329ADE8-04D4-429C-B2CA-CB66EC501AE3}">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Master_IHO_New_Logo</Template>
  <TotalTime>472</TotalTime>
  <Words>958</Words>
  <Application>Microsoft Office PowerPoint</Application>
  <PresentationFormat>Widescreen</PresentationFormat>
  <Paragraphs>87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Adobe Naskh Medium</vt:lpstr>
      <vt:lpstr>Arial</vt:lpstr>
      <vt:lpstr>Arial Black</vt:lpstr>
      <vt:lpstr>Calibri</vt:lpstr>
      <vt:lpstr>Calibri Light</vt:lpstr>
      <vt:lpstr>Times New Roman</vt:lpstr>
      <vt:lpstr>Master_IHO_New_Logo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Hydrographic Bureau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THEUNISSEN C</cp:lastModifiedBy>
  <cp:revision>65</cp:revision>
  <cp:lastPrinted>2022-05-04T13:25:08Z</cp:lastPrinted>
  <dcterms:created xsi:type="dcterms:W3CDTF">2019-06-26T12:25:46Z</dcterms:created>
  <dcterms:modified xsi:type="dcterms:W3CDTF">2023-09-01T09:08:21Z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0x010100AF82AC212BE65442A8724FE7C83737C71B008470F3D307C80243A319DA93F1181095</vt:lpwstr>
  </property>
  <property fmtid="{D5CDD505-2E9C-101B-9397-08002B2CF9AE}" pid="3" name="UKHO_SecurityClassification">
    <vt:lpwstr>2;#OFFICIAL|77777b58-be7e-4cc7-a0da-30387eb98d66</vt:lpwstr>
  </property>
  <property fmtid="{D5CDD505-2E9C-101B-9397-08002B2CF9AE}" pid="4" name="_dlc_DocIdItemGuid">
    <vt:lpwstr>3cb0b78d-e307-4e46-8498-253478ef2cb7</vt:lpwstr>
  </property>
  <property fmtid="{D5CDD505-2E9C-101B-9397-08002B2CF9AE}" pid="5" name="CommitteesandWG">
    <vt:lpwstr>175;#SAIHC|e3226939-6dd5-4b28-9a7f-1be05ad67f24</vt:lpwstr>
  </property>
  <property fmtid="{D5CDD505-2E9C-101B-9397-08002B2CF9AE}" pid="6" name="Country">
    <vt:lpwstr/>
  </property>
  <property fmtid="{D5CDD505-2E9C-101B-9397-08002B2CF9AE}" pid="7" name="UKHO_OrganisationStructure">
    <vt:lpwstr/>
  </property>
  <property fmtid="{D5CDD505-2E9C-101B-9397-08002B2CF9AE}" pid="8" name="IPHIPRegion">
    <vt:lpwstr/>
  </property>
  <property fmtid="{D5CDD505-2E9C-101B-9397-08002B2CF9AE}" pid="9" name="Document Type">
    <vt:lpwstr/>
  </property>
</Properties>
</file>