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5"/>
  </p:notesMasterIdLst>
  <p:sldIdLst>
    <p:sldId id="256" r:id="rId4"/>
    <p:sldId id="257" r:id="rId5"/>
    <p:sldId id="258" r:id="rId6"/>
    <p:sldId id="266" r:id="rId7"/>
    <p:sldId id="260" r:id="rId8"/>
    <p:sldId id="261" r:id="rId9"/>
    <p:sldId id="263" r:id="rId10"/>
    <p:sldId id="264" r:id="rId11"/>
    <p:sldId id="262" r:id="rId12"/>
    <p:sldId id="265" r:id="rId13"/>
    <p:sldId id="259"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466" autoAdjust="0"/>
  </p:normalViewPr>
  <p:slideViewPr>
    <p:cSldViewPr snapToGrid="0" showGuides="1">
      <p:cViewPr varScale="1">
        <p:scale>
          <a:sx n="90" d="100"/>
          <a:sy n="90" d="100"/>
        </p:scale>
        <p:origin x="139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Lane" userId="b6420fd5-ae53-4d6e-9ee0-ff1cadccc0d0" providerId="ADAL" clId="{12AC9EF6-8814-485B-99B3-AE7FB3330F75}"/>
    <pc:docChg chg="undo custSel addSld modSld">
      <pc:chgData name="Philip Lane" userId="b6420fd5-ae53-4d6e-9ee0-ff1cadccc0d0" providerId="ADAL" clId="{12AC9EF6-8814-485B-99B3-AE7FB3330F75}" dt="2023-08-17T09:20:34.584" v="261" actId="20577"/>
      <pc:docMkLst>
        <pc:docMk/>
      </pc:docMkLst>
      <pc:sldChg chg="modSp mod modNotesTx">
        <pc:chgData name="Philip Lane" userId="b6420fd5-ae53-4d6e-9ee0-ff1cadccc0d0" providerId="ADAL" clId="{12AC9EF6-8814-485B-99B3-AE7FB3330F75}" dt="2023-08-17T09:08:15.395" v="114" actId="20577"/>
        <pc:sldMkLst>
          <pc:docMk/>
          <pc:sldMk cId="617925195" sldId="256"/>
        </pc:sldMkLst>
        <pc:spChg chg="mod">
          <ac:chgData name="Philip Lane" userId="b6420fd5-ae53-4d6e-9ee0-ff1cadccc0d0" providerId="ADAL" clId="{12AC9EF6-8814-485B-99B3-AE7FB3330F75}" dt="2023-08-17T09:00:54.208" v="0"/>
          <ac:spMkLst>
            <pc:docMk/>
            <pc:sldMk cId="617925195" sldId="256"/>
            <ac:spMk id="6" creationId="{00000000-0000-0000-0000-000000000000}"/>
          </ac:spMkLst>
        </pc:spChg>
        <pc:spChg chg="mod">
          <ac:chgData name="Philip Lane" userId="b6420fd5-ae53-4d6e-9ee0-ff1cadccc0d0" providerId="ADAL" clId="{12AC9EF6-8814-485B-99B3-AE7FB3330F75}" dt="2023-08-17T09:01:39.110" v="13" actId="20577"/>
          <ac:spMkLst>
            <pc:docMk/>
            <pc:sldMk cId="617925195" sldId="256"/>
            <ac:spMk id="10" creationId="{00000000-0000-0000-0000-000000000000}"/>
          </ac:spMkLst>
        </pc:spChg>
      </pc:sldChg>
      <pc:sldChg chg="addSp modSp mod modNotesTx">
        <pc:chgData name="Philip Lane" userId="b6420fd5-ae53-4d6e-9ee0-ff1cadccc0d0" providerId="ADAL" clId="{12AC9EF6-8814-485B-99B3-AE7FB3330F75}" dt="2023-08-17T09:07:01.979" v="45" actId="1076"/>
        <pc:sldMkLst>
          <pc:docMk/>
          <pc:sldMk cId="2386643839" sldId="257"/>
        </pc:sldMkLst>
        <pc:spChg chg="mod">
          <ac:chgData name="Philip Lane" userId="b6420fd5-ae53-4d6e-9ee0-ff1cadccc0d0" providerId="ADAL" clId="{12AC9EF6-8814-485B-99B3-AE7FB3330F75}" dt="2023-08-17T09:03:14.973" v="17"/>
          <ac:spMkLst>
            <pc:docMk/>
            <pc:sldMk cId="2386643839" sldId="257"/>
            <ac:spMk id="7" creationId="{FE6D94CB-EDE5-495B-BEC4-A42A4A0713D7}"/>
          </ac:spMkLst>
        </pc:spChg>
        <pc:spChg chg="mod">
          <ac:chgData name="Philip Lane" userId="b6420fd5-ae53-4d6e-9ee0-ff1cadccc0d0" providerId="ADAL" clId="{12AC9EF6-8814-485B-99B3-AE7FB3330F75}" dt="2023-08-17T09:06:20.868" v="41" actId="113"/>
          <ac:spMkLst>
            <pc:docMk/>
            <pc:sldMk cId="2386643839" sldId="257"/>
            <ac:spMk id="10" creationId="{00000000-0000-0000-0000-000000000000}"/>
          </ac:spMkLst>
        </pc:spChg>
        <pc:picChg chg="add mod">
          <ac:chgData name="Philip Lane" userId="b6420fd5-ae53-4d6e-9ee0-ff1cadccc0d0" providerId="ADAL" clId="{12AC9EF6-8814-485B-99B3-AE7FB3330F75}" dt="2023-08-17T09:07:01.979" v="45" actId="1076"/>
          <ac:picMkLst>
            <pc:docMk/>
            <pc:sldMk cId="2386643839" sldId="257"/>
            <ac:picMk id="2" creationId="{1B22722A-949F-216B-C4AA-2546E05570F0}"/>
          </ac:picMkLst>
        </pc:picChg>
      </pc:sldChg>
      <pc:sldChg chg="addSp modSp add mod modNotesTx">
        <pc:chgData name="Philip Lane" userId="b6420fd5-ae53-4d6e-9ee0-ff1cadccc0d0" providerId="ADAL" clId="{12AC9EF6-8814-485B-99B3-AE7FB3330F75}" dt="2023-08-17T09:11:18.563" v="179"/>
        <pc:sldMkLst>
          <pc:docMk/>
          <pc:sldMk cId="3589426015" sldId="258"/>
        </pc:sldMkLst>
        <pc:spChg chg="mod">
          <ac:chgData name="Philip Lane" userId="b6420fd5-ae53-4d6e-9ee0-ff1cadccc0d0" providerId="ADAL" clId="{12AC9EF6-8814-485B-99B3-AE7FB3330F75}" dt="2023-08-17T09:09:08.412" v="129" actId="20577"/>
          <ac:spMkLst>
            <pc:docMk/>
            <pc:sldMk cId="3589426015" sldId="258"/>
            <ac:spMk id="7" creationId="{FE6D94CB-EDE5-495B-BEC4-A42A4A0713D7}"/>
          </ac:spMkLst>
        </pc:spChg>
        <pc:spChg chg="mod">
          <ac:chgData name="Philip Lane" userId="b6420fd5-ae53-4d6e-9ee0-ff1cadccc0d0" providerId="ADAL" clId="{12AC9EF6-8814-485B-99B3-AE7FB3330F75}" dt="2023-08-17T09:11:08.706" v="178" actId="1076"/>
          <ac:spMkLst>
            <pc:docMk/>
            <pc:sldMk cId="3589426015" sldId="258"/>
            <ac:spMk id="10" creationId="{00000000-0000-0000-0000-000000000000}"/>
          </ac:spMkLst>
        </pc:spChg>
        <pc:picChg chg="add mod">
          <ac:chgData name="Philip Lane" userId="b6420fd5-ae53-4d6e-9ee0-ff1cadccc0d0" providerId="ADAL" clId="{12AC9EF6-8814-485B-99B3-AE7FB3330F75}" dt="2023-08-17T09:09:19.231" v="133" actId="1076"/>
          <ac:picMkLst>
            <pc:docMk/>
            <pc:sldMk cId="3589426015" sldId="258"/>
            <ac:picMk id="2" creationId="{08783846-1758-7E24-C839-D5111F69FC62}"/>
          </ac:picMkLst>
        </pc:picChg>
      </pc:sldChg>
      <pc:sldChg chg="modSp add mod modNotesTx">
        <pc:chgData name="Philip Lane" userId="b6420fd5-ae53-4d6e-9ee0-ff1cadccc0d0" providerId="ADAL" clId="{12AC9EF6-8814-485B-99B3-AE7FB3330F75}" dt="2023-08-17T09:20:34.584" v="261" actId="20577"/>
        <pc:sldMkLst>
          <pc:docMk/>
          <pc:sldMk cId="2451783182" sldId="259"/>
        </pc:sldMkLst>
        <pc:spChg chg="mod">
          <ac:chgData name="Philip Lane" userId="b6420fd5-ae53-4d6e-9ee0-ff1cadccc0d0" providerId="ADAL" clId="{12AC9EF6-8814-485B-99B3-AE7FB3330F75}" dt="2023-08-17T09:18:12.590" v="249" actId="1076"/>
          <ac:spMkLst>
            <pc:docMk/>
            <pc:sldMk cId="2451783182" sldId="259"/>
            <ac:spMk id="10" creationId="{00000000-0000-0000-0000-000000000000}"/>
          </ac:spMkLst>
        </pc:spChg>
      </pc:sldChg>
      <pc:sldChg chg="addSp delSp modSp add mod modNotesTx">
        <pc:chgData name="Philip Lane" userId="b6420fd5-ae53-4d6e-9ee0-ff1cadccc0d0" providerId="ADAL" clId="{12AC9EF6-8814-485B-99B3-AE7FB3330F75}" dt="2023-08-17T09:20:02.336" v="259" actId="1076"/>
        <pc:sldMkLst>
          <pc:docMk/>
          <pc:sldMk cId="3391219642" sldId="260"/>
        </pc:sldMkLst>
        <pc:spChg chg="add mod">
          <ac:chgData name="Philip Lane" userId="b6420fd5-ae53-4d6e-9ee0-ff1cadccc0d0" providerId="ADAL" clId="{12AC9EF6-8814-485B-99B3-AE7FB3330F75}" dt="2023-08-17T09:14:19.461" v="199" actId="1076"/>
          <ac:spMkLst>
            <pc:docMk/>
            <pc:sldMk cId="3391219642" sldId="260"/>
            <ac:spMk id="3" creationId="{5CBF76D4-9802-5EC5-1F6B-9C0991168728}"/>
          </ac:spMkLst>
        </pc:spChg>
        <pc:spChg chg="mod">
          <ac:chgData name="Philip Lane" userId="b6420fd5-ae53-4d6e-9ee0-ff1cadccc0d0" providerId="ADAL" clId="{12AC9EF6-8814-485B-99B3-AE7FB3330F75}" dt="2023-08-17T09:16:17.151" v="217" actId="20577"/>
          <ac:spMkLst>
            <pc:docMk/>
            <pc:sldMk cId="3391219642" sldId="260"/>
            <ac:spMk id="7" creationId="{FE6D94CB-EDE5-495B-BEC4-A42A4A0713D7}"/>
          </ac:spMkLst>
        </pc:spChg>
        <pc:spChg chg="del mod">
          <ac:chgData name="Philip Lane" userId="b6420fd5-ae53-4d6e-9ee0-ff1cadccc0d0" providerId="ADAL" clId="{12AC9EF6-8814-485B-99B3-AE7FB3330F75}" dt="2023-08-17T09:11:47.059" v="182" actId="478"/>
          <ac:spMkLst>
            <pc:docMk/>
            <pc:sldMk cId="3391219642" sldId="260"/>
            <ac:spMk id="10" creationId="{00000000-0000-0000-0000-000000000000}"/>
          </ac:spMkLst>
        </pc:spChg>
        <pc:spChg chg="mod">
          <ac:chgData name="Philip Lane" userId="b6420fd5-ae53-4d6e-9ee0-ff1cadccc0d0" providerId="ADAL" clId="{12AC9EF6-8814-485B-99B3-AE7FB3330F75}" dt="2023-08-17T09:14:48.593" v="200"/>
          <ac:spMkLst>
            <pc:docMk/>
            <pc:sldMk cId="3391219642" sldId="260"/>
            <ac:spMk id="11" creationId="{4A9822E3-FD31-A0FB-E142-39F827F3D43D}"/>
          </ac:spMkLst>
        </pc:spChg>
        <pc:spChg chg="mod">
          <ac:chgData name="Philip Lane" userId="b6420fd5-ae53-4d6e-9ee0-ff1cadccc0d0" providerId="ADAL" clId="{12AC9EF6-8814-485B-99B3-AE7FB3330F75}" dt="2023-08-17T09:14:48.593" v="200"/>
          <ac:spMkLst>
            <pc:docMk/>
            <pc:sldMk cId="3391219642" sldId="260"/>
            <ac:spMk id="12" creationId="{C0454C24-C5B9-A450-5732-E5EDF7BCC9E6}"/>
          </ac:spMkLst>
        </pc:spChg>
        <pc:spChg chg="mod">
          <ac:chgData name="Philip Lane" userId="b6420fd5-ae53-4d6e-9ee0-ff1cadccc0d0" providerId="ADAL" clId="{12AC9EF6-8814-485B-99B3-AE7FB3330F75}" dt="2023-08-17T09:14:58.210" v="202"/>
          <ac:spMkLst>
            <pc:docMk/>
            <pc:sldMk cId="3391219642" sldId="260"/>
            <ac:spMk id="14" creationId="{501C3A05-52AB-62CE-DC74-C80D23EFE8C5}"/>
          </ac:spMkLst>
        </pc:spChg>
        <pc:spChg chg="mod">
          <ac:chgData name="Philip Lane" userId="b6420fd5-ae53-4d6e-9ee0-ff1cadccc0d0" providerId="ADAL" clId="{12AC9EF6-8814-485B-99B3-AE7FB3330F75}" dt="2023-08-17T09:14:58.210" v="202"/>
          <ac:spMkLst>
            <pc:docMk/>
            <pc:sldMk cId="3391219642" sldId="260"/>
            <ac:spMk id="15" creationId="{7BB948E0-DB79-DB40-A3A8-78849AD34242}"/>
          </ac:spMkLst>
        </pc:spChg>
        <pc:spChg chg="mod">
          <ac:chgData name="Philip Lane" userId="b6420fd5-ae53-4d6e-9ee0-ff1cadccc0d0" providerId="ADAL" clId="{12AC9EF6-8814-485B-99B3-AE7FB3330F75}" dt="2023-08-17T09:15:04.506" v="204"/>
          <ac:spMkLst>
            <pc:docMk/>
            <pc:sldMk cId="3391219642" sldId="260"/>
            <ac:spMk id="17" creationId="{348EC391-DFE7-896E-E7CD-C078F43DCD1A}"/>
          </ac:spMkLst>
        </pc:spChg>
        <pc:spChg chg="mod">
          <ac:chgData name="Philip Lane" userId="b6420fd5-ae53-4d6e-9ee0-ff1cadccc0d0" providerId="ADAL" clId="{12AC9EF6-8814-485B-99B3-AE7FB3330F75}" dt="2023-08-17T09:15:04.506" v="204"/>
          <ac:spMkLst>
            <pc:docMk/>
            <pc:sldMk cId="3391219642" sldId="260"/>
            <ac:spMk id="18" creationId="{64862999-78A8-ECE9-BEE3-8D2AAF9EF7DD}"/>
          </ac:spMkLst>
        </pc:spChg>
        <pc:spChg chg="add mod">
          <ac:chgData name="Philip Lane" userId="b6420fd5-ae53-4d6e-9ee0-ff1cadccc0d0" providerId="ADAL" clId="{12AC9EF6-8814-485B-99B3-AE7FB3330F75}" dt="2023-08-17T09:18:51.894" v="252" actId="1076"/>
          <ac:spMkLst>
            <pc:docMk/>
            <pc:sldMk cId="3391219642" sldId="260"/>
            <ac:spMk id="19" creationId="{CE979328-C57F-0F5D-1BAA-B177E07A54AC}"/>
          </ac:spMkLst>
        </pc:spChg>
        <pc:spChg chg="add mod">
          <ac:chgData name="Philip Lane" userId="b6420fd5-ae53-4d6e-9ee0-ff1cadccc0d0" providerId="ADAL" clId="{12AC9EF6-8814-485B-99B3-AE7FB3330F75}" dt="2023-08-17T09:19:03.447" v="253" actId="1076"/>
          <ac:spMkLst>
            <pc:docMk/>
            <pc:sldMk cId="3391219642" sldId="260"/>
            <ac:spMk id="20" creationId="{223C581D-17E7-A79A-48BC-E88A67F7B4A7}"/>
          </ac:spMkLst>
        </pc:spChg>
        <pc:spChg chg="add mod">
          <ac:chgData name="Philip Lane" userId="b6420fd5-ae53-4d6e-9ee0-ff1cadccc0d0" providerId="ADAL" clId="{12AC9EF6-8814-485B-99B3-AE7FB3330F75}" dt="2023-08-17T09:19:19.901" v="255" actId="1076"/>
          <ac:spMkLst>
            <pc:docMk/>
            <pc:sldMk cId="3391219642" sldId="260"/>
            <ac:spMk id="21" creationId="{43540279-911D-25DE-FAB9-6B1461F969FD}"/>
          </ac:spMkLst>
        </pc:spChg>
        <pc:spChg chg="add mod">
          <ac:chgData name="Philip Lane" userId="b6420fd5-ae53-4d6e-9ee0-ff1cadccc0d0" providerId="ADAL" clId="{12AC9EF6-8814-485B-99B3-AE7FB3330F75}" dt="2023-08-17T09:19:50.701" v="258" actId="1076"/>
          <ac:spMkLst>
            <pc:docMk/>
            <pc:sldMk cId="3391219642" sldId="260"/>
            <ac:spMk id="22" creationId="{B2447CC4-FF57-3163-5B6D-45A3E30B5CE3}"/>
          </ac:spMkLst>
        </pc:spChg>
        <pc:spChg chg="add mod">
          <ac:chgData name="Philip Lane" userId="b6420fd5-ae53-4d6e-9ee0-ff1cadccc0d0" providerId="ADAL" clId="{12AC9EF6-8814-485B-99B3-AE7FB3330F75}" dt="2023-08-17T09:20:02.336" v="259" actId="1076"/>
          <ac:spMkLst>
            <pc:docMk/>
            <pc:sldMk cId="3391219642" sldId="260"/>
            <ac:spMk id="23" creationId="{7CF9B7B6-A293-938A-9C4A-980433B34D88}"/>
          </ac:spMkLst>
        </pc:spChg>
        <pc:grpChg chg="add mod">
          <ac:chgData name="Philip Lane" userId="b6420fd5-ae53-4d6e-9ee0-ff1cadccc0d0" providerId="ADAL" clId="{12AC9EF6-8814-485B-99B3-AE7FB3330F75}" dt="2023-08-17T09:19:10.917" v="254" actId="1076"/>
          <ac:grpSpMkLst>
            <pc:docMk/>
            <pc:sldMk cId="3391219642" sldId="260"/>
            <ac:grpSpMk id="9" creationId="{3C06814E-EAB7-9D7E-FFD5-E80C3DA32A90}"/>
          </ac:grpSpMkLst>
        </pc:grpChg>
        <pc:grpChg chg="add mod">
          <ac:chgData name="Philip Lane" userId="b6420fd5-ae53-4d6e-9ee0-ff1cadccc0d0" providerId="ADAL" clId="{12AC9EF6-8814-485B-99B3-AE7FB3330F75}" dt="2023-08-17T09:19:26.575" v="256" actId="1076"/>
          <ac:grpSpMkLst>
            <pc:docMk/>
            <pc:sldMk cId="3391219642" sldId="260"/>
            <ac:grpSpMk id="13" creationId="{0AD972E3-CF91-65C8-8F76-4A158EB4E79B}"/>
          </ac:grpSpMkLst>
        </pc:grpChg>
        <pc:grpChg chg="add mod">
          <ac:chgData name="Philip Lane" userId="b6420fd5-ae53-4d6e-9ee0-ff1cadccc0d0" providerId="ADAL" clId="{12AC9EF6-8814-485B-99B3-AE7FB3330F75}" dt="2023-08-17T09:19:34.302" v="257" actId="1076"/>
          <ac:grpSpMkLst>
            <pc:docMk/>
            <pc:sldMk cId="3391219642" sldId="260"/>
            <ac:grpSpMk id="16" creationId="{3B61C170-1D88-155B-9449-529E18D8D775}"/>
          </ac:grpSpMkLst>
        </pc:grpChg>
        <pc:graphicFrameChg chg="add mod modGraphic">
          <ac:chgData name="Philip Lane" userId="b6420fd5-ae53-4d6e-9ee0-ff1cadccc0d0" providerId="ADAL" clId="{12AC9EF6-8814-485B-99B3-AE7FB3330F75}" dt="2023-08-17T09:14:15.068" v="198" actId="14734"/>
          <ac:graphicFrameMkLst>
            <pc:docMk/>
            <pc:sldMk cId="3391219642" sldId="260"/>
            <ac:graphicFrameMk id="2" creationId="{533E3761-E64D-31AC-AA46-B287D60E21B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54498-7034-4D1B-A970-95F8CB836AE4}" type="datetimeFigureOut">
              <a:rPr lang="en-GB" smtClean="0"/>
              <a:t>01/09/2023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F3B95-9CA1-47A7-86C3-8B1403E6F5EC}" type="slidenum">
              <a:rPr lang="en-GB" smtClean="0"/>
              <a:t>‹#›</a:t>
            </a:fld>
            <a:endParaRPr lang="en-GB"/>
          </a:p>
        </p:txBody>
      </p:sp>
    </p:spTree>
    <p:extLst>
      <p:ext uri="{BB962C8B-B14F-4D97-AF65-F5344CB8AC3E}">
        <p14:creationId xmlns:p14="http://schemas.microsoft.com/office/powerpoint/2010/main" val="52829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I’m Philip Lane, Technical Officer at IMSO.</a:t>
            </a:r>
          </a:p>
        </p:txBody>
      </p:sp>
      <p:sp>
        <p:nvSpPr>
          <p:cNvPr id="4" name="Slide Number Placeholder 3"/>
          <p:cNvSpPr>
            <a:spLocks noGrp="1"/>
          </p:cNvSpPr>
          <p:nvPr>
            <p:ph type="sldNum" sz="quarter" idx="5"/>
          </p:nvPr>
        </p:nvSpPr>
        <p:spPr/>
        <p:txBody>
          <a:bodyPr/>
          <a:lstStyle/>
          <a:p>
            <a:fld id="{0A9F3B95-9CA1-47A7-86C3-8B1403E6F5EC}" type="slidenum">
              <a:rPr lang="en-GB" smtClean="0"/>
              <a:t>1</a:t>
            </a:fld>
            <a:endParaRPr lang="en-GB"/>
          </a:p>
        </p:txBody>
      </p:sp>
    </p:spTree>
    <p:extLst>
      <p:ext uri="{BB962C8B-B14F-4D97-AF65-F5344CB8AC3E}">
        <p14:creationId xmlns:p14="http://schemas.microsoft.com/office/powerpoint/2010/main" val="307837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10</a:t>
            </a:fld>
            <a:endParaRPr lang="en-GB"/>
          </a:p>
        </p:txBody>
      </p:sp>
    </p:spTree>
    <p:extLst>
      <p:ext uri="{BB962C8B-B14F-4D97-AF65-F5344CB8AC3E}">
        <p14:creationId xmlns:p14="http://schemas.microsoft.com/office/powerpoint/2010/main" val="221833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Thank you for your attention. I would be happy to take any questions.</a:t>
            </a:r>
          </a:p>
        </p:txBody>
      </p:sp>
      <p:sp>
        <p:nvSpPr>
          <p:cNvPr id="4" name="Slide Number Placeholder 3"/>
          <p:cNvSpPr>
            <a:spLocks noGrp="1"/>
          </p:cNvSpPr>
          <p:nvPr>
            <p:ph type="sldNum" sz="quarter" idx="5"/>
          </p:nvPr>
        </p:nvSpPr>
        <p:spPr/>
        <p:txBody>
          <a:bodyPr/>
          <a:lstStyle/>
          <a:p>
            <a:fld id="{0A9F3B95-9CA1-47A7-86C3-8B1403E6F5EC}" type="slidenum">
              <a:rPr lang="en-GB" smtClean="0"/>
              <a:t>11</a:t>
            </a:fld>
            <a:endParaRPr lang="en-GB"/>
          </a:p>
        </p:txBody>
      </p:sp>
    </p:spTree>
    <p:extLst>
      <p:ext uri="{BB962C8B-B14F-4D97-AF65-F5344CB8AC3E}">
        <p14:creationId xmlns:p14="http://schemas.microsoft.com/office/powerpoint/2010/main" val="199921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b="1" dirty="0"/>
              <a:t>The International Mobile Satellite Organization (IMSO) </a:t>
            </a:r>
            <a:r>
              <a:rPr lang="en-GB" dirty="0"/>
              <a:t>is an intergovernmental organization established by the United Nations International Maritime Organization (IMO) in 1976.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IMSO contributes to the safety and security of seafarers and passengers around the world by: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providing oversight of the satellite providers of the </a:t>
            </a:r>
            <a:r>
              <a:rPr lang="en-GB" sz="1200" b="1" kern="100" dirty="0">
                <a:effectLst/>
                <a:latin typeface="Calibri" panose="020F0502020204030204" pitchFamily="34" charset="0"/>
                <a:ea typeface="Calibri" panose="020F0502020204030204" pitchFamily="34" charset="0"/>
                <a:cs typeface="Arial" panose="020B0604020202020204" pitchFamily="34" charset="0"/>
              </a:rPr>
              <a:t>Global Maritime Distress and Safety System</a:t>
            </a:r>
            <a:r>
              <a:rPr lang="en-GB" sz="1200" kern="100" dirty="0">
                <a:effectLst/>
                <a:latin typeface="Calibri" panose="020F0502020204030204" pitchFamily="34" charset="0"/>
                <a:ea typeface="Calibri" panose="020F0502020204030204" pitchFamily="34" charset="0"/>
                <a:cs typeface="Arial" panose="020B0604020202020204" pitchFamily="34" charset="0"/>
              </a:rPr>
              <a:t>, or ‘GMDSS’ and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Acting as the Co-ordinator for the </a:t>
            </a:r>
            <a:r>
              <a:rPr lang="en-GB" sz="1200" b="1" kern="100" dirty="0">
                <a:effectLst/>
                <a:latin typeface="Calibri" panose="020F0502020204030204" pitchFamily="34" charset="0"/>
                <a:ea typeface="Calibri" panose="020F0502020204030204" pitchFamily="34" charset="0"/>
                <a:cs typeface="Arial" panose="020B0604020202020204" pitchFamily="34" charset="0"/>
              </a:rPr>
              <a:t>Long-Range Identification and Tracking of Ships</a:t>
            </a:r>
            <a:r>
              <a:rPr lang="en-GB" sz="1200" kern="100" dirty="0">
                <a:effectLst/>
                <a:latin typeface="Calibri" panose="020F0502020204030204" pitchFamily="34" charset="0"/>
                <a:ea typeface="Calibri" panose="020F0502020204030204" pitchFamily="34" charset="0"/>
                <a:cs typeface="Arial" panose="020B0604020202020204" pitchFamily="34" charset="0"/>
              </a:rPr>
              <a:t>, or ‘LRIT’.</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Today, we will look at the aims of the GMDSS and LRIT, their practical uses and their respective regulatory environments, and the role that IMSO plays in them.</a:t>
            </a:r>
          </a:p>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2</a:t>
            </a:fld>
            <a:endParaRPr lang="en-GB"/>
          </a:p>
        </p:txBody>
      </p:sp>
    </p:spTree>
    <p:extLst>
      <p:ext uri="{BB962C8B-B14F-4D97-AF65-F5344CB8AC3E}">
        <p14:creationId xmlns:p14="http://schemas.microsoft.com/office/powerpoint/2010/main" val="29232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b="0" dirty="0">
                <a:latin typeface="Arial" panose="020B0604020202020204" pitchFamily="34" charset="0"/>
              </a:rPr>
              <a:t>We have some IMSO news ….</a:t>
            </a:r>
          </a:p>
          <a:p>
            <a:pPr eaLnBrk="1" hangingPunct="1"/>
            <a:endParaRPr lang="en-GB" altLang="en-US" b="0" dirty="0">
              <a:latin typeface="Arial" panose="020B0604020202020204" pitchFamily="34" charset="0"/>
            </a:endParaRPr>
          </a:p>
          <a:p>
            <a:pPr eaLnBrk="1" hangingPunct="1"/>
            <a:r>
              <a:rPr lang="en-GB" altLang="en-US" b="0" dirty="0">
                <a:latin typeface="Arial" panose="020B0604020202020204" pitchFamily="34" charset="0"/>
              </a:rPr>
              <a:t>On 17 April 2023 Mr. Laurent Parenté begun his four-year term as the new Director General of IMSO</a:t>
            </a:r>
          </a:p>
          <a:p>
            <a:pPr eaLnBrk="1" hangingPunct="1"/>
            <a:endParaRPr lang="en-GB"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altLang="en-US" dirty="0">
                <a:latin typeface="Arial" panose="020B0604020202020204" pitchFamily="34" charset="0"/>
              </a:rPr>
              <a:t>Next …</a:t>
            </a:r>
          </a:p>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3</a:t>
            </a:fld>
            <a:endParaRPr lang="en-GB"/>
          </a:p>
        </p:txBody>
      </p:sp>
    </p:spTree>
    <p:extLst>
      <p:ext uri="{BB962C8B-B14F-4D97-AF65-F5344CB8AC3E}">
        <p14:creationId xmlns:p14="http://schemas.microsoft.com/office/powerpoint/2010/main" val="264950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cap="all" dirty="0">
                <a:latin typeface="Arial Black" panose="020B0A04020102020204" pitchFamily="34" charset="0"/>
              </a:rPr>
              <a:t>CONCLUSION of BDMSS ASSESSMENT stage</a:t>
            </a:r>
          </a:p>
          <a:p>
            <a:endParaRPr lang="en-GB" dirty="0"/>
          </a:p>
          <a:p>
            <a:r>
              <a:rPr lang="en-GB" dirty="0"/>
              <a:t>In November 2022 IMO MSC 106 considered IMSO's report on the outcome of the site visit by the IMSO technical and operational assessment team to the BDMSS facilities in China.</a:t>
            </a:r>
          </a:p>
          <a:p>
            <a:endParaRPr lang="en-GB" dirty="0"/>
          </a:p>
          <a:p>
            <a:r>
              <a:rPr lang="en-GB" dirty="0"/>
              <a:t>The Committee agreed to recognize the maritime mobile satellite services provided by CTTIC through BDMSS for use in the GMDSS and noted the commitment of the delegation of China and CTTIC to address the outstanding implementation issues. The Committee also invited IMSO to monitor the implementation of BDMSS and to report to the Committee when the Public Services Agreement with CTTIC had been concluded and the Letter of Compliance had been issued.</a:t>
            </a:r>
          </a:p>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4</a:t>
            </a:fld>
            <a:endParaRPr lang="en-GB"/>
          </a:p>
        </p:txBody>
      </p:sp>
    </p:spTree>
    <p:extLst>
      <p:ext uri="{BB962C8B-B14F-4D97-AF65-F5344CB8AC3E}">
        <p14:creationId xmlns:p14="http://schemas.microsoft.com/office/powerpoint/2010/main" val="7211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ltLang="en-US" sz="1200" b="1" dirty="0">
                <a:latin typeface="Arial" panose="020B0604020202020204" pitchFamily="34" charset="0"/>
              </a:rPr>
              <a:t>Update on BDMSS implementation</a:t>
            </a:r>
          </a:p>
          <a:p>
            <a:pPr algn="l"/>
            <a:endParaRPr lang="en-GB" altLang="en-US" sz="1200" dirty="0">
              <a:latin typeface="Arial" panose="020B0604020202020204" pitchFamily="34" charset="0"/>
            </a:endParaRPr>
          </a:p>
          <a:p>
            <a:pPr algn="l"/>
            <a:r>
              <a:rPr lang="en-GB" altLang="en-US" sz="1200" dirty="0">
                <a:latin typeface="Arial" panose="020B0604020202020204" pitchFamily="34" charset="0"/>
              </a:rPr>
              <a:t>In November 2022, the Maritime Safety Committee agreed to recognize the maritime mobile satellite services provided by CTTIC through BDMSS for use in the GMDSS and noted the commitment of the delegation of China and CTTIC to address the outstanding implementation issues.</a:t>
            </a:r>
          </a:p>
          <a:p>
            <a:pPr marL="0" lvl="0" indent="0" algn="l">
              <a:buFont typeface="+mj-lt"/>
              <a:buNone/>
              <a:tabLst>
                <a:tab pos="540385"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mj-lt"/>
              <a:buNone/>
              <a:tabLst>
                <a:tab pos="540385" algn="l"/>
                <a:tab pos="457200" algn="l"/>
              </a:tabLst>
              <a:defRPr/>
            </a:pPr>
            <a:r>
              <a:rPr lang="en-GB" altLang="en-US" sz="1200" dirty="0">
                <a:latin typeface="Arial" panose="020B0604020202020204" pitchFamily="34" charset="0"/>
              </a:rPr>
              <a:t>The Maritime Safety Committee noted the commitment of the delegation of China and CTTIC to address any outstanding implementation issues, including those listed in NCSR 9/WP.5, annex 2, appendix 2, before the commencement of services. </a:t>
            </a:r>
          </a:p>
          <a:p>
            <a:pPr marL="0" lvl="0" indent="0" algn="l">
              <a:buFont typeface="+mj-lt"/>
              <a:buNone/>
              <a:tabLst>
                <a:tab pos="540385"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mj-lt"/>
              <a:buNone/>
              <a:tabLst>
                <a:tab pos="540385" algn="l"/>
                <a:tab pos="457200" algn="l"/>
              </a:tabLst>
              <a:defRPr/>
            </a:pPr>
            <a:r>
              <a:rPr lang="en-GB" altLang="en-US" sz="1200" dirty="0">
                <a:latin typeface="Arial" panose="020B0604020202020204" pitchFamily="34" charset="0"/>
              </a:rPr>
              <a:t>The Maritime Safety Committee invited IMSO to monitor the implementation of BDMSS and to report back when the Public Services Agreement with CTTIC had been concluded and the Letter of Compliance had been issued.</a:t>
            </a:r>
          </a:p>
          <a:p>
            <a:pPr marL="0" lvl="0" indent="0" algn="l">
              <a:buFont typeface="+mj-lt"/>
              <a:buNone/>
              <a:tabLst>
                <a:tab pos="540385"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From IMSO’s perspective, the latest status of the issues listed in NCSR 9/WP.5, annex 2, appendix 2 is as shown in this table …</a:t>
            </a:r>
          </a:p>
          <a:p>
            <a:pPr marL="0" lvl="0" indent="0" algn="l">
              <a:buFont typeface="+mj-lt"/>
              <a:buNone/>
              <a:tabLst>
                <a:tab pos="540385"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1 – done - </a:t>
            </a:r>
            <a:r>
              <a:rPr lang="en-GB" altLang="en-US" sz="1200" dirty="0">
                <a:latin typeface="Arial" panose="020B0604020202020204" pitchFamily="34" charset="0"/>
              </a:rPr>
              <a:t>Resolution MSC.529(106)</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2 – in progress</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3 – an draft interim manual has been developed and submitted to WWNWS-SC</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4 – In progress with CTTIC</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5 – in progress</a:t>
            </a:r>
          </a:p>
          <a:p>
            <a:pPr marL="0" marR="0" lvl="0" indent="0" algn="l" defTabSz="914400" rtl="0" eaLnBrk="0" fontAlgn="base" latinLnBrk="0" hangingPunct="0">
              <a:lnSpc>
                <a:spcPct val="100000"/>
              </a:lnSpc>
              <a:spcBef>
                <a:spcPct val="30000"/>
              </a:spcBef>
              <a:spcAft>
                <a:spcPct val="0"/>
              </a:spcAft>
              <a:buClrTx/>
              <a:buSzTx/>
              <a:buFont typeface="+mj-lt"/>
              <a:buNone/>
              <a:tabLst>
                <a:tab pos="540385" algn="l"/>
                <a:tab pos="457200" algn="l"/>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6 – ITU-R WP 4C completed work on the reference material for WRC-23 agenda item 1.11, issue 3. This issue will be decided at WRC-23 in November 2023. </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7 - In progress with CTTIC</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8 – no other issues raised so far</a:t>
            </a:r>
          </a:p>
          <a:p>
            <a:pPr marL="0" lvl="0" indent="0" algn="l">
              <a:buFont typeface="+mj-lt"/>
              <a:buNone/>
              <a:tabLst>
                <a:tab pos="540385" algn="l"/>
                <a:tab pos="4572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Item 9 – pending completion of the above issues</a:t>
            </a:r>
          </a:p>
          <a:p>
            <a:pPr algn="l"/>
            <a:endParaRPr lang="en-GB" altLang="en-US"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5</a:t>
            </a:fld>
            <a:endParaRPr lang="en-GB"/>
          </a:p>
        </p:txBody>
      </p:sp>
    </p:spTree>
    <p:extLst>
      <p:ext uri="{BB962C8B-B14F-4D97-AF65-F5344CB8AC3E}">
        <p14:creationId xmlns:p14="http://schemas.microsoft.com/office/powerpoint/2010/main" val="67494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6</a:t>
            </a:fld>
            <a:endParaRPr lang="en-GB"/>
          </a:p>
        </p:txBody>
      </p:sp>
    </p:spTree>
    <p:extLst>
      <p:ext uri="{BB962C8B-B14F-4D97-AF65-F5344CB8AC3E}">
        <p14:creationId xmlns:p14="http://schemas.microsoft.com/office/powerpoint/2010/main" val="206710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7</a:t>
            </a:fld>
            <a:endParaRPr lang="en-GB"/>
          </a:p>
        </p:txBody>
      </p:sp>
    </p:spTree>
    <p:extLst>
      <p:ext uri="{BB962C8B-B14F-4D97-AF65-F5344CB8AC3E}">
        <p14:creationId xmlns:p14="http://schemas.microsoft.com/office/powerpoint/2010/main" val="244139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8</a:t>
            </a:fld>
            <a:endParaRPr lang="en-GB"/>
          </a:p>
        </p:txBody>
      </p:sp>
    </p:spTree>
    <p:extLst>
      <p:ext uri="{BB962C8B-B14F-4D97-AF65-F5344CB8AC3E}">
        <p14:creationId xmlns:p14="http://schemas.microsoft.com/office/powerpoint/2010/main" val="92505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F3B95-9CA1-47A7-86C3-8B1403E6F5EC}" type="slidenum">
              <a:rPr lang="en-GB" smtClean="0"/>
              <a:t>9</a:t>
            </a:fld>
            <a:endParaRPr lang="en-GB"/>
          </a:p>
        </p:txBody>
      </p:sp>
    </p:spTree>
    <p:extLst>
      <p:ext uri="{BB962C8B-B14F-4D97-AF65-F5344CB8AC3E}">
        <p14:creationId xmlns:p14="http://schemas.microsoft.com/office/powerpoint/2010/main" val="172368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6E3C63E5-8A7B-4034-A0F5-4D60A1F3300D}" type="datetimeFigureOut">
              <a:rPr lang="fr-FR" smtClean="0"/>
              <a:t>01/09/2023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301020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E3C63E5-8A7B-4034-A0F5-4D60A1F3300D}" type="datetimeFigureOut">
              <a:rPr lang="fr-FR" smtClean="0"/>
              <a:t>01/09/2023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414553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E3C63E5-8A7B-4034-A0F5-4D60A1F3300D}" type="datetimeFigureOut">
              <a:rPr lang="fr-FR" smtClean="0"/>
              <a:t>01/09/2023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32000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E3C63E5-8A7B-4034-A0F5-4D60A1F3300D}" type="datetimeFigureOut">
              <a:rPr lang="fr-FR" smtClean="0"/>
              <a:t>01/09/2023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154401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3C63E5-8A7B-4034-A0F5-4D60A1F3300D}" type="datetimeFigureOut">
              <a:rPr lang="fr-FR" smtClean="0"/>
              <a:t>01/09/2023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203220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6E3C63E5-8A7B-4034-A0F5-4D60A1F3300D}" type="datetimeFigureOut">
              <a:rPr lang="fr-FR" smtClean="0"/>
              <a:t>01/09/2023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245185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6E3C63E5-8A7B-4034-A0F5-4D60A1F3300D}" type="datetimeFigureOut">
              <a:rPr lang="fr-FR" smtClean="0"/>
              <a:t>01/09/2023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178330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6E3C63E5-8A7B-4034-A0F5-4D60A1F3300D}" type="datetimeFigureOut">
              <a:rPr lang="fr-FR" smtClean="0"/>
              <a:t>01/09/2023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145782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C63E5-8A7B-4034-A0F5-4D60A1F3300D}" type="datetimeFigureOut">
              <a:rPr lang="fr-FR" smtClean="0"/>
              <a:t>01/09/2023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1870295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3C63E5-8A7B-4034-A0F5-4D60A1F3300D}" type="datetimeFigureOut">
              <a:rPr lang="fr-FR" smtClean="0"/>
              <a:t>01/09/2023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119260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3C63E5-8A7B-4034-A0F5-4D60A1F3300D}" type="datetimeFigureOut">
              <a:rPr lang="fr-FR" smtClean="0"/>
              <a:t>01/09/2023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1681BC-F749-45AB-990A-0977D4181336}" type="slidenum">
              <a:rPr lang="fr-FR" smtClean="0"/>
              <a:t>‹#›</a:t>
            </a:fld>
            <a:endParaRPr lang="fr-FR"/>
          </a:p>
        </p:txBody>
      </p:sp>
    </p:spTree>
    <p:extLst>
      <p:ext uri="{BB962C8B-B14F-4D97-AF65-F5344CB8AC3E}">
        <p14:creationId xmlns:p14="http://schemas.microsoft.com/office/powerpoint/2010/main" val="924688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3C63E5-8A7B-4034-A0F5-4D60A1F3300D}" type="datetimeFigureOut">
              <a:rPr lang="fr-FR" smtClean="0"/>
              <a:t>01/09/2023</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681BC-F749-45AB-990A-0977D4181336}" type="slidenum">
              <a:rPr lang="fr-FR" smtClean="0"/>
              <a:t>‹#›</a:t>
            </a:fld>
            <a:endParaRPr lang="fr-FR"/>
          </a:p>
        </p:txBody>
      </p:sp>
    </p:spTree>
    <p:extLst>
      <p:ext uri="{BB962C8B-B14F-4D97-AF65-F5344CB8AC3E}">
        <p14:creationId xmlns:p14="http://schemas.microsoft.com/office/powerpoint/2010/main" val="5169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hyperlink" Target="mailto:liufalong@cttic.c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mailto:philip.lane@imso.org" TargetMode="External"/><Relationship Id="rId5" Type="http://schemas.openxmlformats.org/officeDocument/2006/relationships/image" Target="../media/image4.jpeg"/><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13.jpe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4.jpeg"/><Relationship Id="rId4" Type="http://schemas.openxmlformats.org/officeDocument/2006/relationships/image" Target="../media/image14.png"/><Relationship Id="rId9"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031" y="0"/>
            <a:ext cx="3437937" cy="1145979"/>
          </a:xfrm>
          <a:prstGeom prst="rect">
            <a:avLst/>
          </a:prstGeom>
        </p:spPr>
      </p:pic>
      <p:sp>
        <p:nvSpPr>
          <p:cNvPr id="6" name="Title 1"/>
          <p:cNvSpPr>
            <a:spLocks noGrp="1"/>
          </p:cNvSpPr>
          <p:nvPr>
            <p:ph type="ctrTitle"/>
          </p:nvPr>
        </p:nvSpPr>
        <p:spPr>
          <a:xfrm>
            <a:off x="1524000" y="1358608"/>
            <a:ext cx="9144000" cy="2387600"/>
          </a:xfrm>
        </p:spPr>
        <p:txBody>
          <a:bodyPr/>
          <a:lstStyle/>
          <a:p>
            <a:r>
              <a:rPr lang="en-US" b="1" dirty="0"/>
              <a:t>BDMSS progress update</a:t>
            </a:r>
          </a:p>
        </p:txBody>
      </p:sp>
      <p:sp>
        <p:nvSpPr>
          <p:cNvPr id="10" name="Subtitle 2"/>
          <p:cNvSpPr>
            <a:spLocks noGrp="1"/>
          </p:cNvSpPr>
          <p:nvPr>
            <p:ph type="subTitle" idx="1"/>
          </p:nvPr>
        </p:nvSpPr>
        <p:spPr>
          <a:xfrm>
            <a:off x="1524000" y="4180879"/>
            <a:ext cx="9144000" cy="676871"/>
          </a:xfrm>
        </p:spPr>
        <p:txBody>
          <a:bodyPr>
            <a:normAutofit/>
          </a:bodyPr>
          <a:lstStyle/>
          <a:p>
            <a:r>
              <a:rPr lang="en-US" sz="3100" b="1" dirty="0">
                <a:solidFill>
                  <a:srgbClr val="00A9A9"/>
                </a:solidFill>
                <a:latin typeface="Arial" panose="020B0604020202020204" pitchFamily="34" charset="0"/>
                <a:cs typeface="Arial" panose="020B0604020202020204" pitchFamily="34" charset="0"/>
              </a:rPr>
              <a:t>IMSO &amp; CTTIC</a:t>
            </a:r>
          </a:p>
        </p:txBody>
      </p:sp>
    </p:spTree>
    <p:extLst>
      <p:ext uri="{BB962C8B-B14F-4D97-AF65-F5344CB8AC3E}">
        <p14:creationId xmlns:p14="http://schemas.microsoft.com/office/powerpoint/2010/main" val="61792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Contingency arrangements</a:t>
            </a:r>
            <a:endParaRPr lang="en-US" sz="2400" cap="all" dirty="0">
              <a:latin typeface="Arial Black" panose="020B0A04020102020204" pitchFamily="34" charset="0"/>
            </a:endParaRPr>
          </a:p>
        </p:txBody>
      </p:sp>
      <p:sp>
        <p:nvSpPr>
          <p:cNvPr id="10" name="TextBox 9"/>
          <p:cNvSpPr txBox="1"/>
          <p:nvPr/>
        </p:nvSpPr>
        <p:spPr>
          <a:xfrm>
            <a:off x="413495" y="2104831"/>
            <a:ext cx="3713691" cy="4093428"/>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B</a:t>
            </a:r>
            <a:r>
              <a:rPr lang="en-US" altLang="zh-CN" sz="2450" b="1" dirty="0">
                <a:latin typeface="Arial" panose="020B0604020202020204" pitchFamily="34" charset="0"/>
                <a:cs typeface="Arial" panose="020B0604020202020204" pitchFamily="34" charset="0"/>
              </a:rPr>
              <a:t>ackup Sites:</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Facilities are ready;</a:t>
            </a:r>
          </a:p>
          <a:p>
            <a:pPr marL="342900" indent="-342900">
              <a:spcAft>
                <a:spcPts val="600"/>
              </a:spcAft>
              <a:buFont typeface="Arial" panose="020B0604020202020204" pitchFamily="34" charset="0"/>
              <a:buChar char="•"/>
            </a:pPr>
            <a:endParaRPr lang="en-GB" sz="245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Testing and commissioning are being conducted to realize service switchover between the primary and backup sites.</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pic>
        <p:nvPicPr>
          <p:cNvPr id="9" name="上海数据中心">
            <a:hlinkClick r:id="" action="ppaction://media"/>
            <a:extLst>
              <a:ext uri="{FF2B5EF4-FFF2-40B4-BE49-F238E27FC236}">
                <a16:creationId xmlns:a16="http://schemas.microsoft.com/office/drawing/2014/main" id="{4FA9BB45-35E3-7CBE-95A4-54EF0E59689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70027" y="966850"/>
            <a:ext cx="8016490" cy="4673662"/>
          </a:xfrm>
          <a:prstGeom prst="rect">
            <a:avLst/>
          </a:prstGeom>
        </p:spPr>
      </p:pic>
    </p:spTree>
    <p:extLst>
      <p:ext uri="{BB962C8B-B14F-4D97-AF65-F5344CB8AC3E}">
        <p14:creationId xmlns:p14="http://schemas.microsoft.com/office/powerpoint/2010/main" val="163754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333">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10" name="TextBox 9"/>
          <p:cNvSpPr txBox="1"/>
          <p:nvPr/>
        </p:nvSpPr>
        <p:spPr>
          <a:xfrm>
            <a:off x="1373373" y="3363417"/>
            <a:ext cx="4007742" cy="1992853"/>
          </a:xfrm>
          <a:prstGeom prst="rect">
            <a:avLst/>
          </a:prstGeom>
          <a:noFill/>
        </p:spPr>
        <p:txBody>
          <a:bodyPr wrap="square" rtlCol="0">
            <a:spAutoFit/>
          </a:bodyPr>
          <a:lstStyle/>
          <a:p>
            <a:pPr algn="ctr">
              <a:spcAft>
                <a:spcPts val="600"/>
              </a:spcAft>
            </a:pPr>
            <a:r>
              <a:rPr lang="en-GB" sz="2450" b="1" dirty="0">
                <a:latin typeface="Arial" panose="020B0604020202020204" pitchFamily="34" charset="0"/>
                <a:cs typeface="Arial" panose="020B0604020202020204" pitchFamily="34" charset="0"/>
              </a:rPr>
              <a:t>Philip Lane</a:t>
            </a:r>
          </a:p>
          <a:p>
            <a:pPr algn="ctr">
              <a:spcAft>
                <a:spcPts val="600"/>
              </a:spcAft>
            </a:pPr>
            <a:r>
              <a:rPr lang="en-US" altLang="en-US" sz="2800" dirty="0">
                <a:solidFill>
                  <a:schemeClr val="tx1">
                    <a:lumMod val="75000"/>
                    <a:lumOff val="25000"/>
                  </a:schemeClr>
                </a:solidFill>
              </a:rPr>
              <a:t>Technical Officer </a:t>
            </a:r>
          </a:p>
          <a:p>
            <a:pPr algn="ctr">
              <a:spcAft>
                <a:spcPts val="600"/>
              </a:spcAft>
            </a:pPr>
            <a:r>
              <a:rPr lang="en-GB" sz="2800" dirty="0">
                <a:solidFill>
                  <a:schemeClr val="tx1">
                    <a:lumMod val="75000"/>
                    <a:lumOff val="25000"/>
                  </a:schemeClr>
                </a:solidFill>
              </a:rPr>
              <a:t>IMSO</a:t>
            </a:r>
          </a:p>
          <a:p>
            <a:pPr algn="ctr">
              <a:spcAft>
                <a:spcPts val="600"/>
              </a:spcAft>
            </a:pPr>
            <a:r>
              <a:rPr lang="en-GB" sz="2800" dirty="0">
                <a:solidFill>
                  <a:schemeClr val="tx1">
                    <a:lumMod val="75000"/>
                    <a:lumOff val="25000"/>
                  </a:schemeClr>
                </a:solidFill>
                <a:hlinkClick r:id="rId6"/>
              </a:rPr>
              <a:t>philip.lane@imso.org</a:t>
            </a:r>
            <a:r>
              <a:rPr lang="en-GB" sz="2800" dirty="0">
                <a:solidFill>
                  <a:schemeClr val="tx1">
                    <a:lumMod val="75000"/>
                    <a:lumOff val="25000"/>
                  </a:schemeClr>
                </a:solidFill>
              </a:rPr>
              <a:t> </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sp>
        <p:nvSpPr>
          <p:cNvPr id="2" name="文本框 1">
            <a:extLst>
              <a:ext uri="{FF2B5EF4-FFF2-40B4-BE49-F238E27FC236}">
                <a16:creationId xmlns:a16="http://schemas.microsoft.com/office/drawing/2014/main" id="{67E618EE-0468-50E4-1C21-8F4AA8D0C3E3}"/>
              </a:ext>
            </a:extLst>
          </p:cNvPr>
          <p:cNvSpPr txBox="1"/>
          <p:nvPr/>
        </p:nvSpPr>
        <p:spPr>
          <a:xfrm>
            <a:off x="3377244" y="1881892"/>
            <a:ext cx="5743895" cy="584775"/>
          </a:xfrm>
          <a:prstGeom prst="rect">
            <a:avLst/>
          </a:prstGeom>
          <a:noFill/>
        </p:spPr>
        <p:txBody>
          <a:bodyPr wrap="square" rtlCol="0">
            <a:spAutoFit/>
          </a:bodyPr>
          <a:lstStyle/>
          <a:p>
            <a:r>
              <a:rPr lang="en-GB" altLang="zh-CN" sz="3200" b="1" dirty="0">
                <a:latin typeface="Arial" panose="020B0604020202020204" pitchFamily="34" charset="0"/>
                <a:cs typeface="Arial" panose="020B0604020202020204" pitchFamily="34" charset="0"/>
              </a:rPr>
              <a:t>Thank you for your attention</a:t>
            </a:r>
            <a:r>
              <a:rPr lang="zh-CN" altLang="en-US" sz="3200" b="1" dirty="0">
                <a:latin typeface="Arial" panose="020B0604020202020204" pitchFamily="34" charset="0"/>
                <a:cs typeface="Arial" panose="020B0604020202020204" pitchFamily="34" charset="0"/>
              </a:rPr>
              <a:t>！</a:t>
            </a:r>
            <a:endParaRPr lang="en-GB" altLang="zh-CN" sz="3200" b="1" dirty="0">
              <a:latin typeface="Arial" panose="020B0604020202020204" pitchFamily="34" charset="0"/>
              <a:cs typeface="Arial" panose="020B0604020202020204" pitchFamily="34" charset="0"/>
            </a:endParaRPr>
          </a:p>
        </p:txBody>
      </p:sp>
      <p:sp>
        <p:nvSpPr>
          <p:cNvPr id="3" name="TextBox 9">
            <a:extLst>
              <a:ext uri="{FF2B5EF4-FFF2-40B4-BE49-F238E27FC236}">
                <a16:creationId xmlns:a16="http://schemas.microsoft.com/office/drawing/2014/main" id="{B7253A90-8C7A-CB3D-743C-BD1862F6A263}"/>
              </a:ext>
            </a:extLst>
          </p:cNvPr>
          <p:cNvSpPr txBox="1"/>
          <p:nvPr/>
        </p:nvSpPr>
        <p:spPr>
          <a:xfrm>
            <a:off x="6249191" y="3309556"/>
            <a:ext cx="5095817" cy="2046714"/>
          </a:xfrm>
          <a:prstGeom prst="rect">
            <a:avLst/>
          </a:prstGeom>
          <a:noFill/>
        </p:spPr>
        <p:txBody>
          <a:bodyPr wrap="square" rtlCol="0">
            <a:spAutoFit/>
          </a:bodyPr>
          <a:lstStyle/>
          <a:p>
            <a:pPr algn="ctr">
              <a:spcAft>
                <a:spcPts val="600"/>
              </a:spcAft>
            </a:pPr>
            <a:r>
              <a:rPr lang="en-US" altLang="en-US" sz="2800" b="1" dirty="0">
                <a:solidFill>
                  <a:schemeClr val="tx1">
                    <a:lumMod val="75000"/>
                    <a:lumOff val="25000"/>
                  </a:schemeClr>
                </a:solidFill>
              </a:rPr>
              <a:t>L</a:t>
            </a:r>
            <a:r>
              <a:rPr lang="en-US" altLang="zh-CN" sz="2800" b="1" dirty="0">
                <a:solidFill>
                  <a:schemeClr val="tx1">
                    <a:lumMod val="75000"/>
                    <a:lumOff val="25000"/>
                  </a:schemeClr>
                </a:solidFill>
              </a:rPr>
              <a:t>iu Falong</a:t>
            </a:r>
          </a:p>
          <a:p>
            <a:pPr algn="ctr">
              <a:spcAft>
                <a:spcPts val="600"/>
              </a:spcAft>
            </a:pPr>
            <a:r>
              <a:rPr lang="en-US" altLang="en-US" sz="2800" dirty="0">
                <a:solidFill>
                  <a:schemeClr val="tx1">
                    <a:lumMod val="75000"/>
                    <a:lumOff val="25000"/>
                  </a:schemeClr>
                </a:solidFill>
              </a:rPr>
              <a:t>International Cooperation Advisor </a:t>
            </a:r>
          </a:p>
          <a:p>
            <a:pPr algn="ctr">
              <a:spcAft>
                <a:spcPts val="600"/>
              </a:spcAft>
            </a:pPr>
            <a:r>
              <a:rPr lang="en-GB" sz="2800" dirty="0">
                <a:solidFill>
                  <a:schemeClr val="tx1">
                    <a:lumMod val="75000"/>
                    <a:lumOff val="25000"/>
                  </a:schemeClr>
                </a:solidFill>
              </a:rPr>
              <a:t>CTTIC</a:t>
            </a:r>
          </a:p>
          <a:p>
            <a:pPr algn="ctr">
              <a:spcAft>
                <a:spcPts val="600"/>
              </a:spcAft>
            </a:pPr>
            <a:r>
              <a:rPr lang="en-GB" sz="2800" dirty="0">
                <a:solidFill>
                  <a:schemeClr val="tx1">
                    <a:lumMod val="75000"/>
                    <a:lumOff val="25000"/>
                  </a:schemeClr>
                </a:solidFill>
                <a:hlinkClick r:id="rId7"/>
              </a:rPr>
              <a:t>liufalong@cttic.cn</a:t>
            </a:r>
            <a:r>
              <a:rPr lang="en-GB" sz="2800" dirty="0">
                <a:solidFill>
                  <a:schemeClr val="tx1">
                    <a:lumMod val="75000"/>
                    <a:lumOff val="25000"/>
                  </a:schemeClr>
                </a:solidFill>
              </a:rPr>
              <a:t> </a:t>
            </a:r>
          </a:p>
        </p:txBody>
      </p:sp>
    </p:spTree>
    <p:extLst>
      <p:ext uri="{BB962C8B-B14F-4D97-AF65-F5344CB8AC3E}">
        <p14:creationId xmlns:p14="http://schemas.microsoft.com/office/powerpoint/2010/main" val="245178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About IMSO</a:t>
            </a:r>
            <a:endParaRPr lang="en-US" sz="2400" cap="all" dirty="0">
              <a:latin typeface="Arial Black" panose="020B0A04020102020204" pitchFamily="34" charset="0"/>
            </a:endParaRPr>
          </a:p>
        </p:txBody>
      </p:sp>
      <p:sp>
        <p:nvSpPr>
          <p:cNvPr id="10" name="TextBox 9"/>
          <p:cNvSpPr txBox="1"/>
          <p:nvPr/>
        </p:nvSpPr>
        <p:spPr>
          <a:xfrm>
            <a:off x="955221" y="1218489"/>
            <a:ext cx="6912227" cy="4839786"/>
          </a:xfrm>
          <a:prstGeom prst="rect">
            <a:avLst/>
          </a:prstGeom>
          <a:noFill/>
        </p:spPr>
        <p:txBody>
          <a:bodyPr wrap="square" rtlCol="0">
            <a:spAutoFit/>
          </a:bodyPr>
          <a:lstStyle/>
          <a:p>
            <a:pPr>
              <a:spcAft>
                <a:spcPts val="600"/>
              </a:spcAft>
            </a:pPr>
            <a:r>
              <a:rPr lang="en-GB" sz="2800" kern="100" dirty="0">
                <a:effectLst/>
                <a:latin typeface="Calibri" panose="020F0502020204030204" pitchFamily="34" charset="0"/>
                <a:ea typeface="Calibri" panose="020F0502020204030204" pitchFamily="34" charset="0"/>
                <a:cs typeface="Arial" panose="020B0604020202020204" pitchFamily="34" charset="0"/>
              </a:rPr>
              <a:t>IMSO contributes to the safety and security of seafarers and passengers around the world by: </a:t>
            </a:r>
          </a:p>
          <a:p>
            <a:pPr>
              <a:spcAft>
                <a:spcPts val="600"/>
              </a:spcAft>
            </a:pPr>
            <a:endParaRPr lang="en-GB" sz="2450" b="1" dirty="0">
              <a:latin typeface="Arial" panose="020B0604020202020204" pitchFamily="34" charset="0"/>
              <a:cs typeface="Arial" panose="020B0604020202020204" pitchFamily="34" charset="0"/>
            </a:endParaRPr>
          </a:p>
          <a:p>
            <a:pPr marL="514350" indent="-51435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providing oversight of the satellite providers of the Global Maritime Distress and Safety System, or ‘GMDSS’ and </a:t>
            </a:r>
          </a:p>
          <a:p>
            <a:pPr marL="514350" indent="-51435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Acting as the Co-ordinator for the Long-Range Identification and Tracking of Ships, or ‘LRIT’.</a:t>
            </a:r>
          </a:p>
          <a:p>
            <a:pPr>
              <a:spcAft>
                <a:spcPts val="600"/>
              </a:spcAft>
            </a:pPr>
            <a:endParaRPr lang="en-US" sz="2800" dirty="0"/>
          </a:p>
          <a:p>
            <a:pPr lvl="1"/>
            <a:endParaRPr lang="en-US" sz="2800" dirty="0"/>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pic>
        <p:nvPicPr>
          <p:cNvPr id="2" name="Picture 1">
            <a:extLst>
              <a:ext uri="{FF2B5EF4-FFF2-40B4-BE49-F238E27FC236}">
                <a16:creationId xmlns:a16="http://schemas.microsoft.com/office/drawing/2014/main" id="{1B22722A-949F-216B-C4AA-2546E05570F0}"/>
              </a:ext>
            </a:extLst>
          </p:cNvPr>
          <p:cNvPicPr>
            <a:picLocks noChangeAspect="1"/>
          </p:cNvPicPr>
          <p:nvPr/>
        </p:nvPicPr>
        <p:blipFill>
          <a:blip r:embed="rId6"/>
          <a:stretch>
            <a:fillRect/>
          </a:stretch>
        </p:blipFill>
        <p:spPr>
          <a:xfrm>
            <a:off x="8167331" y="1550882"/>
            <a:ext cx="3069448" cy="3287321"/>
          </a:xfrm>
          <a:prstGeom prst="rect">
            <a:avLst/>
          </a:prstGeom>
        </p:spPr>
      </p:pic>
    </p:spTree>
    <p:extLst>
      <p:ext uri="{BB962C8B-B14F-4D97-AF65-F5344CB8AC3E}">
        <p14:creationId xmlns:p14="http://schemas.microsoft.com/office/powerpoint/2010/main" val="238664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IMSO NEWS</a:t>
            </a:r>
            <a:endParaRPr lang="en-US" sz="2400" cap="all" dirty="0">
              <a:latin typeface="Arial Black" panose="020B0A04020102020204" pitchFamily="34" charset="0"/>
            </a:endParaRPr>
          </a:p>
        </p:txBody>
      </p:sp>
      <p:sp>
        <p:nvSpPr>
          <p:cNvPr id="10" name="TextBox 9"/>
          <p:cNvSpPr txBox="1"/>
          <p:nvPr/>
        </p:nvSpPr>
        <p:spPr>
          <a:xfrm>
            <a:off x="939565" y="1692439"/>
            <a:ext cx="6899806" cy="2054409"/>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New IMSO Director General</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following his election on 29th September 2022 by the IMSO Assembly, </a:t>
            </a:r>
            <a:r>
              <a:rPr lang="en-GB" sz="2450" b="1" dirty="0">
                <a:latin typeface="Arial" panose="020B0604020202020204" pitchFamily="34" charset="0"/>
                <a:cs typeface="Arial" panose="020B0604020202020204" pitchFamily="34" charset="0"/>
              </a:rPr>
              <a:t>Mr. Laurent Parenté </a:t>
            </a:r>
            <a:r>
              <a:rPr lang="en-GB" sz="2450" dirty="0">
                <a:latin typeface="Arial" panose="020B0604020202020204" pitchFamily="34" charset="0"/>
                <a:cs typeface="Arial" panose="020B0604020202020204" pitchFamily="34" charset="0"/>
              </a:rPr>
              <a:t>(Vanuatu) begun his four-year term as the Director General of IMSO on 17 April 2023</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pic>
        <p:nvPicPr>
          <p:cNvPr id="2" name="Picture 2">
            <a:extLst>
              <a:ext uri="{FF2B5EF4-FFF2-40B4-BE49-F238E27FC236}">
                <a16:creationId xmlns:a16="http://schemas.microsoft.com/office/drawing/2014/main" id="{08783846-1758-7E24-C839-D5111F69F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813" y="1692439"/>
            <a:ext cx="2247211" cy="296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2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CONCLUSION of BDMSS ASSESSMENT stage</a:t>
            </a:r>
            <a:endParaRPr lang="en-US" sz="2400" cap="all" dirty="0">
              <a:latin typeface="Arial Black" panose="020B0A04020102020204" pitchFamily="34" charset="0"/>
            </a:endParaRP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pic>
        <p:nvPicPr>
          <p:cNvPr id="9" name="Picture 8">
            <a:extLst>
              <a:ext uri="{FF2B5EF4-FFF2-40B4-BE49-F238E27FC236}">
                <a16:creationId xmlns:a16="http://schemas.microsoft.com/office/drawing/2014/main" id="{F8321184-845E-29F1-ED02-EE83285AC244}"/>
              </a:ext>
            </a:extLst>
          </p:cNvPr>
          <p:cNvPicPr>
            <a:picLocks noChangeAspect="1"/>
          </p:cNvPicPr>
          <p:nvPr/>
        </p:nvPicPr>
        <p:blipFill>
          <a:blip r:embed="rId6"/>
          <a:stretch>
            <a:fillRect/>
          </a:stretch>
        </p:blipFill>
        <p:spPr>
          <a:xfrm>
            <a:off x="6649078" y="835432"/>
            <a:ext cx="3835596" cy="543587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8B89535-CE4B-0E7A-D963-C4F8C404E699}"/>
              </a:ext>
            </a:extLst>
          </p:cNvPr>
          <p:cNvPicPr>
            <a:picLocks noChangeAspect="1"/>
          </p:cNvPicPr>
          <p:nvPr/>
        </p:nvPicPr>
        <p:blipFill>
          <a:blip r:embed="rId7"/>
          <a:stretch>
            <a:fillRect/>
          </a:stretch>
        </p:blipFill>
        <p:spPr>
          <a:xfrm>
            <a:off x="2243278" y="835433"/>
            <a:ext cx="3835597" cy="54358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333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840441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OVERALL STATUS on BDMSS implementation</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graphicFrame>
        <p:nvGraphicFramePr>
          <p:cNvPr id="2" name="Table 2">
            <a:extLst>
              <a:ext uri="{FF2B5EF4-FFF2-40B4-BE49-F238E27FC236}">
                <a16:creationId xmlns:a16="http://schemas.microsoft.com/office/drawing/2014/main" id="{533E3761-E64D-31AC-AA46-B287D60E21BF}"/>
              </a:ext>
            </a:extLst>
          </p:cNvPr>
          <p:cNvGraphicFramePr>
            <a:graphicFrameLocks noGrp="1"/>
          </p:cNvGraphicFramePr>
          <p:nvPr>
            <p:extLst>
              <p:ext uri="{D42A27DB-BD31-4B8C-83A1-F6EECF244321}">
                <p14:modId xmlns:p14="http://schemas.microsoft.com/office/powerpoint/2010/main" val="2557748178"/>
              </p:ext>
            </p:extLst>
          </p:nvPr>
        </p:nvGraphicFramePr>
        <p:xfrm>
          <a:off x="2032000" y="929758"/>
          <a:ext cx="8128000" cy="4739640"/>
        </p:xfrm>
        <a:graphic>
          <a:graphicData uri="http://schemas.openxmlformats.org/drawingml/2006/table">
            <a:tbl>
              <a:tblPr firstRow="1" bandRow="1">
                <a:tableStyleId>{5C22544A-7EE6-4342-B048-85BDC9FD1C3A}</a:tableStyleId>
              </a:tblPr>
              <a:tblGrid>
                <a:gridCol w="7244203">
                  <a:extLst>
                    <a:ext uri="{9D8B030D-6E8A-4147-A177-3AD203B41FA5}">
                      <a16:colId xmlns:a16="http://schemas.microsoft.com/office/drawing/2014/main" val="2948065008"/>
                    </a:ext>
                  </a:extLst>
                </a:gridCol>
                <a:gridCol w="883797">
                  <a:extLst>
                    <a:ext uri="{9D8B030D-6E8A-4147-A177-3AD203B41FA5}">
                      <a16:colId xmlns:a16="http://schemas.microsoft.com/office/drawing/2014/main" val="2982185863"/>
                    </a:ext>
                  </a:extLst>
                </a:gridCol>
              </a:tblGrid>
              <a:tr h="370840">
                <a:tc>
                  <a:txBody>
                    <a:bodyPr/>
                    <a:lstStyle/>
                    <a:p>
                      <a:r>
                        <a:rPr lang="en-GB" dirty="0"/>
                        <a:t>Implementation issue</a:t>
                      </a:r>
                    </a:p>
                  </a:txBody>
                  <a:tcPr/>
                </a:tc>
                <a:tc>
                  <a:txBody>
                    <a:bodyPr/>
                    <a:lstStyle/>
                    <a:p>
                      <a:r>
                        <a:rPr lang="en-GB" dirty="0"/>
                        <a:t>Status</a:t>
                      </a:r>
                    </a:p>
                  </a:txBody>
                  <a:tcPr/>
                </a:tc>
                <a:extLst>
                  <a:ext uri="{0D108BD9-81ED-4DB2-BD59-A6C34878D82A}">
                    <a16:rowId xmlns:a16="http://schemas.microsoft.com/office/drawing/2014/main" val="593073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1. MSC to issue a resolution recognizing the mobile satellite GMDSS service provider</a:t>
                      </a:r>
                    </a:p>
                  </a:txBody>
                  <a:tcPr/>
                </a:tc>
                <a:tc>
                  <a:txBody>
                    <a:bodyPr/>
                    <a:lstStyle/>
                    <a:p>
                      <a:endParaRPr lang="en-GB"/>
                    </a:p>
                  </a:txBody>
                  <a:tcPr/>
                </a:tc>
                <a:extLst>
                  <a:ext uri="{0D108BD9-81ED-4DB2-BD59-A6C34878D82A}">
                    <a16:rowId xmlns:a16="http://schemas.microsoft.com/office/drawing/2014/main" val="2695495266"/>
                  </a:ext>
                </a:extLst>
              </a:tr>
              <a:tr h="370840">
                <a:tc>
                  <a:txBody>
                    <a:bodyPr/>
                    <a:lstStyle/>
                    <a:p>
                      <a:r>
                        <a:rPr lang="en-GB" sz="1600" dirty="0"/>
                        <a:t>2. BDMSS to sign a PSA with IMSO for oversight of the recognized services</a:t>
                      </a:r>
                    </a:p>
                  </a:txBody>
                  <a:tcPr/>
                </a:tc>
                <a:tc>
                  <a:txBody>
                    <a:bodyPr/>
                    <a:lstStyle/>
                    <a:p>
                      <a:endParaRPr lang="en-GB"/>
                    </a:p>
                  </a:txBody>
                  <a:tcPr/>
                </a:tc>
                <a:extLst>
                  <a:ext uri="{0D108BD9-81ED-4DB2-BD59-A6C34878D82A}">
                    <a16:rowId xmlns:a16="http://schemas.microsoft.com/office/drawing/2014/main" val="1069521273"/>
                  </a:ext>
                </a:extLst>
              </a:tr>
              <a:tr h="370840">
                <a:tc>
                  <a:txBody>
                    <a:bodyPr/>
                    <a:lstStyle/>
                    <a:p>
                      <a:r>
                        <a:rPr lang="en-GB" sz="1600" dirty="0"/>
                        <a:t>3. IMO to make available an MSI manual for the new Enhanced Group Call (EGC) service</a:t>
                      </a:r>
                    </a:p>
                  </a:txBody>
                  <a:tcPr/>
                </a:tc>
                <a:tc>
                  <a:txBody>
                    <a:bodyPr/>
                    <a:lstStyle/>
                    <a:p>
                      <a:endParaRPr lang="en-GB" dirty="0"/>
                    </a:p>
                  </a:txBody>
                  <a:tcPr/>
                </a:tc>
                <a:extLst>
                  <a:ext uri="{0D108BD9-81ED-4DB2-BD59-A6C34878D82A}">
                    <a16:rowId xmlns:a16="http://schemas.microsoft.com/office/drawing/2014/main" val="216264295"/>
                  </a:ext>
                </a:extLst>
              </a:tr>
              <a:tr h="370840">
                <a:tc>
                  <a:txBody>
                    <a:bodyPr/>
                    <a:lstStyle/>
                    <a:p>
                      <a:r>
                        <a:rPr lang="en-GB" sz="1600" dirty="0"/>
                        <a:t>4. BDMSS to develop internal operational procedures to support GMDSS recognized services</a:t>
                      </a:r>
                    </a:p>
                  </a:txBody>
                  <a:tcPr/>
                </a:tc>
                <a:tc>
                  <a:txBody>
                    <a:bodyPr/>
                    <a:lstStyle/>
                    <a:p>
                      <a:endParaRPr lang="en-GB" dirty="0"/>
                    </a:p>
                  </a:txBody>
                  <a:tcPr/>
                </a:tc>
                <a:extLst>
                  <a:ext uri="{0D108BD9-81ED-4DB2-BD59-A6C34878D82A}">
                    <a16:rowId xmlns:a16="http://schemas.microsoft.com/office/drawing/2014/main" val="939915517"/>
                  </a:ext>
                </a:extLst>
              </a:tr>
              <a:tr h="370840">
                <a:tc>
                  <a:txBody>
                    <a:bodyPr/>
                    <a:lstStyle/>
                    <a:p>
                      <a:r>
                        <a:rPr lang="en-GB" sz="1600" dirty="0"/>
                        <a:t>5. a type-approved terminal to be made available for the operation of the new mobile communication satellite services</a:t>
                      </a:r>
                    </a:p>
                  </a:txBody>
                  <a:tcPr/>
                </a:tc>
                <a:tc>
                  <a:txBody>
                    <a:bodyPr/>
                    <a:lstStyle/>
                    <a:p>
                      <a:endParaRPr lang="en-GB" dirty="0"/>
                    </a:p>
                  </a:txBody>
                  <a:tcPr/>
                </a:tc>
                <a:extLst>
                  <a:ext uri="{0D108BD9-81ED-4DB2-BD59-A6C34878D82A}">
                    <a16:rowId xmlns:a16="http://schemas.microsoft.com/office/drawing/2014/main" val="4142928267"/>
                  </a:ext>
                </a:extLst>
              </a:tr>
              <a:tr h="370840">
                <a:tc>
                  <a:txBody>
                    <a:bodyPr/>
                    <a:lstStyle/>
                    <a:p>
                      <a:r>
                        <a:rPr lang="en-GB" sz="1600" dirty="0"/>
                        <a:t>6. WRC-23 to complete the necessary regulatory actions to safeguard the availability and full protection of the spectrum used for BDMSS</a:t>
                      </a:r>
                    </a:p>
                  </a:txBody>
                  <a:tcPr/>
                </a:tc>
                <a:tc>
                  <a:txBody>
                    <a:bodyPr/>
                    <a:lstStyle/>
                    <a:p>
                      <a:endParaRPr lang="en-GB" dirty="0"/>
                    </a:p>
                  </a:txBody>
                  <a:tcPr/>
                </a:tc>
                <a:extLst>
                  <a:ext uri="{0D108BD9-81ED-4DB2-BD59-A6C34878D82A}">
                    <a16:rowId xmlns:a16="http://schemas.microsoft.com/office/drawing/2014/main" val="1937646431"/>
                  </a:ext>
                </a:extLst>
              </a:tr>
              <a:tr h="123613">
                <a:tc>
                  <a:txBody>
                    <a:bodyPr/>
                    <a:lstStyle/>
                    <a:p>
                      <a:r>
                        <a:rPr lang="en-GB" sz="1600" dirty="0"/>
                        <a:t>7. CTTIC to complete contingency arrangements for ground-based components of BDMSS</a:t>
                      </a:r>
                    </a:p>
                  </a:txBody>
                  <a:tcPr/>
                </a:tc>
                <a:tc>
                  <a:txBody>
                    <a:bodyPr/>
                    <a:lstStyle/>
                    <a:p>
                      <a:endParaRPr lang="en-GB" dirty="0"/>
                    </a:p>
                  </a:txBody>
                  <a:tcPr/>
                </a:tc>
                <a:extLst>
                  <a:ext uri="{0D108BD9-81ED-4DB2-BD59-A6C34878D82A}">
                    <a16:rowId xmlns:a16="http://schemas.microsoft.com/office/drawing/2014/main" val="685090961"/>
                  </a:ext>
                </a:extLst>
              </a:tr>
              <a:tr h="242147">
                <a:tc>
                  <a:txBody>
                    <a:bodyPr/>
                    <a:lstStyle/>
                    <a:p>
                      <a:r>
                        <a:rPr lang="en-GB" sz="1600" dirty="0"/>
                        <a:t>8. any other issues to be indicated by MSC</a:t>
                      </a:r>
                    </a:p>
                  </a:txBody>
                  <a:tcPr/>
                </a:tc>
                <a:tc>
                  <a:txBody>
                    <a:bodyPr/>
                    <a:lstStyle/>
                    <a:p>
                      <a:endParaRPr lang="en-GB" dirty="0"/>
                    </a:p>
                  </a:txBody>
                  <a:tcPr/>
                </a:tc>
                <a:extLst>
                  <a:ext uri="{0D108BD9-81ED-4DB2-BD59-A6C34878D82A}">
                    <a16:rowId xmlns:a16="http://schemas.microsoft.com/office/drawing/2014/main" val="2329955109"/>
                  </a:ext>
                </a:extLst>
              </a:tr>
              <a:tr h="123613">
                <a:tc>
                  <a:txBody>
                    <a:bodyPr/>
                    <a:lstStyle/>
                    <a:p>
                      <a:r>
                        <a:rPr lang="en-GB" sz="1600" dirty="0"/>
                        <a:t>9. IMSO to issue CTTIC with a "Letter of Compliance"</a:t>
                      </a:r>
                    </a:p>
                  </a:txBody>
                  <a:tcPr/>
                </a:tc>
                <a:tc>
                  <a:txBody>
                    <a:bodyPr/>
                    <a:lstStyle/>
                    <a:p>
                      <a:endParaRPr lang="en-GB" dirty="0"/>
                    </a:p>
                  </a:txBody>
                  <a:tcPr/>
                </a:tc>
                <a:extLst>
                  <a:ext uri="{0D108BD9-81ED-4DB2-BD59-A6C34878D82A}">
                    <a16:rowId xmlns:a16="http://schemas.microsoft.com/office/drawing/2014/main" val="4288893558"/>
                  </a:ext>
                </a:extLst>
              </a:tr>
            </a:tbl>
          </a:graphicData>
        </a:graphic>
      </p:graphicFrame>
      <p:sp>
        <p:nvSpPr>
          <p:cNvPr id="3" name="Oval 2">
            <a:extLst>
              <a:ext uri="{FF2B5EF4-FFF2-40B4-BE49-F238E27FC236}">
                <a16:creationId xmlns:a16="http://schemas.microsoft.com/office/drawing/2014/main" id="{5CBF76D4-9802-5EC5-1F6B-9C0991168728}"/>
              </a:ext>
            </a:extLst>
          </p:cNvPr>
          <p:cNvSpPr/>
          <p:nvPr/>
        </p:nvSpPr>
        <p:spPr>
          <a:xfrm>
            <a:off x="9579563" y="1392714"/>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grpSp>
        <p:nvGrpSpPr>
          <p:cNvPr id="9" name="Group 8">
            <a:extLst>
              <a:ext uri="{FF2B5EF4-FFF2-40B4-BE49-F238E27FC236}">
                <a16:creationId xmlns:a16="http://schemas.microsoft.com/office/drawing/2014/main" id="{3C06814E-EAB7-9D7E-FFD5-E80C3DA32A90}"/>
              </a:ext>
            </a:extLst>
          </p:cNvPr>
          <p:cNvGrpSpPr/>
          <p:nvPr/>
        </p:nvGrpSpPr>
        <p:grpSpPr>
          <a:xfrm>
            <a:off x="9579563" y="2791920"/>
            <a:ext cx="237331" cy="213367"/>
            <a:chOff x="6277210" y="3116718"/>
            <a:chExt cx="237331" cy="213367"/>
          </a:xfrm>
        </p:grpSpPr>
        <p:sp>
          <p:nvSpPr>
            <p:cNvPr id="11" name="Oval 10">
              <a:extLst>
                <a:ext uri="{FF2B5EF4-FFF2-40B4-BE49-F238E27FC236}">
                  <a16:creationId xmlns:a16="http://schemas.microsoft.com/office/drawing/2014/main" id="{4A9822E3-FD31-A0FB-E142-39F827F3D43D}"/>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12" name="Partial Circle 11">
              <a:extLst>
                <a:ext uri="{FF2B5EF4-FFF2-40B4-BE49-F238E27FC236}">
                  <a16:creationId xmlns:a16="http://schemas.microsoft.com/office/drawing/2014/main" id="{C0454C24-C5B9-A450-5732-E5EDF7BCC9E6}"/>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3" name="Group 12">
            <a:extLst>
              <a:ext uri="{FF2B5EF4-FFF2-40B4-BE49-F238E27FC236}">
                <a16:creationId xmlns:a16="http://schemas.microsoft.com/office/drawing/2014/main" id="{0AD972E3-CF91-65C8-8F76-4A158EB4E79B}"/>
              </a:ext>
            </a:extLst>
          </p:cNvPr>
          <p:cNvGrpSpPr/>
          <p:nvPr/>
        </p:nvGrpSpPr>
        <p:grpSpPr>
          <a:xfrm>
            <a:off x="9579561" y="3958482"/>
            <a:ext cx="237331" cy="213367"/>
            <a:chOff x="6277210" y="3116718"/>
            <a:chExt cx="237331" cy="213367"/>
          </a:xfrm>
        </p:grpSpPr>
        <p:sp>
          <p:nvSpPr>
            <p:cNvPr id="14" name="Oval 13">
              <a:extLst>
                <a:ext uri="{FF2B5EF4-FFF2-40B4-BE49-F238E27FC236}">
                  <a16:creationId xmlns:a16="http://schemas.microsoft.com/office/drawing/2014/main" id="{501C3A05-52AB-62CE-DC74-C80D23EFE8C5}"/>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15" name="Partial Circle 14">
              <a:extLst>
                <a:ext uri="{FF2B5EF4-FFF2-40B4-BE49-F238E27FC236}">
                  <a16:creationId xmlns:a16="http://schemas.microsoft.com/office/drawing/2014/main" id="{7BB948E0-DB79-DB40-A3A8-78849AD34242}"/>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6" name="Group 15">
            <a:extLst>
              <a:ext uri="{FF2B5EF4-FFF2-40B4-BE49-F238E27FC236}">
                <a16:creationId xmlns:a16="http://schemas.microsoft.com/office/drawing/2014/main" id="{3B61C170-1D88-155B-9449-529E18D8D775}"/>
              </a:ext>
            </a:extLst>
          </p:cNvPr>
          <p:cNvGrpSpPr/>
          <p:nvPr/>
        </p:nvGrpSpPr>
        <p:grpSpPr>
          <a:xfrm>
            <a:off x="9568926" y="4551623"/>
            <a:ext cx="237331" cy="213367"/>
            <a:chOff x="6277210" y="3116718"/>
            <a:chExt cx="237331" cy="213367"/>
          </a:xfrm>
        </p:grpSpPr>
        <p:sp>
          <p:nvSpPr>
            <p:cNvPr id="17" name="Oval 16">
              <a:extLst>
                <a:ext uri="{FF2B5EF4-FFF2-40B4-BE49-F238E27FC236}">
                  <a16:creationId xmlns:a16="http://schemas.microsoft.com/office/drawing/2014/main" id="{348EC391-DFE7-896E-E7CD-C078F43DCD1A}"/>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18" name="Partial Circle 17">
              <a:extLst>
                <a:ext uri="{FF2B5EF4-FFF2-40B4-BE49-F238E27FC236}">
                  <a16:creationId xmlns:a16="http://schemas.microsoft.com/office/drawing/2014/main" id="{64862999-78A8-ECE9-BEE3-8D2AAF9EF7DD}"/>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9" name="Oval 18">
            <a:extLst>
              <a:ext uri="{FF2B5EF4-FFF2-40B4-BE49-F238E27FC236}">
                <a16:creationId xmlns:a16="http://schemas.microsoft.com/office/drawing/2014/main" id="{CE979328-C57F-0F5D-1BAA-B177E07A54AC}"/>
              </a:ext>
            </a:extLst>
          </p:cNvPr>
          <p:cNvSpPr/>
          <p:nvPr/>
        </p:nvSpPr>
        <p:spPr>
          <a:xfrm>
            <a:off x="9568927" y="1743097"/>
            <a:ext cx="237331" cy="213367"/>
          </a:xfrm>
          <a:prstGeom prst="ellipse">
            <a:avLst/>
          </a:prstGeom>
          <a:no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0" name="Oval 19">
            <a:extLst>
              <a:ext uri="{FF2B5EF4-FFF2-40B4-BE49-F238E27FC236}">
                <a16:creationId xmlns:a16="http://schemas.microsoft.com/office/drawing/2014/main" id="{223C581D-17E7-A79A-48BC-E88A67F7B4A7}"/>
              </a:ext>
            </a:extLst>
          </p:cNvPr>
          <p:cNvSpPr/>
          <p:nvPr/>
        </p:nvSpPr>
        <p:spPr>
          <a:xfrm>
            <a:off x="9579563" y="2229607"/>
            <a:ext cx="237331" cy="213367"/>
          </a:xfrm>
          <a:prstGeom prst="ellipse">
            <a:avLst/>
          </a:prstGeom>
          <a:no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1" name="Oval 20">
            <a:extLst>
              <a:ext uri="{FF2B5EF4-FFF2-40B4-BE49-F238E27FC236}">
                <a16:creationId xmlns:a16="http://schemas.microsoft.com/office/drawing/2014/main" id="{43540279-911D-25DE-FAB9-6B1461F969FD}"/>
              </a:ext>
            </a:extLst>
          </p:cNvPr>
          <p:cNvSpPr/>
          <p:nvPr/>
        </p:nvSpPr>
        <p:spPr>
          <a:xfrm>
            <a:off x="9579563" y="3385061"/>
            <a:ext cx="237331" cy="213367"/>
          </a:xfrm>
          <a:prstGeom prst="ellipse">
            <a:avLst/>
          </a:prstGeom>
          <a:no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2" name="Oval 21">
            <a:extLst>
              <a:ext uri="{FF2B5EF4-FFF2-40B4-BE49-F238E27FC236}">
                <a16:creationId xmlns:a16="http://schemas.microsoft.com/office/drawing/2014/main" id="{B2447CC4-FF57-3163-5B6D-45A3E30B5CE3}"/>
              </a:ext>
            </a:extLst>
          </p:cNvPr>
          <p:cNvSpPr/>
          <p:nvPr/>
        </p:nvSpPr>
        <p:spPr>
          <a:xfrm>
            <a:off x="9568926" y="5010176"/>
            <a:ext cx="237331" cy="213367"/>
          </a:xfrm>
          <a:prstGeom prst="ellipse">
            <a:avLst/>
          </a:prstGeom>
          <a:no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3" name="Oval 22">
            <a:extLst>
              <a:ext uri="{FF2B5EF4-FFF2-40B4-BE49-F238E27FC236}">
                <a16:creationId xmlns:a16="http://schemas.microsoft.com/office/drawing/2014/main" id="{7CF9B7B6-A293-938A-9C4A-980433B34D88}"/>
              </a:ext>
            </a:extLst>
          </p:cNvPr>
          <p:cNvSpPr/>
          <p:nvPr/>
        </p:nvSpPr>
        <p:spPr>
          <a:xfrm>
            <a:off x="9579561" y="5411466"/>
            <a:ext cx="237331" cy="213367"/>
          </a:xfrm>
          <a:prstGeom prst="ellipse">
            <a:avLst/>
          </a:prstGeom>
          <a:no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grpSp>
        <p:nvGrpSpPr>
          <p:cNvPr id="10" name="Group 8">
            <a:extLst>
              <a:ext uri="{FF2B5EF4-FFF2-40B4-BE49-F238E27FC236}">
                <a16:creationId xmlns:a16="http://schemas.microsoft.com/office/drawing/2014/main" id="{8AFD0368-DB89-7239-4F20-00E9E137B757}"/>
              </a:ext>
            </a:extLst>
          </p:cNvPr>
          <p:cNvGrpSpPr/>
          <p:nvPr/>
        </p:nvGrpSpPr>
        <p:grpSpPr>
          <a:xfrm>
            <a:off x="9572403" y="1740226"/>
            <a:ext cx="237331" cy="213367"/>
            <a:chOff x="6277210" y="3116718"/>
            <a:chExt cx="237331" cy="213367"/>
          </a:xfrm>
        </p:grpSpPr>
        <p:sp>
          <p:nvSpPr>
            <p:cNvPr id="24" name="Oval 10">
              <a:extLst>
                <a:ext uri="{FF2B5EF4-FFF2-40B4-BE49-F238E27FC236}">
                  <a16:creationId xmlns:a16="http://schemas.microsoft.com/office/drawing/2014/main" id="{20DFF211-0AAA-4695-158D-6A4F0BCCA76B}"/>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5" name="Partial Circle 11">
              <a:extLst>
                <a:ext uri="{FF2B5EF4-FFF2-40B4-BE49-F238E27FC236}">
                  <a16:creationId xmlns:a16="http://schemas.microsoft.com/office/drawing/2014/main" id="{195D9DB1-2704-E653-5C4B-CB6776FAC09E}"/>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6" name="Group 8">
            <a:extLst>
              <a:ext uri="{FF2B5EF4-FFF2-40B4-BE49-F238E27FC236}">
                <a16:creationId xmlns:a16="http://schemas.microsoft.com/office/drawing/2014/main" id="{735AD4F0-EF8D-05EF-5031-A70A14672666}"/>
              </a:ext>
            </a:extLst>
          </p:cNvPr>
          <p:cNvGrpSpPr/>
          <p:nvPr/>
        </p:nvGrpSpPr>
        <p:grpSpPr>
          <a:xfrm>
            <a:off x="9579561" y="2220358"/>
            <a:ext cx="237331" cy="213367"/>
            <a:chOff x="6277210" y="3116718"/>
            <a:chExt cx="237331" cy="213367"/>
          </a:xfrm>
        </p:grpSpPr>
        <p:sp>
          <p:nvSpPr>
            <p:cNvPr id="27" name="Oval 10">
              <a:extLst>
                <a:ext uri="{FF2B5EF4-FFF2-40B4-BE49-F238E27FC236}">
                  <a16:creationId xmlns:a16="http://schemas.microsoft.com/office/drawing/2014/main" id="{C66C5299-623C-1C31-5A7F-3692606938E4}"/>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28" name="Partial Circle 11">
              <a:extLst>
                <a:ext uri="{FF2B5EF4-FFF2-40B4-BE49-F238E27FC236}">
                  <a16:creationId xmlns:a16="http://schemas.microsoft.com/office/drawing/2014/main" id="{3E80D745-3FE9-895A-3A85-2E31C2DDDC45}"/>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9" name="Group 8">
            <a:extLst>
              <a:ext uri="{FF2B5EF4-FFF2-40B4-BE49-F238E27FC236}">
                <a16:creationId xmlns:a16="http://schemas.microsoft.com/office/drawing/2014/main" id="{F27DEC44-2D33-A8E7-BBA1-1974B8ECE6A9}"/>
              </a:ext>
            </a:extLst>
          </p:cNvPr>
          <p:cNvGrpSpPr/>
          <p:nvPr/>
        </p:nvGrpSpPr>
        <p:grpSpPr>
          <a:xfrm>
            <a:off x="9579561" y="3378329"/>
            <a:ext cx="237331" cy="213367"/>
            <a:chOff x="6277210" y="3116718"/>
            <a:chExt cx="237331" cy="213367"/>
          </a:xfrm>
        </p:grpSpPr>
        <p:sp>
          <p:nvSpPr>
            <p:cNvPr id="30" name="Oval 10">
              <a:extLst>
                <a:ext uri="{FF2B5EF4-FFF2-40B4-BE49-F238E27FC236}">
                  <a16:creationId xmlns:a16="http://schemas.microsoft.com/office/drawing/2014/main" id="{44AC1472-E1AC-57DC-F1E7-0716366DAEA1}"/>
                </a:ext>
              </a:extLst>
            </p:cNvPr>
            <p:cNvSpPr/>
            <p:nvPr/>
          </p:nvSpPr>
          <p:spPr>
            <a:xfrm>
              <a:off x="6277210" y="3116718"/>
              <a:ext cx="237331" cy="213367"/>
            </a:xfrm>
            <a:prstGeom prst="ellipse">
              <a:avLst/>
            </a:prstGeom>
            <a:solidFill>
              <a:srgbClr val="92D050"/>
            </a:solidFill>
            <a:ln>
              <a:solidFill>
                <a:schemeClr val="accent1">
                  <a:lumMod val="20000"/>
                  <a:lumOff val="8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ffectLst>
                  <a:glow rad="228600">
                    <a:schemeClr val="accent2">
                      <a:satMod val="175000"/>
                      <a:alpha val="40000"/>
                    </a:schemeClr>
                  </a:glow>
                </a:effectLst>
              </a:endParaRPr>
            </a:p>
          </p:txBody>
        </p:sp>
        <p:sp>
          <p:nvSpPr>
            <p:cNvPr id="31" name="Partial Circle 11">
              <a:extLst>
                <a:ext uri="{FF2B5EF4-FFF2-40B4-BE49-F238E27FC236}">
                  <a16:creationId xmlns:a16="http://schemas.microsoft.com/office/drawing/2014/main" id="{5FB96E88-83EC-7CD3-82C0-963058E89ED6}"/>
                </a:ext>
              </a:extLst>
            </p:cNvPr>
            <p:cNvSpPr/>
            <p:nvPr/>
          </p:nvSpPr>
          <p:spPr>
            <a:xfrm rot="10800000">
              <a:off x="6287842" y="3119847"/>
              <a:ext cx="216064" cy="195134"/>
            </a:xfrm>
            <a:prstGeom prst="pie">
              <a:avLst>
                <a:gd name="adj1" fmla="val 0"/>
                <a:gd name="adj2" fmla="val 10710434"/>
              </a:avLst>
            </a:prstGeom>
            <a:solidFill>
              <a:srgbClr val="EA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39121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AGREEMENT WITH CTTIC</a:t>
            </a:r>
            <a:endParaRPr lang="en-US" sz="2400" cap="all" dirty="0">
              <a:latin typeface="Arial Black" panose="020B0A04020102020204" pitchFamily="34" charset="0"/>
            </a:endParaRPr>
          </a:p>
        </p:txBody>
      </p:sp>
      <p:sp>
        <p:nvSpPr>
          <p:cNvPr id="10" name="TextBox 9"/>
          <p:cNvSpPr txBox="1"/>
          <p:nvPr/>
        </p:nvSpPr>
        <p:spPr>
          <a:xfrm>
            <a:off x="939565" y="1233920"/>
            <a:ext cx="6746790" cy="1677382"/>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PSA awaiting to be signed</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The signing of the PSA is in general agreed by IMSO and CTTIC, pending the completion of parallel related issues.</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sp>
        <p:nvSpPr>
          <p:cNvPr id="3" name="TextBox 9">
            <a:extLst>
              <a:ext uri="{FF2B5EF4-FFF2-40B4-BE49-F238E27FC236}">
                <a16:creationId xmlns:a16="http://schemas.microsoft.com/office/drawing/2014/main" id="{536B4A03-8CAD-FF00-06A6-3062A9A9C170}"/>
              </a:ext>
            </a:extLst>
          </p:cNvPr>
          <p:cNvSpPr txBox="1"/>
          <p:nvPr/>
        </p:nvSpPr>
        <p:spPr>
          <a:xfrm>
            <a:off x="3838588" y="3477903"/>
            <a:ext cx="7201135" cy="2885405"/>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Assessment agreement in discussion</a:t>
            </a:r>
          </a:p>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Draft agreement on the monitoring of the resolution of outstanding implementation issues are developed. IMSO and CTTIC are in detailed review and discussion on the provisions of the agreement.</a:t>
            </a:r>
          </a:p>
          <a:p>
            <a:pPr>
              <a:spcAft>
                <a:spcPts val="600"/>
              </a:spcAft>
            </a:pPr>
            <a:endParaRPr lang="en-US" sz="2450" b="1"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4C4244DF-9DE3-2D76-76C5-AC7C49AEFD39}"/>
              </a:ext>
            </a:extLst>
          </p:cNvPr>
          <p:cNvPicPr>
            <a:picLocks noChangeAspect="1"/>
          </p:cNvPicPr>
          <p:nvPr/>
        </p:nvPicPr>
        <p:blipFill>
          <a:blip r:embed="rId6"/>
          <a:stretch>
            <a:fillRect/>
          </a:stretch>
        </p:blipFill>
        <p:spPr>
          <a:xfrm>
            <a:off x="8253664" y="183916"/>
            <a:ext cx="3163635" cy="3002525"/>
          </a:xfrm>
          <a:prstGeom prst="rect">
            <a:avLst/>
          </a:prstGeom>
        </p:spPr>
      </p:pic>
      <p:pic>
        <p:nvPicPr>
          <p:cNvPr id="11" name="图片 10">
            <a:extLst>
              <a:ext uri="{FF2B5EF4-FFF2-40B4-BE49-F238E27FC236}">
                <a16:creationId xmlns:a16="http://schemas.microsoft.com/office/drawing/2014/main" id="{E6E8E935-A6FD-745F-E59D-E26F3F21CA79}"/>
              </a:ext>
            </a:extLst>
          </p:cNvPr>
          <p:cNvPicPr>
            <a:picLocks noChangeAspect="1"/>
          </p:cNvPicPr>
          <p:nvPr/>
        </p:nvPicPr>
        <p:blipFill>
          <a:blip r:embed="rId7"/>
          <a:stretch>
            <a:fillRect/>
          </a:stretch>
        </p:blipFill>
        <p:spPr>
          <a:xfrm>
            <a:off x="266701" y="3304037"/>
            <a:ext cx="2782988" cy="3010069"/>
          </a:xfrm>
          <a:prstGeom prst="rect">
            <a:avLst/>
          </a:prstGeom>
        </p:spPr>
      </p:pic>
    </p:spTree>
    <p:extLst>
      <p:ext uri="{BB962C8B-B14F-4D97-AF65-F5344CB8AC3E}">
        <p14:creationId xmlns:p14="http://schemas.microsoft.com/office/powerpoint/2010/main" val="280129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79132" y="0"/>
            <a:ext cx="1029671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BDMSS safetylink service MANUAL</a:t>
            </a:r>
            <a:endParaRPr lang="en-US" sz="2400" cap="all" dirty="0">
              <a:latin typeface="Arial Black" panose="020B0A04020102020204" pitchFamily="34" charset="0"/>
            </a:endParaRP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sp>
        <p:nvSpPr>
          <p:cNvPr id="3" name="TextBox 9">
            <a:extLst>
              <a:ext uri="{FF2B5EF4-FFF2-40B4-BE49-F238E27FC236}">
                <a16:creationId xmlns:a16="http://schemas.microsoft.com/office/drawing/2014/main" id="{536B4A03-8CAD-FF00-06A6-3062A9A9C170}"/>
              </a:ext>
            </a:extLst>
          </p:cNvPr>
          <p:cNvSpPr txBox="1"/>
          <p:nvPr/>
        </p:nvSpPr>
        <p:spPr>
          <a:xfrm>
            <a:off x="876447" y="1346887"/>
            <a:ext cx="4436957" cy="492442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Developed draft interim BDMSS SafetyLink Service Manual and submitted to IMSO;</a:t>
            </a:r>
          </a:p>
          <a:p>
            <a:pPr marL="342900" indent="-342900">
              <a:spcAft>
                <a:spcPts val="600"/>
              </a:spcAft>
              <a:buFont typeface="Arial" panose="020B0604020202020204" pitchFamily="34" charset="0"/>
              <a:buChar char="•"/>
            </a:pPr>
            <a:endParaRPr lang="en-GB" altLang="zh-CN" sz="245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Organized detailed review and update on the service manual;</a:t>
            </a:r>
          </a:p>
          <a:p>
            <a:pPr marL="342900" indent="-342900">
              <a:spcAft>
                <a:spcPts val="600"/>
              </a:spcAft>
              <a:buFont typeface="Arial" panose="020B0604020202020204" pitchFamily="34" charset="0"/>
              <a:buChar char="•"/>
            </a:pPr>
            <a:endParaRPr lang="en-GB" altLang="zh-CN" sz="245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Submitted to WWNWS-15 for review and further actions (3.4.3.1).</a:t>
            </a:r>
          </a:p>
        </p:txBody>
      </p:sp>
      <p:pic>
        <p:nvPicPr>
          <p:cNvPr id="12" name="图片 11">
            <a:extLst>
              <a:ext uri="{FF2B5EF4-FFF2-40B4-BE49-F238E27FC236}">
                <a16:creationId xmlns:a16="http://schemas.microsoft.com/office/drawing/2014/main" id="{B8A2C4EF-47C6-FDCE-EC8E-8E418E0F5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9007" y="828205"/>
            <a:ext cx="5943600" cy="3336342"/>
          </a:xfrm>
          <a:prstGeom prst="rect">
            <a:avLst/>
          </a:prstGeom>
        </p:spPr>
      </p:pic>
      <p:pic>
        <p:nvPicPr>
          <p:cNvPr id="14" name="图片 13">
            <a:extLst>
              <a:ext uri="{FF2B5EF4-FFF2-40B4-BE49-F238E27FC236}">
                <a16:creationId xmlns:a16="http://schemas.microsoft.com/office/drawing/2014/main" id="{177843A5-C582-098A-948B-F47BA99BEE88}"/>
              </a:ext>
            </a:extLst>
          </p:cNvPr>
          <p:cNvPicPr>
            <a:picLocks noChangeAspect="1"/>
          </p:cNvPicPr>
          <p:nvPr/>
        </p:nvPicPr>
        <p:blipFill>
          <a:blip r:embed="rId7"/>
          <a:stretch>
            <a:fillRect/>
          </a:stretch>
        </p:blipFill>
        <p:spPr>
          <a:xfrm>
            <a:off x="5313404" y="4643771"/>
            <a:ext cx="6746790" cy="1438275"/>
          </a:xfrm>
          <a:prstGeom prst="rect">
            <a:avLst/>
          </a:prstGeom>
        </p:spPr>
      </p:pic>
    </p:spTree>
    <p:extLst>
      <p:ext uri="{BB962C8B-B14F-4D97-AF65-F5344CB8AC3E}">
        <p14:creationId xmlns:p14="http://schemas.microsoft.com/office/powerpoint/2010/main" val="263225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041E808-EDFC-9463-495B-395129AE6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41" y="1263548"/>
            <a:ext cx="3350807" cy="3021127"/>
          </a:xfrm>
          <a:prstGeom prst="rect">
            <a:avLst/>
          </a:prstGeom>
        </p:spPr>
      </p:pic>
      <p:pic>
        <p:nvPicPr>
          <p:cNvPr id="10" name="图片 9" descr="J:\【01】日常工作\【说明书】\GX400\抠\新\5.jpg">
            <a:extLst>
              <a:ext uri="{FF2B5EF4-FFF2-40B4-BE49-F238E27FC236}">
                <a16:creationId xmlns:a16="http://schemas.microsoft.com/office/drawing/2014/main" id="{BDDBE097-E420-05A5-7A2C-F17AF78784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39" b="79028" l="12636" r="44620">
                        <a14:foregroundMark x1="26456" y1="34028" x2="26456" y2="34028"/>
                        <a14:foregroundMark x1="12636" y1="56389" x2="12636" y2="56389"/>
                        <a14:foregroundMark x1="43633" y1="60417" x2="43633" y2="60417"/>
                        <a14:foregroundMark x1="29516" y1="77500" x2="29516" y2="77500"/>
                        <a14:foregroundMark x1="30306" y1="79028" x2="30306" y2="79028"/>
                        <a14:foregroundMark x1="30109" y1="32639" x2="30109" y2="32639"/>
                        <a14:foregroundMark x1="44620" y1="66944" x2="44620" y2="66944"/>
                      </a14:backgroundRemoval>
                    </a14:imgEffect>
                  </a14:imgLayer>
                </a14:imgProps>
              </a:ext>
              <a:ext uri="{28A0092B-C50C-407E-A947-70E740481C1C}">
                <a14:useLocalDpi xmlns:a14="http://schemas.microsoft.com/office/drawing/2010/main" val="0"/>
              </a:ext>
            </a:extLst>
          </a:blip>
          <a:srcRect l="11138" t="30492" r="53359" b="18688"/>
          <a:stretch/>
        </p:blipFill>
        <p:spPr bwMode="auto">
          <a:xfrm>
            <a:off x="2353029" y="5248175"/>
            <a:ext cx="1577840" cy="1362620"/>
          </a:xfrm>
          <a:prstGeom prst="rect">
            <a:avLst/>
          </a:prstGeom>
          <a:noFill/>
          <a:ln>
            <a:noFill/>
          </a:ln>
          <a:effectLst>
            <a:outerShdw blurRad="190500" sx="105000" sy="105000" algn="ctr" rotWithShape="0">
              <a:schemeClr val="bg1">
                <a:alpha val="69000"/>
              </a:schemeClr>
            </a:outerShdw>
            <a:reflection blurRad="6350" stA="52000" endA="300" endPos="35000" dir="5400000" sy="-100000" algn="bl" rotWithShape="0"/>
          </a:effectLst>
          <a:extLst>
            <a:ext uri="{53640926-AAD7-44D8-BBD7-CCE9431645EC}">
              <a14:shadowObscured xmlns:a14="http://schemas.microsoft.com/office/drawing/2010/main"/>
            </a:ext>
          </a:extLst>
        </p:spPr>
      </p:pic>
      <p:pic>
        <p:nvPicPr>
          <p:cNvPr id="11" name="图片 10" descr="J:\【01】日常工作\【说明书】\GX400\抠\新\1.jpg">
            <a:extLst>
              <a:ext uri="{FF2B5EF4-FFF2-40B4-BE49-F238E27FC236}">
                <a16:creationId xmlns:a16="http://schemas.microsoft.com/office/drawing/2014/main" id="{77C3F257-D317-8804-B77D-B71ED7FD566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067" b="72363" l="8833" r="92534">
                        <a14:foregroundMark x1="13670" y1="49183" x2="13670" y2="49183"/>
                        <a14:foregroundMark x1="8833" y1="48886" x2="8833" y2="48886"/>
                        <a14:foregroundMark x1="40379" y1="40119" x2="40379" y2="40119"/>
                        <a14:foregroundMark x1="39958" y1="45765" x2="39958" y2="45765"/>
                        <a14:foregroundMark x1="15142" y1="57355" x2="15142" y2="57355"/>
                        <a14:foregroundMark x1="21030" y1="70877" x2="21030" y2="70877"/>
                        <a14:foregroundMark x1="34069" y1="70431" x2="34069" y2="70431"/>
                        <a14:foregroundMark x1="37329" y1="61961" x2="37329" y2="61961"/>
                        <a14:foregroundMark x1="65720" y1="42793" x2="65720" y2="42793"/>
                        <a14:foregroundMark x1="62461" y1="42348" x2="62461" y2="42348"/>
                        <a14:foregroundMark x1="60778" y1="47548" x2="60778" y2="47548"/>
                        <a14:foregroundMark x1="60147" y1="53938" x2="60147" y2="53938"/>
                        <a14:foregroundMark x1="74448" y1="45765" x2="84227" y2="51857"/>
                        <a14:foregroundMark x1="74027" y1="57355" x2="74027" y2="57355"/>
                        <a14:foregroundMark x1="69716" y1="57949" x2="69716" y2="57949"/>
                        <a14:foregroundMark x1="64879" y1="47845" x2="64879" y2="47845"/>
                        <a14:foregroundMark x1="56677" y1="40713" x2="56677" y2="40713"/>
                        <a14:foregroundMark x1="87066" y1="48143" x2="87066" y2="48143"/>
                        <a14:foregroundMark x1="88749" y1="35364" x2="88749" y2="35364"/>
                        <a14:foregroundMark x1="61409" y1="67756" x2="61409" y2="67756"/>
                        <a14:foregroundMark x1="80967" y1="69837" x2="80967" y2="69837"/>
                        <a14:foregroundMark x1="86646" y1="70877" x2="86646" y2="70877"/>
                        <a14:foregroundMark x1="87907" y1="60624" x2="87907" y2="60624"/>
                        <a14:foregroundMark x1="86225" y1="41753" x2="86225" y2="41753"/>
                        <a14:foregroundMark x1="91588" y1="40416" x2="91588" y2="40416"/>
                        <a14:foregroundMark x1="68770" y1="68796" x2="68770" y2="68796"/>
                        <a14:foregroundMark x1="39958" y1="57949" x2="39958" y2="57949"/>
                        <a14:foregroundMark x1="45110" y1="44725" x2="45110" y2="44725"/>
                        <a14:foregroundMark x1="43849" y1="48440" x2="43849" y2="48440"/>
                        <a14:foregroundMark x1="45321" y1="41010" x2="45321" y2="41010"/>
                        <a14:foregroundMark x1="21030" y1="36107" x2="21030" y2="36107"/>
                        <a14:foregroundMark x1="18086" y1="36404" x2="18086" y2="36404"/>
                        <a14:foregroundMark x1="15563" y1="36404" x2="15563" y2="36404"/>
                        <a14:foregroundMark x1="89905" y1="49777" x2="89905" y2="49777"/>
                        <a14:foregroundMark x1="90011" y1="44428" x2="90011" y2="44428"/>
                        <a14:foregroundMark x1="89380" y1="41159" x2="89380" y2="41159"/>
                        <a14:foregroundMark x1="76656" y1="57058" x2="76656" y2="57058"/>
                        <a14:foregroundMark x1="73712" y1="48737" x2="73712" y2="48737"/>
                        <a14:foregroundMark x1="72976" y1="44279" x2="83701" y2="61367"/>
                        <a14:foregroundMark x1="92534" y1="41010" x2="92008" y2="51857"/>
                        <a14:foregroundMark x1="63722" y1="67756" x2="63722" y2="67756"/>
                        <a14:foregroundMark x1="65405" y1="66122" x2="65405" y2="66122"/>
                        <a14:foregroundMark x1="64984" y1="68202" x2="64984" y2="68202"/>
                        <a14:foregroundMark x1="40694" y1="58544" x2="40694" y2="58544"/>
                        <a14:foregroundMark x1="40379" y1="51263" x2="40379" y2="51263"/>
                      </a14:backgroundRemoval>
                    </a14:imgEffect>
                  </a14:imgLayer>
                </a14:imgProps>
              </a:ext>
              <a:ext uri="{28A0092B-C50C-407E-A947-70E740481C1C}">
                <a14:useLocalDpi xmlns:a14="http://schemas.microsoft.com/office/drawing/2010/main" val="0"/>
              </a:ext>
            </a:extLst>
          </a:blip>
          <a:srcRect l="6961" t="31803" r="52202" b="22950"/>
          <a:stretch/>
        </p:blipFill>
        <p:spPr bwMode="auto">
          <a:xfrm>
            <a:off x="447259" y="5205649"/>
            <a:ext cx="2038404" cy="1362620"/>
          </a:xfrm>
          <a:prstGeom prst="rect">
            <a:avLst/>
          </a:prstGeom>
          <a:noFill/>
          <a:ln>
            <a:noFill/>
          </a:ln>
          <a:effectLst>
            <a:outerShdw blurRad="190500" sx="105000" sy="105000" algn="ctr" rotWithShape="0">
              <a:schemeClr val="bg1">
                <a:alpha val="69000"/>
              </a:schemeClr>
            </a:outerShdw>
            <a:reflection blurRad="6350" stA="52000" endA="300" endPos="35000" dir="5400000" sy="-100000" algn="bl" rotWithShape="0"/>
          </a:effectLst>
          <a:extLst>
            <a:ext uri="{53640926-AAD7-44D8-BBD7-CCE9431645EC}">
              <a14:shadowObscured xmlns:a14="http://schemas.microsoft.com/office/drawing/2010/main"/>
            </a:ext>
          </a:ex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79132" y="0"/>
            <a:ext cx="1029671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type approval of bdmss terminals</a:t>
            </a:r>
            <a:endParaRPr lang="en-US" sz="2400" cap="all" dirty="0">
              <a:latin typeface="Arial Black" panose="020B0A04020102020204" pitchFamily="34" charset="0"/>
            </a:endParaRP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sp>
        <p:nvSpPr>
          <p:cNvPr id="3" name="TextBox 9">
            <a:extLst>
              <a:ext uri="{FF2B5EF4-FFF2-40B4-BE49-F238E27FC236}">
                <a16:creationId xmlns:a16="http://schemas.microsoft.com/office/drawing/2014/main" id="{536B4A03-8CAD-FF00-06A6-3062A9A9C170}"/>
              </a:ext>
            </a:extLst>
          </p:cNvPr>
          <p:cNvSpPr txBox="1"/>
          <p:nvPr/>
        </p:nvSpPr>
        <p:spPr>
          <a:xfrm>
            <a:off x="8045151" y="1140155"/>
            <a:ext cx="3737508" cy="530145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Developed unified interface protocol for the purpose of scale manufacturing;</a:t>
            </a:r>
          </a:p>
          <a:p>
            <a:pPr marL="342900" indent="-342900">
              <a:spcAft>
                <a:spcPts val="600"/>
              </a:spcAft>
              <a:buFont typeface="Arial" panose="020B0604020202020204" pitchFamily="34" charset="0"/>
              <a:buChar char="•"/>
            </a:pPr>
            <a:endParaRPr lang="en-GB" altLang="zh-CN" sz="245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altLang="zh-CN" sz="2450" dirty="0">
                <a:latin typeface="Arial" panose="020B0604020202020204" pitchFamily="34" charset="0"/>
                <a:cs typeface="Arial" panose="020B0604020202020204" pitchFamily="34" charset="0"/>
              </a:rPr>
              <a:t>Developing BDMSS series terminals;</a:t>
            </a:r>
          </a:p>
          <a:p>
            <a:pPr marL="342900" indent="-342900">
              <a:spcAft>
                <a:spcPts val="600"/>
              </a:spcAft>
              <a:buFont typeface="Arial" panose="020B0604020202020204" pitchFamily="34" charset="0"/>
              <a:buChar char="•"/>
            </a:pPr>
            <a:endParaRPr lang="en-GB" altLang="zh-CN" sz="245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altLang="zh-CN" sz="2450" dirty="0" err="1">
                <a:latin typeface="Arial" panose="020B0604020202020204" pitchFamily="34" charset="0"/>
                <a:cs typeface="Arial" panose="020B0604020202020204" pitchFamily="34" charset="0"/>
              </a:rPr>
              <a:t>Cooperat</a:t>
            </a:r>
            <a:r>
              <a:rPr lang="en-US" altLang="zh-CN" sz="2450" dirty="0" err="1">
                <a:latin typeface="Arial" panose="020B0604020202020204" pitchFamily="34" charset="0"/>
                <a:cs typeface="Arial" panose="020B0604020202020204" pitchFamily="34" charset="0"/>
              </a:rPr>
              <a:t>ing</a:t>
            </a:r>
            <a:r>
              <a:rPr lang="en-GB" altLang="zh-CN" sz="2450" dirty="0">
                <a:latin typeface="Arial" panose="020B0604020202020204" pitchFamily="34" charset="0"/>
                <a:cs typeface="Arial" panose="020B0604020202020204" pitchFamily="34" charset="0"/>
              </a:rPr>
              <a:t> with China Classification Society on the type approval of BDMSS terminals.</a:t>
            </a:r>
          </a:p>
        </p:txBody>
      </p:sp>
      <p:pic>
        <p:nvPicPr>
          <p:cNvPr id="15" name="图片 14">
            <a:extLst>
              <a:ext uri="{FF2B5EF4-FFF2-40B4-BE49-F238E27FC236}">
                <a16:creationId xmlns:a16="http://schemas.microsoft.com/office/drawing/2014/main" id="{E78A0243-AE62-3CCF-E926-F9A06EC9262A}"/>
              </a:ext>
            </a:extLst>
          </p:cNvPr>
          <p:cNvPicPr>
            <a:picLocks noChangeAspect="1"/>
          </p:cNvPicPr>
          <p:nvPr/>
        </p:nvPicPr>
        <p:blipFill>
          <a:blip r:embed="rId11"/>
          <a:stretch>
            <a:fillRect/>
          </a:stretch>
        </p:blipFill>
        <p:spPr>
          <a:xfrm>
            <a:off x="4373113" y="764163"/>
            <a:ext cx="3250544" cy="2052683"/>
          </a:xfrm>
          <a:prstGeom prst="rect">
            <a:avLst/>
          </a:prstGeom>
        </p:spPr>
      </p:pic>
      <p:pic>
        <p:nvPicPr>
          <p:cNvPr id="9" name="图片 8">
            <a:extLst>
              <a:ext uri="{FF2B5EF4-FFF2-40B4-BE49-F238E27FC236}">
                <a16:creationId xmlns:a16="http://schemas.microsoft.com/office/drawing/2014/main" id="{FDE74293-0DF1-2083-E930-7E85203283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2082" y="2380633"/>
            <a:ext cx="5856439" cy="4392329"/>
          </a:xfrm>
          <a:prstGeom prst="rect">
            <a:avLst/>
          </a:prstGeom>
        </p:spPr>
      </p:pic>
    </p:spTree>
    <p:extLst>
      <p:ext uri="{BB962C8B-B14F-4D97-AF65-F5344CB8AC3E}">
        <p14:creationId xmlns:p14="http://schemas.microsoft.com/office/powerpoint/2010/main" val="1366778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sp>
        <p:nvSpPr>
          <p:cNvPr id="7" name="Title 2">
            <a:extLst>
              <a:ext uri="{FF2B5EF4-FFF2-40B4-BE49-F238E27FC236}">
                <a16:creationId xmlns:a16="http://schemas.microsoft.com/office/drawing/2014/main" id="{FE6D94CB-EDE5-495B-BEC4-A42A4A0713D7}"/>
              </a:ext>
            </a:extLst>
          </p:cNvPr>
          <p:cNvSpPr txBox="1">
            <a:spLocks/>
          </p:cNvSpPr>
          <p:nvPr/>
        </p:nvSpPr>
        <p:spPr>
          <a:xfrm>
            <a:off x="1895287" y="0"/>
            <a:ext cx="10288323" cy="96685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cap="all" dirty="0">
                <a:latin typeface="Arial Black" panose="020B0A04020102020204" pitchFamily="34" charset="0"/>
              </a:rPr>
              <a:t> BDMSS Frequency coordination</a:t>
            </a:r>
            <a:endParaRPr lang="en-US" sz="2400" cap="all" dirty="0">
              <a:latin typeface="Arial Black" panose="020B0A04020102020204" pitchFamily="34" charset="0"/>
            </a:endParaRPr>
          </a:p>
        </p:txBody>
      </p:sp>
      <p:sp>
        <p:nvSpPr>
          <p:cNvPr id="10" name="TextBox 9"/>
          <p:cNvSpPr txBox="1"/>
          <p:nvPr/>
        </p:nvSpPr>
        <p:spPr>
          <a:xfrm>
            <a:off x="1104665" y="1108239"/>
            <a:ext cx="4618217" cy="1677382"/>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CPM 23-2</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Finalized the CPM report, including methods to address the BDMSS frequency issue</a:t>
            </a:r>
          </a:p>
        </p:txBody>
      </p:sp>
      <p:sp>
        <p:nvSpPr>
          <p:cNvPr id="8" name="Footer Placeholder 5"/>
          <p:cNvSpPr>
            <a:spLocks noGrp="1"/>
          </p:cNvSpPr>
          <p:nvPr>
            <p:ph type="ftr" sz="quarter" idx="11"/>
          </p:nvPr>
        </p:nvSpPr>
        <p:spPr>
          <a:xfrm>
            <a:off x="2722604" y="6271312"/>
            <a:ext cx="6746790" cy="501650"/>
          </a:xfrm>
        </p:spPr>
        <p:txBody>
          <a:bodyPr/>
          <a:lstStyle/>
          <a:p>
            <a:r>
              <a:rPr lang="en-GB" sz="1800" dirty="0">
                <a:solidFill>
                  <a:schemeClr val="tx1"/>
                </a:solidFill>
                <a:latin typeface="Arial" panose="020B0604020202020204" pitchFamily="34" charset="0"/>
                <a:cs typeface="Arial" panose="020B0604020202020204" pitchFamily="34" charset="0"/>
              </a:rPr>
              <a:t>IHO, Monaco 4 – 8 September 2023</a:t>
            </a:r>
          </a:p>
        </p:txBody>
      </p:sp>
      <p:sp>
        <p:nvSpPr>
          <p:cNvPr id="3" name="TextBox 9">
            <a:extLst>
              <a:ext uri="{FF2B5EF4-FFF2-40B4-BE49-F238E27FC236}">
                <a16:creationId xmlns:a16="http://schemas.microsoft.com/office/drawing/2014/main" id="{536B4A03-8CAD-FF00-06A6-3062A9A9C170}"/>
              </a:ext>
            </a:extLst>
          </p:cNvPr>
          <p:cNvSpPr txBox="1"/>
          <p:nvPr/>
        </p:nvSpPr>
        <p:spPr>
          <a:xfrm>
            <a:off x="296786" y="3046833"/>
            <a:ext cx="4851635" cy="1300356"/>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APG 23-6</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Developed the APT common view on BDSS frequency issue</a:t>
            </a:r>
          </a:p>
        </p:txBody>
      </p:sp>
      <p:sp>
        <p:nvSpPr>
          <p:cNvPr id="2" name="TextBox 9">
            <a:extLst>
              <a:ext uri="{FF2B5EF4-FFF2-40B4-BE49-F238E27FC236}">
                <a16:creationId xmlns:a16="http://schemas.microsoft.com/office/drawing/2014/main" id="{611DE599-AFF6-81A0-7F7F-5549D2148DB6}"/>
              </a:ext>
            </a:extLst>
          </p:cNvPr>
          <p:cNvSpPr txBox="1"/>
          <p:nvPr/>
        </p:nvSpPr>
        <p:spPr>
          <a:xfrm>
            <a:off x="296786" y="4683623"/>
            <a:ext cx="4851635" cy="1677382"/>
          </a:xfrm>
          <a:prstGeom prst="rect">
            <a:avLst/>
          </a:prstGeom>
          <a:noFill/>
        </p:spPr>
        <p:txBody>
          <a:bodyPr wrap="square" rtlCol="0">
            <a:spAutoFit/>
          </a:bodyPr>
          <a:lstStyle/>
          <a:p>
            <a:pPr>
              <a:spcAft>
                <a:spcPts val="600"/>
              </a:spcAft>
            </a:pPr>
            <a:r>
              <a:rPr lang="en-US" sz="2450" b="1" dirty="0">
                <a:latin typeface="Arial" panose="020B0604020202020204" pitchFamily="34" charset="0"/>
                <a:cs typeface="Arial" panose="020B0604020202020204" pitchFamily="34" charset="0"/>
              </a:rPr>
              <a:t>Bilateral coordination</a:t>
            </a:r>
          </a:p>
          <a:p>
            <a:pPr marL="342900" indent="-342900">
              <a:spcAft>
                <a:spcPts val="600"/>
              </a:spcAft>
              <a:buFont typeface="Arial" panose="020B0604020202020204" pitchFamily="34" charset="0"/>
              <a:buChar char="•"/>
            </a:pPr>
            <a:r>
              <a:rPr lang="en-GB" sz="2450" dirty="0">
                <a:latin typeface="Arial" panose="020B0604020202020204" pitchFamily="34" charset="0"/>
                <a:cs typeface="Arial" panose="020B0604020202020204" pitchFamily="34" charset="0"/>
              </a:rPr>
              <a:t>Conducted several times of bilateral coordination with Globalstar. </a:t>
            </a:r>
          </a:p>
        </p:txBody>
      </p:sp>
      <p:pic>
        <p:nvPicPr>
          <p:cNvPr id="9" name="图片 8">
            <a:extLst>
              <a:ext uri="{FF2B5EF4-FFF2-40B4-BE49-F238E27FC236}">
                <a16:creationId xmlns:a16="http://schemas.microsoft.com/office/drawing/2014/main" id="{6640209C-CCFE-CAD2-1784-473009B0E8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30" r="9117"/>
          <a:stretch/>
        </p:blipFill>
        <p:spPr>
          <a:xfrm>
            <a:off x="5956299" y="819326"/>
            <a:ext cx="4109660" cy="2609674"/>
          </a:xfrm>
          <a:prstGeom prst="rect">
            <a:avLst/>
          </a:prstGeom>
        </p:spPr>
      </p:pic>
      <p:pic>
        <p:nvPicPr>
          <p:cNvPr id="12" name="图片 11">
            <a:extLst>
              <a:ext uri="{FF2B5EF4-FFF2-40B4-BE49-F238E27FC236}">
                <a16:creationId xmlns:a16="http://schemas.microsoft.com/office/drawing/2014/main" id="{F987AACE-81A3-EEC3-EDB0-4CFC9EE4191F}"/>
              </a:ext>
            </a:extLst>
          </p:cNvPr>
          <p:cNvPicPr>
            <a:picLocks noChangeAspect="1"/>
          </p:cNvPicPr>
          <p:nvPr/>
        </p:nvPicPr>
        <p:blipFill>
          <a:blip r:embed="rId7"/>
          <a:stretch>
            <a:fillRect/>
          </a:stretch>
        </p:blipFill>
        <p:spPr>
          <a:xfrm>
            <a:off x="4971722" y="3636068"/>
            <a:ext cx="7211888" cy="2724937"/>
          </a:xfrm>
          <a:prstGeom prst="rect">
            <a:avLst/>
          </a:prstGeom>
        </p:spPr>
      </p:pic>
    </p:spTree>
    <p:extLst>
      <p:ext uri="{BB962C8B-B14F-4D97-AF65-F5344CB8AC3E}">
        <p14:creationId xmlns:p14="http://schemas.microsoft.com/office/powerpoint/2010/main" val="2968055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1119E28260848990EE9E71CC4E5F9" ma:contentTypeVersion="21" ma:contentTypeDescription="Create a new document." ma:contentTypeScope="" ma:versionID="4aee5a068f975e11b3ea87775baa3aab">
  <xsd:schema xmlns:xsd="http://www.w3.org/2001/XMLSchema" xmlns:xs="http://www.w3.org/2001/XMLSchema" xmlns:p="http://schemas.microsoft.com/office/2006/metadata/properties" xmlns:ns2="94964e15-4a81-4e5b-8907-f19c1b5ae13c" xmlns:ns3="b5b87ff6-f021-4ac3-a114-9d635fb42fc3" targetNamespace="http://schemas.microsoft.com/office/2006/metadata/properties" ma:root="true" ma:fieldsID="9f9d66b90ff2cf69bdb83c4ad3768f0c" ns2:_="" ns3:_="">
    <xsd:import namespace="94964e15-4a81-4e5b-8907-f19c1b5ae13c"/>
    <xsd:import namespace="b5b87ff6-f021-4ac3-a114-9d635fb42f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64e15-4a81-4e5b-8907-f19c1b5ae1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ccf58c4-3253-48b8-9fe9-a496bcc83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87ff6-f021-4ac3-a114-9d635fb42f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298c297-23de-4231-9f6c-70d987e7fafb}" ma:internalName="TaxCatchAll" ma:showField="CatchAllData" ma:web="b5b87ff6-f021-4ac3-a114-9d635fb42f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F982C3-8C12-4696-9D68-C3625BDB3344}">
  <ds:schemaRefs>
    <ds:schemaRef ds:uri="http://schemas.microsoft.com/sharepoint/v3/contenttype/forms"/>
  </ds:schemaRefs>
</ds:datastoreItem>
</file>

<file path=customXml/itemProps2.xml><?xml version="1.0" encoding="utf-8"?>
<ds:datastoreItem xmlns:ds="http://schemas.openxmlformats.org/officeDocument/2006/customXml" ds:itemID="{D8B24729-6361-4CCB-87D0-F5D0F45C4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64e15-4a81-4e5b-8907-f19c1b5ae13c"/>
    <ds:schemaRef ds:uri="b5b87ff6-f021-4ac3-a114-9d635fb42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396</TotalTime>
  <Words>1119</Words>
  <Application>Microsoft Office PowerPoint</Application>
  <PresentationFormat>Widescreen</PresentationFormat>
  <Paragraphs>121</Paragraphs>
  <Slides>11</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BDMSS progress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International Hydrographic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Belmonte</dc:creator>
  <cp:lastModifiedBy>Philip Lane</cp:lastModifiedBy>
  <cp:revision>38</cp:revision>
  <dcterms:created xsi:type="dcterms:W3CDTF">2019-06-25T12:28:44Z</dcterms:created>
  <dcterms:modified xsi:type="dcterms:W3CDTF">2023-09-01T14:17:49Z</dcterms:modified>
</cp:coreProperties>
</file>