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3" r:id="rId6"/>
    <p:sldId id="260" r:id="rId7"/>
    <p:sldId id="262" r:id="rId8"/>
    <p:sldId id="261" r:id="rId9"/>
    <p:sldId id="265" r:id="rId10"/>
    <p:sldId id="268" r:id="rId11"/>
    <p:sldId id="26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113" d="100"/>
          <a:sy n="113" d="100"/>
        </p:scale>
        <p:origin x="50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31/08/2023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301020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31/08/2023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414553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31/08/2023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32000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6E3C63E5-8A7B-4034-A0F5-4D60A1F3300D}" type="datetimeFigureOut">
              <a:rPr lang="fr-FR" smtClean="0"/>
              <a:t>31/08/2023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154401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C63E5-8A7B-4034-A0F5-4D60A1F3300D}" type="datetimeFigureOut">
              <a:rPr lang="fr-FR" smtClean="0"/>
              <a:t>31/08/2023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203220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6E3C63E5-8A7B-4034-A0F5-4D60A1F3300D}" type="datetimeFigureOut">
              <a:rPr lang="fr-FR" smtClean="0"/>
              <a:t>31/08/2023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245185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6E3C63E5-8A7B-4034-A0F5-4D60A1F3300D}" type="datetimeFigureOut">
              <a:rPr lang="fr-FR" smtClean="0"/>
              <a:t>31/08/2023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178330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6E3C63E5-8A7B-4034-A0F5-4D60A1F3300D}" type="datetimeFigureOut">
              <a:rPr lang="fr-FR" smtClean="0"/>
              <a:t>31/08/2023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145782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C63E5-8A7B-4034-A0F5-4D60A1F3300D}" type="datetimeFigureOut">
              <a:rPr lang="fr-FR" smtClean="0"/>
              <a:t>31/08/2023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187029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3C63E5-8A7B-4034-A0F5-4D60A1F3300D}" type="datetimeFigureOut">
              <a:rPr lang="fr-FR" smtClean="0"/>
              <a:t>31/08/2023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119260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3C63E5-8A7B-4034-A0F5-4D60A1F3300D}" type="datetimeFigureOut">
              <a:rPr lang="fr-FR" smtClean="0"/>
              <a:t>31/08/2023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01681BC-F749-45AB-990A-0977D4181336}" type="slidenum">
              <a:rPr lang="fr-FR" smtClean="0"/>
              <a:t>‹N°›</a:t>
            </a:fld>
            <a:endParaRPr lang="fr-FR"/>
          </a:p>
        </p:txBody>
      </p:sp>
    </p:spTree>
    <p:extLst>
      <p:ext uri="{BB962C8B-B14F-4D97-AF65-F5344CB8AC3E}">
        <p14:creationId xmlns:p14="http://schemas.microsoft.com/office/powerpoint/2010/main" val="92468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C63E5-8A7B-4034-A0F5-4D60A1F3300D}" type="datetimeFigureOut">
              <a:rPr lang="fr-FR" smtClean="0"/>
              <a:t>31/08/2023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681BC-F749-45AB-990A-0977D4181336}" type="slidenum">
              <a:rPr lang="fr-FR" smtClean="0"/>
              <a:t>‹N°›</a:t>
            </a:fld>
            <a:endParaRPr lang="fr-FR"/>
          </a:p>
        </p:txBody>
      </p:sp>
    </p:spTree>
    <p:extLst>
      <p:ext uri="{BB962C8B-B14F-4D97-AF65-F5344CB8AC3E}">
        <p14:creationId xmlns:p14="http://schemas.microsoft.com/office/powerpoint/2010/main" val="5169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031" y="0"/>
            <a:ext cx="3437937" cy="1145979"/>
          </a:xfrm>
          <a:prstGeom prst="rect">
            <a:avLst/>
          </a:prstGeom>
        </p:spPr>
      </p:pic>
      <p:sp>
        <p:nvSpPr>
          <p:cNvPr id="6" name="Title 1"/>
          <p:cNvSpPr>
            <a:spLocks noGrp="1"/>
          </p:cNvSpPr>
          <p:nvPr>
            <p:ph type="ctrTitle"/>
          </p:nvPr>
        </p:nvSpPr>
        <p:spPr>
          <a:xfrm>
            <a:off x="1524000" y="1358608"/>
            <a:ext cx="9144000" cy="2387600"/>
          </a:xfrm>
        </p:spPr>
        <p:txBody>
          <a:bodyPr/>
          <a:lstStyle/>
          <a:p>
            <a:r>
              <a:rPr lang="en-US" b="1" dirty="0"/>
              <a:t>Demonstration of e-learning materials</a:t>
            </a:r>
          </a:p>
        </p:txBody>
      </p:sp>
      <p:sp>
        <p:nvSpPr>
          <p:cNvPr id="10" name="Subtitle 2"/>
          <p:cNvSpPr>
            <a:spLocks noGrp="1"/>
          </p:cNvSpPr>
          <p:nvPr>
            <p:ph type="subTitle" idx="1"/>
          </p:nvPr>
        </p:nvSpPr>
        <p:spPr>
          <a:xfrm>
            <a:off x="1524000" y="3746208"/>
            <a:ext cx="9144000" cy="2409059"/>
          </a:xfrm>
        </p:spPr>
        <p:txBody>
          <a:bodyPr>
            <a:normAutofit fontScale="92500" lnSpcReduction="20000"/>
          </a:bodyPr>
          <a:lstStyle/>
          <a:p>
            <a:endParaRPr lang="en-US" sz="3100" b="1" dirty="0">
              <a:solidFill>
                <a:srgbClr val="00A9A9"/>
              </a:solidFill>
              <a:latin typeface="Arial" panose="020B0604020202020204" pitchFamily="34" charset="0"/>
              <a:cs typeface="Arial" panose="020B0604020202020204" pitchFamily="34" charset="0"/>
            </a:endParaRPr>
          </a:p>
          <a:p>
            <a:r>
              <a:rPr lang="en-US" sz="3100" b="1" dirty="0">
                <a:solidFill>
                  <a:srgbClr val="00A9A9"/>
                </a:solidFill>
                <a:latin typeface="Arial" panose="020B0604020202020204" pitchFamily="34" charset="0"/>
                <a:cs typeface="Arial" panose="020B0604020202020204" pitchFamily="34" charset="0"/>
              </a:rPr>
              <a:t>French MSI course presentation</a:t>
            </a:r>
          </a:p>
          <a:p>
            <a:r>
              <a:rPr lang="en-US" sz="3100" b="1" dirty="0" err="1">
                <a:solidFill>
                  <a:srgbClr val="00A9A9"/>
                </a:solidFill>
                <a:latin typeface="Arial" panose="020B0604020202020204" pitchFamily="34" charset="0"/>
                <a:cs typeface="Arial" panose="020B0604020202020204" pitchFamily="34" charset="0"/>
              </a:rPr>
              <a:t>Shom</a:t>
            </a:r>
            <a:r>
              <a:rPr lang="en-US" sz="3100" b="1" dirty="0">
                <a:solidFill>
                  <a:srgbClr val="00A9A9"/>
                </a:solidFill>
                <a:latin typeface="Arial" panose="020B0604020202020204" pitchFamily="34" charset="0"/>
                <a:cs typeface="Arial" panose="020B0604020202020204" pitchFamily="34" charset="0"/>
              </a:rPr>
              <a:t> - NAVAREA II</a:t>
            </a:r>
          </a:p>
          <a:p>
            <a:endParaRPr lang="en-US" sz="3100" b="1" dirty="0">
              <a:solidFill>
                <a:srgbClr val="00A9A9"/>
              </a:solidFill>
              <a:latin typeface="Arial" panose="020B0604020202020204" pitchFamily="34" charset="0"/>
              <a:cs typeface="Arial" panose="020B0604020202020204" pitchFamily="34" charset="0"/>
            </a:endParaRPr>
          </a:p>
          <a:p>
            <a:r>
              <a:rPr lang="en-AU" sz="1700" b="1" dirty="0">
                <a:latin typeface="Arial" panose="020B0604020202020204" pitchFamily="34" charset="0"/>
                <a:cs typeface="Arial" panose="020B0604020202020204" pitchFamily="34" charset="0"/>
              </a:rPr>
              <a:t>Presented by Amandine </a:t>
            </a:r>
            <a:r>
              <a:rPr lang="en-AU" sz="1700" b="1" dirty="0" err="1">
                <a:latin typeface="Arial" panose="020B0604020202020204" pitchFamily="34" charset="0"/>
                <a:cs typeface="Arial" panose="020B0604020202020204" pitchFamily="34" charset="0"/>
              </a:rPr>
              <a:t>Lefrançois</a:t>
            </a:r>
            <a:r>
              <a:rPr lang="en-AU" sz="1700" b="1" dirty="0">
                <a:latin typeface="Arial" panose="020B0604020202020204" pitchFamily="34" charset="0"/>
                <a:cs typeface="Arial" panose="020B0604020202020204" pitchFamily="34" charset="0"/>
              </a:rPr>
              <a:t> </a:t>
            </a:r>
          </a:p>
          <a:p>
            <a:r>
              <a:rPr lang="en-AU" sz="1700" b="1" dirty="0">
                <a:latin typeface="Arial" panose="020B0604020202020204" pitchFamily="34" charset="0"/>
                <a:cs typeface="Arial" panose="020B0604020202020204" pitchFamily="34" charset="0"/>
              </a:rPr>
              <a:t>NAVAREA II Coordinator</a:t>
            </a:r>
            <a:endParaRPr lang="en-US" sz="1700" b="1" dirty="0">
              <a:solidFill>
                <a:srgbClr val="00A9A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92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cap="all" dirty="0">
                <a:latin typeface="Arial Black" panose="020B0A04020102020204" pitchFamily="34" charset="0"/>
              </a:rPr>
              <a:t>The evaluation</a:t>
            </a:r>
          </a:p>
        </p:txBody>
      </p:sp>
      <p:sp>
        <p:nvSpPr>
          <p:cNvPr id="10" name="TextBox 9"/>
          <p:cNvSpPr txBox="1"/>
          <p:nvPr/>
        </p:nvSpPr>
        <p:spPr>
          <a:xfrm>
            <a:off x="955222" y="1218489"/>
            <a:ext cx="10999712" cy="977191"/>
          </a:xfrm>
          <a:prstGeom prst="rect">
            <a:avLst/>
          </a:prstGeom>
          <a:noFill/>
        </p:spPr>
        <p:txBody>
          <a:bodyPr wrap="square" rtlCol="0">
            <a:spAutoFit/>
          </a:bodyPr>
          <a:lstStyle/>
          <a:p>
            <a:pPr marL="514350" indent="-514350">
              <a:spcAft>
                <a:spcPts val="600"/>
              </a:spcAft>
              <a:buAutoNum type="arabicPeriod"/>
            </a:pPr>
            <a:r>
              <a:rPr lang="en-US" sz="2450" b="1" dirty="0">
                <a:latin typeface="Arial" panose="020B0604020202020204" pitchFamily="34" charset="0"/>
                <a:cs typeface="Arial" panose="020B0604020202020204" pitchFamily="34" charset="0"/>
              </a:rPr>
              <a:t>	</a:t>
            </a:r>
          </a:p>
          <a:p>
            <a:pPr lvl="1"/>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pic>
        <p:nvPicPr>
          <p:cNvPr id="2" name="Image 1">
            <a:extLst>
              <a:ext uri="{FF2B5EF4-FFF2-40B4-BE49-F238E27FC236}">
                <a16:creationId xmlns:a16="http://schemas.microsoft.com/office/drawing/2014/main" id="{CD00F2C8-971A-4639-B5B4-866CB23C2F09}"/>
              </a:ext>
            </a:extLst>
          </p:cNvPr>
          <p:cNvPicPr>
            <a:picLocks noChangeAspect="1"/>
          </p:cNvPicPr>
          <p:nvPr/>
        </p:nvPicPr>
        <p:blipFill>
          <a:blip r:embed="rId5"/>
          <a:stretch>
            <a:fillRect/>
          </a:stretch>
        </p:blipFill>
        <p:spPr>
          <a:xfrm>
            <a:off x="8390" y="904730"/>
            <a:ext cx="12192000" cy="5952452"/>
          </a:xfrm>
          <a:prstGeom prst="rect">
            <a:avLst/>
          </a:prstGeom>
        </p:spPr>
      </p:pic>
      <p:sp>
        <p:nvSpPr>
          <p:cNvPr id="3" name="ZoneTexte 2">
            <a:extLst>
              <a:ext uri="{FF2B5EF4-FFF2-40B4-BE49-F238E27FC236}">
                <a16:creationId xmlns:a16="http://schemas.microsoft.com/office/drawing/2014/main" id="{871088E5-DF97-43F2-BCE6-AF897AC877CD}"/>
              </a:ext>
            </a:extLst>
          </p:cNvPr>
          <p:cNvSpPr txBox="1"/>
          <p:nvPr/>
        </p:nvSpPr>
        <p:spPr>
          <a:xfrm>
            <a:off x="660400" y="2565400"/>
            <a:ext cx="2853267" cy="1200329"/>
          </a:xfrm>
          <a:prstGeom prst="rect">
            <a:avLst/>
          </a:prstGeom>
          <a:solidFill>
            <a:schemeClr val="bg1"/>
          </a:solidFill>
        </p:spPr>
        <p:txBody>
          <a:bodyPr wrap="square" rtlCol="0">
            <a:spAutoFit/>
          </a:bodyPr>
          <a:lstStyle/>
          <a:p>
            <a:r>
              <a:rPr lang="fr-FR" dirty="0"/>
              <a:t>A passing score </a:t>
            </a:r>
            <a:r>
              <a:rPr lang="fr-FR" dirty="0" err="1"/>
              <a:t>is</a:t>
            </a:r>
            <a:r>
              <a:rPr lang="fr-FR" dirty="0"/>
              <a:t> </a:t>
            </a:r>
            <a:r>
              <a:rPr lang="fr-FR" dirty="0" err="1"/>
              <a:t>required</a:t>
            </a:r>
            <a:r>
              <a:rPr lang="fr-FR" dirty="0"/>
              <a:t> for the </a:t>
            </a:r>
            <a:r>
              <a:rPr lang="fr-FR" dirty="0" err="1"/>
              <a:t>evaluation</a:t>
            </a:r>
            <a:r>
              <a:rPr lang="fr-FR" dirty="0"/>
              <a:t> to </a:t>
            </a:r>
            <a:r>
              <a:rPr lang="fr-FR" dirty="0" err="1"/>
              <a:t>be</a:t>
            </a:r>
            <a:r>
              <a:rPr lang="fr-FR" dirty="0"/>
              <a:t> </a:t>
            </a:r>
            <a:r>
              <a:rPr lang="fr-FR" dirty="0" err="1"/>
              <a:t>completed</a:t>
            </a:r>
            <a:endParaRPr lang="fr-FR" dirty="0"/>
          </a:p>
          <a:p>
            <a:r>
              <a:rPr lang="fr-FR" dirty="0"/>
              <a:t>2 </a:t>
            </a:r>
            <a:r>
              <a:rPr lang="fr-FR" dirty="0" err="1"/>
              <a:t>attempts</a:t>
            </a:r>
            <a:r>
              <a:rPr lang="fr-FR" dirty="0"/>
              <a:t> </a:t>
            </a:r>
            <a:r>
              <a:rPr lang="fr-FR" dirty="0" err="1"/>
              <a:t>allowed</a:t>
            </a:r>
            <a:endParaRPr lang="fr-FR" dirty="0"/>
          </a:p>
        </p:txBody>
      </p:sp>
    </p:spTree>
    <p:extLst>
      <p:ext uri="{BB962C8B-B14F-4D97-AF65-F5344CB8AC3E}">
        <p14:creationId xmlns:p14="http://schemas.microsoft.com/office/powerpoint/2010/main" val="392792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cap="all" dirty="0">
                <a:latin typeface="Arial Black" panose="020B0A04020102020204" pitchFamily="34" charset="0"/>
              </a:rPr>
              <a:t>Numerous Practical exercises</a:t>
            </a:r>
          </a:p>
        </p:txBody>
      </p:sp>
      <p:sp>
        <p:nvSpPr>
          <p:cNvPr id="10" name="TextBox 9"/>
          <p:cNvSpPr txBox="1"/>
          <p:nvPr/>
        </p:nvSpPr>
        <p:spPr>
          <a:xfrm>
            <a:off x="955222" y="1218489"/>
            <a:ext cx="10999712" cy="977191"/>
          </a:xfrm>
          <a:prstGeom prst="rect">
            <a:avLst/>
          </a:prstGeom>
          <a:noFill/>
        </p:spPr>
        <p:txBody>
          <a:bodyPr wrap="square" rtlCol="0">
            <a:spAutoFit/>
          </a:bodyPr>
          <a:lstStyle/>
          <a:p>
            <a:pPr marL="514350" indent="-514350">
              <a:spcAft>
                <a:spcPts val="600"/>
              </a:spcAft>
              <a:buAutoNum type="arabicPeriod"/>
            </a:pPr>
            <a:r>
              <a:rPr lang="en-US" sz="2450" b="1" dirty="0">
                <a:latin typeface="Arial" panose="020B0604020202020204" pitchFamily="34" charset="0"/>
                <a:cs typeface="Arial" panose="020B0604020202020204" pitchFamily="34" charset="0"/>
              </a:rPr>
              <a:t>	</a:t>
            </a:r>
          </a:p>
          <a:p>
            <a:pPr lvl="1"/>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pic>
        <p:nvPicPr>
          <p:cNvPr id="2" name="Image 1">
            <a:extLst>
              <a:ext uri="{FF2B5EF4-FFF2-40B4-BE49-F238E27FC236}">
                <a16:creationId xmlns:a16="http://schemas.microsoft.com/office/drawing/2014/main" id="{7BA79844-B6D4-45B5-8990-0D7C515C4311}"/>
              </a:ext>
            </a:extLst>
          </p:cNvPr>
          <p:cNvPicPr>
            <a:picLocks noChangeAspect="1"/>
          </p:cNvPicPr>
          <p:nvPr/>
        </p:nvPicPr>
        <p:blipFill>
          <a:blip r:embed="rId5"/>
          <a:stretch>
            <a:fillRect/>
          </a:stretch>
        </p:blipFill>
        <p:spPr>
          <a:xfrm>
            <a:off x="8390" y="871728"/>
            <a:ext cx="12192000" cy="5986272"/>
          </a:xfrm>
          <a:prstGeom prst="rect">
            <a:avLst/>
          </a:prstGeom>
        </p:spPr>
      </p:pic>
      <p:cxnSp>
        <p:nvCxnSpPr>
          <p:cNvPr id="9" name="Connecteur droit 8">
            <a:extLst>
              <a:ext uri="{FF2B5EF4-FFF2-40B4-BE49-F238E27FC236}">
                <a16:creationId xmlns:a16="http://schemas.microsoft.com/office/drawing/2014/main" id="{7D71A839-0C31-4A74-869A-9017830A484F}"/>
              </a:ext>
            </a:extLst>
          </p:cNvPr>
          <p:cNvCxnSpPr>
            <a:cxnSpLocks/>
          </p:cNvCxnSpPr>
          <p:nvPr/>
        </p:nvCxnSpPr>
        <p:spPr>
          <a:xfrm flipV="1">
            <a:off x="1693333" y="3429001"/>
            <a:ext cx="3183544" cy="19557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44E777D-DA40-4560-A4AD-A637416C3867}"/>
              </a:ext>
            </a:extLst>
          </p:cNvPr>
          <p:cNvCxnSpPr>
            <a:cxnSpLocks/>
          </p:cNvCxnSpPr>
          <p:nvPr/>
        </p:nvCxnSpPr>
        <p:spPr>
          <a:xfrm flipV="1">
            <a:off x="3090333" y="3436630"/>
            <a:ext cx="1786544" cy="19481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7388C88-8F2F-47DE-B75A-41EB2DBE078B}"/>
              </a:ext>
            </a:extLst>
          </p:cNvPr>
          <p:cNvCxnSpPr>
            <a:cxnSpLocks/>
          </p:cNvCxnSpPr>
          <p:nvPr/>
        </p:nvCxnSpPr>
        <p:spPr>
          <a:xfrm flipH="1" flipV="1">
            <a:off x="4871889" y="3436631"/>
            <a:ext cx="5889244" cy="8221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4E810A13-7BC9-443F-9B09-B13C35658350}"/>
              </a:ext>
            </a:extLst>
          </p:cNvPr>
          <p:cNvSpPr txBox="1"/>
          <p:nvPr/>
        </p:nvSpPr>
        <p:spPr>
          <a:xfrm>
            <a:off x="2722604" y="2523055"/>
            <a:ext cx="4702663" cy="923330"/>
          </a:xfrm>
          <a:prstGeom prst="rect">
            <a:avLst/>
          </a:prstGeom>
          <a:noFill/>
        </p:spPr>
        <p:txBody>
          <a:bodyPr wrap="square" rtlCol="0">
            <a:spAutoFit/>
          </a:bodyPr>
          <a:lstStyle/>
          <a:p>
            <a:r>
              <a:rPr lang="fr-FR" dirty="0"/>
              <a:t>6 </a:t>
            </a:r>
            <a:r>
              <a:rPr lang="fr-FR" dirty="0" err="1"/>
              <a:t>series</a:t>
            </a:r>
            <a:r>
              <a:rPr lang="fr-FR" dirty="0"/>
              <a:t> of </a:t>
            </a:r>
            <a:r>
              <a:rPr lang="fr-FR" dirty="0" err="1"/>
              <a:t>practical</a:t>
            </a:r>
            <a:r>
              <a:rPr lang="fr-FR" dirty="0"/>
              <a:t> </a:t>
            </a:r>
            <a:r>
              <a:rPr lang="fr-FR" dirty="0" err="1"/>
              <a:t>exercises</a:t>
            </a:r>
            <a:r>
              <a:rPr lang="fr-FR" dirty="0"/>
              <a:t>. The use of the </a:t>
            </a:r>
            <a:r>
              <a:rPr lang="fr-FR" dirty="0" err="1"/>
              <a:t>data.shom</a:t>
            </a:r>
            <a:r>
              <a:rPr lang="fr-FR" dirty="0"/>
              <a:t> portal </a:t>
            </a:r>
            <a:r>
              <a:rPr lang="fr-FR" dirty="0" err="1"/>
              <a:t>maintains</a:t>
            </a:r>
            <a:r>
              <a:rPr lang="fr-FR" dirty="0"/>
              <a:t> the </a:t>
            </a:r>
            <a:r>
              <a:rPr lang="fr-FR" dirty="0" err="1"/>
              <a:t>exercises</a:t>
            </a:r>
            <a:r>
              <a:rPr lang="fr-FR" dirty="0"/>
              <a:t> </a:t>
            </a:r>
            <a:r>
              <a:rPr lang="fr-FR" dirty="0" err="1"/>
              <a:t>realistic</a:t>
            </a:r>
            <a:endParaRPr lang="fr-FR" dirty="0"/>
          </a:p>
        </p:txBody>
      </p:sp>
    </p:spTree>
    <p:extLst>
      <p:ext uri="{BB962C8B-B14F-4D97-AF65-F5344CB8AC3E}">
        <p14:creationId xmlns:p14="http://schemas.microsoft.com/office/powerpoint/2010/main" val="22780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400" cap="all" dirty="0">
              <a:latin typeface="Arial Black" panose="020B0A04020102020204" pitchFamily="34" charset="0"/>
            </a:endParaRPr>
          </a:p>
        </p:txBody>
      </p:sp>
      <p:sp>
        <p:nvSpPr>
          <p:cNvPr id="10" name="TextBox 9"/>
          <p:cNvSpPr txBox="1"/>
          <p:nvPr/>
        </p:nvSpPr>
        <p:spPr>
          <a:xfrm>
            <a:off x="939565" y="1235422"/>
            <a:ext cx="10999712" cy="4524315"/>
          </a:xfrm>
          <a:prstGeom prst="rect">
            <a:avLst/>
          </a:prstGeom>
          <a:noFill/>
        </p:spPr>
        <p:txBody>
          <a:bodyPr wrap="square" rtlCol="0">
            <a:spAutoFit/>
          </a:bodyPr>
          <a:lstStyle/>
          <a:p>
            <a:pPr algn="just">
              <a:spcAft>
                <a:spcPts val="600"/>
              </a:spcAft>
            </a:pPr>
            <a:r>
              <a:rPr lang="en-US" sz="2450" dirty="0">
                <a:latin typeface="Arial" panose="020B0604020202020204" pitchFamily="34" charset="0"/>
                <a:cs typeface="Arial" panose="020B0604020202020204" pitchFamily="34" charset="0"/>
              </a:rPr>
              <a:t>This course was developed by the French Naval Hydrographic and Oceanographic Service (SHOM for Service </a:t>
            </a:r>
            <a:r>
              <a:rPr lang="en-US" sz="2450" dirty="0" err="1">
                <a:latin typeface="Arial" panose="020B0604020202020204" pitchFamily="34" charset="0"/>
                <a:cs typeface="Arial" panose="020B0604020202020204" pitchFamily="34" charset="0"/>
              </a:rPr>
              <a:t>hydrographique</a:t>
            </a:r>
            <a:r>
              <a:rPr lang="en-US" sz="2450" dirty="0">
                <a:latin typeface="Arial" panose="020B0604020202020204" pitchFamily="34" charset="0"/>
                <a:cs typeface="Arial" panose="020B0604020202020204" pitchFamily="34" charset="0"/>
              </a:rPr>
              <a:t> et </a:t>
            </a:r>
            <a:r>
              <a:rPr lang="en-US" sz="2450" dirty="0" err="1">
                <a:latin typeface="Arial" panose="020B0604020202020204" pitchFamily="34" charset="0"/>
                <a:cs typeface="Arial" panose="020B0604020202020204" pitchFamily="34" charset="0"/>
              </a:rPr>
              <a:t>océanographique</a:t>
            </a:r>
            <a:r>
              <a:rPr lang="en-US" sz="2450" dirty="0">
                <a:latin typeface="Arial" panose="020B0604020202020204" pitchFamily="34" charset="0"/>
                <a:cs typeface="Arial" panose="020B0604020202020204" pitchFamily="34" charset="0"/>
              </a:rPr>
              <a:t> de la Marine in French), as part of the </a:t>
            </a:r>
            <a:r>
              <a:rPr lang="en-US" sz="2450" b="1" dirty="0">
                <a:latin typeface="Arial" panose="020B0604020202020204" pitchFamily="34" charset="0"/>
                <a:cs typeface="Arial" panose="020B0604020202020204" pitchFamily="34" charset="0"/>
              </a:rPr>
              <a:t>International Hydrographic Organization's (IHO) strategic objective of Capacity Building (CB) and national capacity development</a:t>
            </a:r>
            <a:r>
              <a:rPr lang="en-US" sz="2450" dirty="0">
                <a:latin typeface="Arial" panose="020B0604020202020204" pitchFamily="34" charset="0"/>
                <a:cs typeface="Arial" panose="020B0604020202020204" pitchFamily="34" charset="0"/>
              </a:rPr>
              <a:t>.</a:t>
            </a:r>
          </a:p>
          <a:p>
            <a:pPr algn="just">
              <a:spcAft>
                <a:spcPts val="600"/>
              </a:spcAft>
            </a:pPr>
            <a:endParaRPr lang="en-US" sz="2450" dirty="0">
              <a:latin typeface="Arial" panose="020B0604020202020204" pitchFamily="34" charset="0"/>
              <a:cs typeface="Arial" panose="020B0604020202020204" pitchFamily="34" charset="0"/>
            </a:endParaRPr>
          </a:p>
          <a:p>
            <a:pPr algn="just">
              <a:spcAft>
                <a:spcPts val="600"/>
              </a:spcAft>
            </a:pPr>
            <a:r>
              <a:rPr lang="en-US" sz="2450" dirty="0">
                <a:latin typeface="Arial" panose="020B0604020202020204" pitchFamily="34" charset="0"/>
                <a:cs typeface="Arial" panose="020B0604020202020204" pitchFamily="34" charset="0"/>
              </a:rPr>
              <a:t>The objective of capacity building is to continuously assess and support the improvement and sustainable development of States, so that they are able to fulfil the IHO objectives, obligations and recommendations in the field of hydrography, cartography and maritime safety.	</a:t>
            </a:r>
          </a:p>
          <a:p>
            <a:pPr lvl="1"/>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spTree>
    <p:extLst>
      <p:ext uri="{BB962C8B-B14F-4D97-AF65-F5344CB8AC3E}">
        <p14:creationId xmlns:p14="http://schemas.microsoft.com/office/powerpoint/2010/main" val="238664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cap="all" dirty="0">
                <a:latin typeface="Arial Black" panose="020B0A04020102020204" pitchFamily="34" charset="0"/>
              </a:rPr>
              <a:t> </a:t>
            </a:r>
            <a:r>
              <a:rPr lang="fr-FR" sz="2400" cap="all" dirty="0" err="1">
                <a:latin typeface="Arial Black" panose="020B0A04020102020204" pitchFamily="34" charset="0"/>
              </a:rPr>
              <a:t>target</a:t>
            </a:r>
            <a:r>
              <a:rPr lang="fr-FR" sz="2400" cap="all" dirty="0">
                <a:latin typeface="Arial Black" panose="020B0A04020102020204" pitchFamily="34" charset="0"/>
              </a:rPr>
              <a:t> audience</a:t>
            </a:r>
            <a:endParaRPr lang="en-US" sz="2400" cap="all" dirty="0">
              <a:latin typeface="Arial Black" panose="020B0A04020102020204" pitchFamily="34" charset="0"/>
            </a:endParaRPr>
          </a:p>
        </p:txBody>
      </p:sp>
      <p:sp>
        <p:nvSpPr>
          <p:cNvPr id="10" name="TextBox 9"/>
          <p:cNvSpPr txBox="1"/>
          <p:nvPr/>
        </p:nvSpPr>
        <p:spPr>
          <a:xfrm>
            <a:off x="955222" y="1218489"/>
            <a:ext cx="10999712" cy="3470181"/>
          </a:xfrm>
          <a:prstGeom prst="rect">
            <a:avLst/>
          </a:prstGeom>
          <a:noFill/>
        </p:spPr>
        <p:txBody>
          <a:bodyPr wrap="square" rtlCol="0">
            <a:spAutoFit/>
          </a:bodyPr>
          <a:lstStyle/>
          <a:p>
            <a:pPr marL="514350" indent="-514350">
              <a:spcAft>
                <a:spcPts val="600"/>
              </a:spcAft>
              <a:buAutoNum type="arabicPeriod"/>
            </a:pPr>
            <a:endParaRPr lang="en-US" sz="2450" b="1" dirty="0">
              <a:latin typeface="Arial" panose="020B0604020202020204" pitchFamily="34" charset="0"/>
              <a:cs typeface="Arial" panose="020B0604020202020204" pitchFamily="34" charset="0"/>
            </a:endParaRPr>
          </a:p>
          <a:p>
            <a:pPr marL="514350" indent="-514350">
              <a:spcAft>
                <a:spcPts val="600"/>
              </a:spcAft>
              <a:buAutoNum type="arabicPeriod"/>
            </a:pPr>
            <a:r>
              <a:rPr lang="en-US" sz="2450" b="1" dirty="0">
                <a:latin typeface="Arial" panose="020B0604020202020204" pitchFamily="34" charset="0"/>
                <a:cs typeface="Arial" panose="020B0604020202020204" pitchFamily="34" charset="0"/>
              </a:rPr>
              <a:t>This course concerns the first of the three steps of the development of a national capacity: collection and dissemination of nautical information.	</a:t>
            </a:r>
          </a:p>
          <a:p>
            <a:pPr marL="514350" indent="-514350">
              <a:spcAft>
                <a:spcPts val="600"/>
              </a:spcAft>
              <a:buAutoNum type="arabicPeriod"/>
            </a:pPr>
            <a:r>
              <a:rPr lang="en-US" sz="2450" b="1" dirty="0">
                <a:latin typeface="Arial" panose="020B0604020202020204" pitchFamily="34" charset="0"/>
                <a:cs typeface="Arial" panose="020B0604020202020204" pitchFamily="34" charset="0"/>
              </a:rPr>
              <a:t>This course is shaped to suit the needs of countries where this first step is not fully completed or where there is a need for consolidation</a:t>
            </a:r>
          </a:p>
          <a:p>
            <a:pPr marL="514350" indent="-514350">
              <a:spcAft>
                <a:spcPts val="600"/>
              </a:spcAft>
              <a:buAutoNum type="arabicPeriod"/>
            </a:pPr>
            <a:r>
              <a:rPr lang="en-US" sz="2450" b="1" dirty="0">
                <a:latin typeface="Arial" panose="020B0604020202020204" pitchFamily="34" charset="0"/>
                <a:cs typeface="Arial" panose="020B0604020202020204" pitchFamily="34" charset="0"/>
              </a:rPr>
              <a:t>The course is set for training of national coordinator’s staff </a:t>
            </a:r>
            <a:endParaRPr lang="en-US" sz="2800" dirty="0"/>
          </a:p>
          <a:p>
            <a:pPr lvl="1"/>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spTree>
    <p:extLst>
      <p:ext uri="{BB962C8B-B14F-4D97-AF65-F5344CB8AC3E}">
        <p14:creationId xmlns:p14="http://schemas.microsoft.com/office/powerpoint/2010/main" val="173651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84103"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cap="all" dirty="0">
                <a:latin typeface="Arial Black" panose="020B0A04020102020204" pitchFamily="34" charset="0"/>
              </a:rPr>
              <a:t>Course prerequisites</a:t>
            </a:r>
          </a:p>
        </p:txBody>
      </p:sp>
      <p:sp>
        <p:nvSpPr>
          <p:cNvPr id="10" name="TextBox 9"/>
          <p:cNvSpPr txBox="1"/>
          <p:nvPr/>
        </p:nvSpPr>
        <p:spPr>
          <a:xfrm>
            <a:off x="1107622" y="1887824"/>
            <a:ext cx="10999712" cy="3624069"/>
          </a:xfrm>
          <a:prstGeom prst="rect">
            <a:avLst/>
          </a:prstGeom>
          <a:noFill/>
        </p:spPr>
        <p:txBody>
          <a:bodyPr wrap="square" rtlCol="0">
            <a:spAutoFit/>
          </a:bodyPr>
          <a:lstStyle/>
          <a:p>
            <a:pPr marL="514350" indent="-514350">
              <a:spcAft>
                <a:spcPts val="600"/>
              </a:spcAft>
              <a:buAutoNum type="arabicPeriod"/>
            </a:pPr>
            <a:r>
              <a:rPr lang="en-US" sz="2450" b="1" dirty="0">
                <a:latin typeface="Arial" panose="020B0604020202020204" pitchFamily="34" charset="0"/>
                <a:cs typeface="Arial" panose="020B0604020202020204" pitchFamily="34" charset="0"/>
              </a:rPr>
              <a:t>A computer/laptop/tablet </a:t>
            </a:r>
          </a:p>
          <a:p>
            <a:pPr marL="514350" indent="-514350">
              <a:spcAft>
                <a:spcPts val="600"/>
              </a:spcAft>
              <a:buAutoNum type="arabicPeriod"/>
            </a:pPr>
            <a:r>
              <a:rPr lang="en-US" sz="2450" b="1" dirty="0">
                <a:latin typeface="Arial" panose="020B0604020202020204" pitchFamily="34" charset="0"/>
                <a:cs typeface="Arial" panose="020B0604020202020204" pitchFamily="34" charset="0"/>
              </a:rPr>
              <a:t>A good internet connection (video + access to </a:t>
            </a:r>
            <a:r>
              <a:rPr lang="en-US" sz="2450" b="1" dirty="0" err="1">
                <a:latin typeface="Arial" panose="020B0604020202020204" pitchFamily="34" charset="0"/>
                <a:cs typeface="Arial" panose="020B0604020202020204" pitchFamily="34" charset="0"/>
              </a:rPr>
              <a:t>data.shom</a:t>
            </a:r>
            <a:r>
              <a:rPr lang="en-US" sz="2450" b="1" dirty="0">
                <a:latin typeface="Arial" panose="020B0604020202020204" pitchFamily="34" charset="0"/>
                <a:cs typeface="Arial" panose="020B0604020202020204" pitchFamily="34" charset="0"/>
              </a:rPr>
              <a:t> cartography)</a:t>
            </a:r>
          </a:p>
          <a:p>
            <a:pPr marL="514350" indent="-514350">
              <a:spcAft>
                <a:spcPts val="600"/>
              </a:spcAft>
              <a:buAutoNum type="arabicPeriod"/>
            </a:pPr>
            <a:r>
              <a:rPr lang="en-US" sz="2450" b="1" dirty="0">
                <a:latin typeface="Arial" panose="020B0604020202020204" pitchFamily="34" charset="0"/>
                <a:cs typeface="Arial" panose="020B0604020202020204" pitchFamily="34" charset="0"/>
              </a:rPr>
              <a:t>Time needed for full completion : 	</a:t>
            </a:r>
          </a:p>
          <a:p>
            <a:pPr marL="800100" lvl="1" indent="-342900">
              <a:spcAft>
                <a:spcPts val="600"/>
              </a:spcAft>
              <a:buFontTx/>
              <a:buChar char="-"/>
            </a:pPr>
            <a:r>
              <a:rPr lang="en-US" sz="2450" b="1" dirty="0">
                <a:latin typeface="Arial" panose="020B0604020202020204" pitchFamily="34" charset="0"/>
                <a:cs typeface="Arial" panose="020B0604020202020204" pitchFamily="34" charset="0"/>
              </a:rPr>
              <a:t>Theory section : 7h</a:t>
            </a:r>
          </a:p>
          <a:p>
            <a:pPr marL="800100" lvl="1" indent="-342900">
              <a:spcAft>
                <a:spcPts val="600"/>
              </a:spcAft>
              <a:buFontTx/>
              <a:buChar char="-"/>
            </a:pPr>
            <a:r>
              <a:rPr lang="en-US" sz="2450" b="1" dirty="0">
                <a:latin typeface="Arial" panose="020B0604020202020204" pitchFamily="34" charset="0"/>
                <a:cs typeface="Arial" panose="020B0604020202020204" pitchFamily="34" charset="0"/>
              </a:rPr>
              <a:t>Practical part : 8h</a:t>
            </a:r>
          </a:p>
          <a:p>
            <a:pPr lvl="1">
              <a:spcAft>
                <a:spcPts val="600"/>
              </a:spcAft>
            </a:pPr>
            <a:endParaRPr lang="en-US" sz="2450" b="1" dirty="0">
              <a:latin typeface="Arial" panose="020B0604020202020204" pitchFamily="34" charset="0"/>
              <a:cs typeface="Arial" panose="020B0604020202020204" pitchFamily="34" charset="0"/>
            </a:endParaRPr>
          </a:p>
          <a:p>
            <a:pPr lvl="1"/>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spTree>
    <p:extLst>
      <p:ext uri="{BB962C8B-B14F-4D97-AF65-F5344CB8AC3E}">
        <p14:creationId xmlns:p14="http://schemas.microsoft.com/office/powerpoint/2010/main" val="216922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cap="all" dirty="0" err="1">
                <a:latin typeface="Arial Black" panose="020B0A04020102020204" pitchFamily="34" charset="0"/>
              </a:rPr>
              <a:t>Msi</a:t>
            </a:r>
            <a:r>
              <a:rPr lang="en-US" sz="2400" cap="all" dirty="0">
                <a:latin typeface="Arial Black" panose="020B0A04020102020204" pitchFamily="34" charset="0"/>
              </a:rPr>
              <a:t> course Main page</a:t>
            </a:r>
          </a:p>
        </p:txBody>
      </p:sp>
      <p:sp>
        <p:nvSpPr>
          <p:cNvPr id="10" name="TextBox 9"/>
          <p:cNvSpPr txBox="1"/>
          <p:nvPr/>
        </p:nvSpPr>
        <p:spPr>
          <a:xfrm>
            <a:off x="955222" y="1218489"/>
            <a:ext cx="10999712" cy="977191"/>
          </a:xfrm>
          <a:prstGeom prst="rect">
            <a:avLst/>
          </a:prstGeom>
          <a:noFill/>
        </p:spPr>
        <p:txBody>
          <a:bodyPr wrap="square" rtlCol="0">
            <a:spAutoFit/>
          </a:bodyPr>
          <a:lstStyle/>
          <a:p>
            <a:pPr marL="514350" indent="-514350">
              <a:spcAft>
                <a:spcPts val="600"/>
              </a:spcAft>
              <a:buAutoNum type="arabicPeriod"/>
            </a:pPr>
            <a:r>
              <a:rPr lang="en-US" sz="2450" b="1" dirty="0">
                <a:latin typeface="Arial" panose="020B0604020202020204" pitchFamily="34" charset="0"/>
                <a:cs typeface="Arial" panose="020B0604020202020204" pitchFamily="34" charset="0"/>
              </a:rPr>
              <a:t>	</a:t>
            </a:r>
          </a:p>
          <a:p>
            <a:pPr lvl="1"/>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pic>
        <p:nvPicPr>
          <p:cNvPr id="2" name="Image 1">
            <a:extLst>
              <a:ext uri="{FF2B5EF4-FFF2-40B4-BE49-F238E27FC236}">
                <a16:creationId xmlns:a16="http://schemas.microsoft.com/office/drawing/2014/main" id="{C870727F-40F8-4F37-9821-0B020317127A}"/>
              </a:ext>
            </a:extLst>
          </p:cNvPr>
          <p:cNvPicPr>
            <a:picLocks noChangeAspect="1"/>
          </p:cNvPicPr>
          <p:nvPr/>
        </p:nvPicPr>
        <p:blipFill>
          <a:blip r:embed="rId5"/>
          <a:stretch>
            <a:fillRect/>
          </a:stretch>
        </p:blipFill>
        <p:spPr>
          <a:xfrm>
            <a:off x="8390" y="863913"/>
            <a:ext cx="12192000" cy="5986452"/>
          </a:xfrm>
          <a:prstGeom prst="rect">
            <a:avLst/>
          </a:prstGeom>
        </p:spPr>
      </p:pic>
    </p:spTree>
    <p:extLst>
      <p:ext uri="{BB962C8B-B14F-4D97-AF65-F5344CB8AC3E}">
        <p14:creationId xmlns:p14="http://schemas.microsoft.com/office/powerpoint/2010/main" val="269518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cap="all" dirty="0">
                <a:latin typeface="Arial Black" panose="020B0A04020102020204" pitchFamily="34" charset="0"/>
              </a:rPr>
              <a:t>Structure of the modules</a:t>
            </a:r>
          </a:p>
        </p:txBody>
      </p:sp>
      <p:sp>
        <p:nvSpPr>
          <p:cNvPr id="10" name="TextBox 9"/>
          <p:cNvSpPr txBox="1"/>
          <p:nvPr/>
        </p:nvSpPr>
        <p:spPr>
          <a:xfrm>
            <a:off x="955222" y="1218489"/>
            <a:ext cx="10999712" cy="977191"/>
          </a:xfrm>
          <a:prstGeom prst="rect">
            <a:avLst/>
          </a:prstGeom>
          <a:noFill/>
        </p:spPr>
        <p:txBody>
          <a:bodyPr wrap="square" rtlCol="0">
            <a:spAutoFit/>
          </a:bodyPr>
          <a:lstStyle/>
          <a:p>
            <a:pPr marL="514350" indent="-514350">
              <a:spcAft>
                <a:spcPts val="600"/>
              </a:spcAft>
              <a:buAutoNum type="arabicPeriod"/>
            </a:pPr>
            <a:r>
              <a:rPr lang="en-US" sz="2450" b="1" dirty="0">
                <a:latin typeface="Arial" panose="020B0604020202020204" pitchFamily="34" charset="0"/>
                <a:cs typeface="Arial" panose="020B0604020202020204" pitchFamily="34" charset="0"/>
              </a:rPr>
              <a:t>	</a:t>
            </a:r>
          </a:p>
          <a:p>
            <a:pPr lvl="1"/>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pic>
        <p:nvPicPr>
          <p:cNvPr id="2" name="Image 1">
            <a:extLst>
              <a:ext uri="{FF2B5EF4-FFF2-40B4-BE49-F238E27FC236}">
                <a16:creationId xmlns:a16="http://schemas.microsoft.com/office/drawing/2014/main" id="{3C6CB8C1-330D-4D8C-8F89-F4A20D0CC565}"/>
              </a:ext>
            </a:extLst>
          </p:cNvPr>
          <p:cNvPicPr>
            <a:picLocks noChangeAspect="1"/>
          </p:cNvPicPr>
          <p:nvPr/>
        </p:nvPicPr>
        <p:blipFill>
          <a:blip r:embed="rId5"/>
          <a:stretch>
            <a:fillRect/>
          </a:stretch>
        </p:blipFill>
        <p:spPr>
          <a:xfrm>
            <a:off x="-8390" y="1041280"/>
            <a:ext cx="12192000" cy="5816720"/>
          </a:xfrm>
          <a:prstGeom prst="rect">
            <a:avLst/>
          </a:prstGeom>
        </p:spPr>
      </p:pic>
      <p:sp>
        <p:nvSpPr>
          <p:cNvPr id="3" name="Accolade fermante 2">
            <a:extLst>
              <a:ext uri="{FF2B5EF4-FFF2-40B4-BE49-F238E27FC236}">
                <a16:creationId xmlns:a16="http://schemas.microsoft.com/office/drawing/2014/main" id="{1EF82F25-8155-4604-94A8-0A199525435B}"/>
              </a:ext>
            </a:extLst>
          </p:cNvPr>
          <p:cNvSpPr/>
          <p:nvPr/>
        </p:nvSpPr>
        <p:spPr>
          <a:xfrm>
            <a:off x="2861734" y="3996267"/>
            <a:ext cx="499534" cy="1159933"/>
          </a:xfrm>
          <a:prstGeom prst="rightBrace">
            <a:avLst>
              <a:gd name="adj1" fmla="val 8333"/>
              <a:gd name="adj2" fmla="val 4708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a:extLst>
              <a:ext uri="{FF2B5EF4-FFF2-40B4-BE49-F238E27FC236}">
                <a16:creationId xmlns:a16="http://schemas.microsoft.com/office/drawing/2014/main" id="{95A8B07A-4E49-4F9F-A43D-171D992A3AD5}"/>
              </a:ext>
            </a:extLst>
          </p:cNvPr>
          <p:cNvSpPr txBox="1"/>
          <p:nvPr/>
        </p:nvSpPr>
        <p:spPr>
          <a:xfrm>
            <a:off x="2023532" y="3379801"/>
            <a:ext cx="3615268" cy="369332"/>
          </a:xfrm>
          <a:prstGeom prst="rect">
            <a:avLst/>
          </a:prstGeom>
          <a:noFill/>
        </p:spPr>
        <p:txBody>
          <a:bodyPr wrap="square" rtlCol="0">
            <a:spAutoFit/>
          </a:bodyPr>
          <a:lstStyle/>
          <a:p>
            <a:r>
              <a:rPr lang="fr-FR" dirty="0"/>
              <a:t>The objectives of the module</a:t>
            </a:r>
          </a:p>
        </p:txBody>
      </p:sp>
      <p:sp>
        <p:nvSpPr>
          <p:cNvPr id="13" name="ZoneTexte 12">
            <a:extLst>
              <a:ext uri="{FF2B5EF4-FFF2-40B4-BE49-F238E27FC236}">
                <a16:creationId xmlns:a16="http://schemas.microsoft.com/office/drawing/2014/main" id="{BA2C39B2-B7D6-4708-B0D2-B4BF6EB87BAD}"/>
              </a:ext>
            </a:extLst>
          </p:cNvPr>
          <p:cNvSpPr txBox="1"/>
          <p:nvPr/>
        </p:nvSpPr>
        <p:spPr>
          <a:xfrm>
            <a:off x="3801533" y="4402667"/>
            <a:ext cx="2489200" cy="369332"/>
          </a:xfrm>
          <a:prstGeom prst="rect">
            <a:avLst/>
          </a:prstGeom>
          <a:noFill/>
        </p:spPr>
        <p:txBody>
          <a:bodyPr wrap="square" rtlCol="0">
            <a:spAutoFit/>
          </a:bodyPr>
          <a:lstStyle/>
          <a:p>
            <a:r>
              <a:rPr lang="fr-FR" dirty="0"/>
              <a:t>The course</a:t>
            </a:r>
          </a:p>
        </p:txBody>
      </p:sp>
      <p:sp>
        <p:nvSpPr>
          <p:cNvPr id="14" name="ZoneTexte 13">
            <a:extLst>
              <a:ext uri="{FF2B5EF4-FFF2-40B4-BE49-F238E27FC236}">
                <a16:creationId xmlns:a16="http://schemas.microsoft.com/office/drawing/2014/main" id="{DFF067C8-3FF3-4EE2-92E8-1A927DE5E6F6}"/>
              </a:ext>
            </a:extLst>
          </p:cNvPr>
          <p:cNvSpPr txBox="1"/>
          <p:nvPr/>
        </p:nvSpPr>
        <p:spPr>
          <a:xfrm>
            <a:off x="2480733" y="5288715"/>
            <a:ext cx="3318934" cy="369332"/>
          </a:xfrm>
          <a:prstGeom prst="rect">
            <a:avLst/>
          </a:prstGeom>
          <a:noFill/>
        </p:spPr>
        <p:txBody>
          <a:bodyPr wrap="square" rtlCol="0">
            <a:spAutoFit/>
          </a:bodyPr>
          <a:lstStyle/>
          <a:p>
            <a:r>
              <a:rPr lang="fr-FR" dirty="0"/>
              <a:t>The </a:t>
            </a:r>
            <a:r>
              <a:rPr lang="fr-FR" dirty="0" err="1"/>
              <a:t>summary</a:t>
            </a:r>
            <a:endParaRPr lang="fr-FR" dirty="0"/>
          </a:p>
        </p:txBody>
      </p:sp>
      <p:sp>
        <p:nvSpPr>
          <p:cNvPr id="15" name="ZoneTexte 14">
            <a:extLst>
              <a:ext uri="{FF2B5EF4-FFF2-40B4-BE49-F238E27FC236}">
                <a16:creationId xmlns:a16="http://schemas.microsoft.com/office/drawing/2014/main" id="{7C964179-3D80-49FE-8842-AFBF4DE737C8}"/>
              </a:ext>
            </a:extLst>
          </p:cNvPr>
          <p:cNvSpPr txBox="1"/>
          <p:nvPr/>
        </p:nvSpPr>
        <p:spPr>
          <a:xfrm>
            <a:off x="2362200" y="5934762"/>
            <a:ext cx="2514600" cy="369332"/>
          </a:xfrm>
          <a:prstGeom prst="rect">
            <a:avLst/>
          </a:prstGeom>
          <a:noFill/>
        </p:spPr>
        <p:txBody>
          <a:bodyPr wrap="square" rtlCol="0">
            <a:spAutoFit/>
          </a:bodyPr>
          <a:lstStyle/>
          <a:p>
            <a:r>
              <a:rPr lang="fr-FR" dirty="0"/>
              <a:t>The </a:t>
            </a:r>
            <a:r>
              <a:rPr lang="fr-FR" dirty="0" err="1"/>
              <a:t>evaluation</a:t>
            </a:r>
            <a:endParaRPr lang="fr-FR" dirty="0"/>
          </a:p>
        </p:txBody>
      </p:sp>
    </p:spTree>
    <p:extLst>
      <p:ext uri="{BB962C8B-B14F-4D97-AF65-F5344CB8AC3E}">
        <p14:creationId xmlns:p14="http://schemas.microsoft.com/office/powerpoint/2010/main" val="336553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cap="all" dirty="0">
                <a:latin typeface="Arial Black" panose="020B0A04020102020204" pitchFamily="34" charset="0"/>
              </a:rPr>
              <a:t>The objectives of the module</a:t>
            </a:r>
          </a:p>
        </p:txBody>
      </p:sp>
      <p:sp>
        <p:nvSpPr>
          <p:cNvPr id="10" name="TextBox 9"/>
          <p:cNvSpPr txBox="1"/>
          <p:nvPr/>
        </p:nvSpPr>
        <p:spPr>
          <a:xfrm>
            <a:off x="955222" y="1218489"/>
            <a:ext cx="10999712" cy="977191"/>
          </a:xfrm>
          <a:prstGeom prst="rect">
            <a:avLst/>
          </a:prstGeom>
          <a:noFill/>
        </p:spPr>
        <p:txBody>
          <a:bodyPr wrap="square" rtlCol="0">
            <a:spAutoFit/>
          </a:bodyPr>
          <a:lstStyle/>
          <a:p>
            <a:pPr marL="514350" indent="-514350">
              <a:spcAft>
                <a:spcPts val="600"/>
              </a:spcAft>
              <a:buAutoNum type="arabicPeriod"/>
            </a:pPr>
            <a:r>
              <a:rPr lang="en-US" sz="2450" b="1" dirty="0">
                <a:latin typeface="Arial" panose="020B0604020202020204" pitchFamily="34" charset="0"/>
                <a:cs typeface="Arial" panose="020B0604020202020204" pitchFamily="34" charset="0"/>
              </a:rPr>
              <a:t>	</a:t>
            </a:r>
          </a:p>
          <a:p>
            <a:pPr lvl="1"/>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pic>
        <p:nvPicPr>
          <p:cNvPr id="2" name="Image 1">
            <a:extLst>
              <a:ext uri="{FF2B5EF4-FFF2-40B4-BE49-F238E27FC236}">
                <a16:creationId xmlns:a16="http://schemas.microsoft.com/office/drawing/2014/main" id="{0E7DBFB9-9AFE-44C0-B414-797D45412B49}"/>
              </a:ext>
            </a:extLst>
          </p:cNvPr>
          <p:cNvPicPr>
            <a:picLocks noChangeAspect="1"/>
          </p:cNvPicPr>
          <p:nvPr/>
        </p:nvPicPr>
        <p:blipFill>
          <a:blip r:embed="rId5"/>
          <a:stretch>
            <a:fillRect/>
          </a:stretch>
        </p:blipFill>
        <p:spPr>
          <a:xfrm>
            <a:off x="-8390" y="966850"/>
            <a:ext cx="12192000" cy="5898326"/>
          </a:xfrm>
          <a:prstGeom prst="rect">
            <a:avLst/>
          </a:prstGeom>
        </p:spPr>
      </p:pic>
    </p:spTree>
    <p:extLst>
      <p:ext uri="{BB962C8B-B14F-4D97-AF65-F5344CB8AC3E}">
        <p14:creationId xmlns:p14="http://schemas.microsoft.com/office/powerpoint/2010/main" val="5521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cap="all" dirty="0">
                <a:latin typeface="Arial Black" panose="020B0A04020102020204" pitchFamily="34" charset="0"/>
              </a:rPr>
              <a:t>The course</a:t>
            </a:r>
          </a:p>
        </p:txBody>
      </p:sp>
      <p:sp>
        <p:nvSpPr>
          <p:cNvPr id="10" name="TextBox 9"/>
          <p:cNvSpPr txBox="1"/>
          <p:nvPr/>
        </p:nvSpPr>
        <p:spPr>
          <a:xfrm>
            <a:off x="955222" y="1218489"/>
            <a:ext cx="10999712" cy="977191"/>
          </a:xfrm>
          <a:prstGeom prst="rect">
            <a:avLst/>
          </a:prstGeom>
          <a:noFill/>
        </p:spPr>
        <p:txBody>
          <a:bodyPr wrap="square" rtlCol="0">
            <a:spAutoFit/>
          </a:bodyPr>
          <a:lstStyle/>
          <a:p>
            <a:pPr marL="514350" indent="-514350">
              <a:spcAft>
                <a:spcPts val="600"/>
              </a:spcAft>
              <a:buAutoNum type="arabicPeriod"/>
            </a:pPr>
            <a:r>
              <a:rPr lang="en-US" sz="2450" b="1" dirty="0">
                <a:latin typeface="Arial" panose="020B0604020202020204" pitchFamily="34" charset="0"/>
                <a:cs typeface="Arial" panose="020B0604020202020204" pitchFamily="34" charset="0"/>
              </a:rPr>
              <a:t>	</a:t>
            </a:r>
          </a:p>
          <a:p>
            <a:pPr lvl="1"/>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pic>
        <p:nvPicPr>
          <p:cNvPr id="2" name="Image 1">
            <a:extLst>
              <a:ext uri="{FF2B5EF4-FFF2-40B4-BE49-F238E27FC236}">
                <a16:creationId xmlns:a16="http://schemas.microsoft.com/office/drawing/2014/main" id="{C37E1F64-BB93-4ECD-A3A6-F73BB9D6C9A2}"/>
              </a:ext>
            </a:extLst>
          </p:cNvPr>
          <p:cNvPicPr>
            <a:picLocks noChangeAspect="1"/>
          </p:cNvPicPr>
          <p:nvPr/>
        </p:nvPicPr>
        <p:blipFill>
          <a:blip r:embed="rId5"/>
          <a:stretch>
            <a:fillRect/>
          </a:stretch>
        </p:blipFill>
        <p:spPr>
          <a:xfrm>
            <a:off x="8390" y="909277"/>
            <a:ext cx="12192000" cy="5948723"/>
          </a:xfrm>
          <a:prstGeom prst="rect">
            <a:avLst/>
          </a:prstGeom>
        </p:spPr>
      </p:pic>
    </p:spTree>
    <p:extLst>
      <p:ext uri="{BB962C8B-B14F-4D97-AF65-F5344CB8AC3E}">
        <p14:creationId xmlns:p14="http://schemas.microsoft.com/office/powerpoint/2010/main" val="264487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sp>
        <p:nvSpPr>
          <p:cNvPr id="7" name="Title 2">
            <a:extLst>
              <a:ext uri="{FF2B5EF4-FFF2-40B4-BE49-F238E27FC236}">
                <a16:creationId xmlns:a16="http://schemas.microsoft.com/office/drawing/2014/main" id="{FE6D94CB-EDE5-495B-BEC4-A42A4A0713D7}"/>
              </a:ext>
            </a:extLst>
          </p:cNvPr>
          <p:cNvSpPr txBox="1">
            <a:spLocks/>
          </p:cNvSpPr>
          <p:nvPr/>
        </p:nvSpPr>
        <p:spPr>
          <a:xfrm>
            <a:off x="1895287" y="0"/>
            <a:ext cx="10288323" cy="966850"/>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cap="all" dirty="0">
                <a:latin typeface="Arial Black" panose="020B0A04020102020204" pitchFamily="34" charset="0"/>
              </a:rPr>
              <a:t>The summary</a:t>
            </a:r>
          </a:p>
        </p:txBody>
      </p:sp>
      <p:sp>
        <p:nvSpPr>
          <p:cNvPr id="10" name="TextBox 9"/>
          <p:cNvSpPr txBox="1"/>
          <p:nvPr/>
        </p:nvSpPr>
        <p:spPr>
          <a:xfrm>
            <a:off x="955222" y="1218489"/>
            <a:ext cx="10999712" cy="977191"/>
          </a:xfrm>
          <a:prstGeom prst="rect">
            <a:avLst/>
          </a:prstGeom>
          <a:noFill/>
        </p:spPr>
        <p:txBody>
          <a:bodyPr wrap="square" rtlCol="0">
            <a:spAutoFit/>
          </a:bodyPr>
          <a:lstStyle/>
          <a:p>
            <a:pPr marL="514350" indent="-514350">
              <a:spcAft>
                <a:spcPts val="600"/>
              </a:spcAft>
              <a:buAutoNum type="arabicPeriod"/>
            </a:pPr>
            <a:r>
              <a:rPr lang="en-US" sz="2450" b="1" dirty="0">
                <a:latin typeface="Arial" panose="020B0604020202020204" pitchFamily="34" charset="0"/>
                <a:cs typeface="Arial" panose="020B0604020202020204" pitchFamily="34" charset="0"/>
              </a:rPr>
              <a:t>	</a:t>
            </a:r>
          </a:p>
          <a:p>
            <a:pPr lvl="1"/>
            <a:endParaRPr lang="en-US" sz="2800" dirty="0"/>
          </a:p>
        </p:txBody>
      </p:sp>
      <p:sp>
        <p:nvSpPr>
          <p:cNvPr id="8" name="Footer Placeholder 5"/>
          <p:cNvSpPr>
            <a:spLocks noGrp="1"/>
          </p:cNvSpPr>
          <p:nvPr>
            <p:ph type="ftr" sz="quarter" idx="11"/>
          </p:nvPr>
        </p:nvSpPr>
        <p:spPr>
          <a:xfrm>
            <a:off x="2722604" y="6271312"/>
            <a:ext cx="6746790" cy="501650"/>
          </a:xfrm>
        </p:spPr>
        <p:txBody>
          <a:bodyPr/>
          <a:lstStyle/>
          <a:p>
            <a:r>
              <a:rPr lang="en-GB" sz="1800" dirty="0">
                <a:solidFill>
                  <a:schemeClr val="tx1"/>
                </a:solidFill>
                <a:latin typeface="Arial" panose="020B0604020202020204" pitchFamily="34" charset="0"/>
                <a:cs typeface="Arial" panose="020B0604020202020204" pitchFamily="34" charset="0"/>
              </a:rPr>
              <a:t>IHO, Monaco 4 – 8 September 2023</a:t>
            </a:r>
          </a:p>
        </p:txBody>
      </p:sp>
      <p:pic>
        <p:nvPicPr>
          <p:cNvPr id="2" name="Image 1">
            <a:extLst>
              <a:ext uri="{FF2B5EF4-FFF2-40B4-BE49-F238E27FC236}">
                <a16:creationId xmlns:a16="http://schemas.microsoft.com/office/drawing/2014/main" id="{15C6070D-25AE-439B-AC62-825274CE356C}"/>
              </a:ext>
            </a:extLst>
          </p:cNvPr>
          <p:cNvPicPr>
            <a:picLocks noChangeAspect="1"/>
          </p:cNvPicPr>
          <p:nvPr/>
        </p:nvPicPr>
        <p:blipFill>
          <a:blip r:embed="rId5"/>
          <a:stretch>
            <a:fillRect/>
          </a:stretch>
        </p:blipFill>
        <p:spPr>
          <a:xfrm>
            <a:off x="8390" y="893476"/>
            <a:ext cx="12192000" cy="5964524"/>
          </a:xfrm>
          <a:prstGeom prst="rect">
            <a:avLst/>
          </a:prstGeom>
        </p:spPr>
      </p:pic>
      <p:sp>
        <p:nvSpPr>
          <p:cNvPr id="3" name="ZoneTexte 2">
            <a:extLst>
              <a:ext uri="{FF2B5EF4-FFF2-40B4-BE49-F238E27FC236}">
                <a16:creationId xmlns:a16="http://schemas.microsoft.com/office/drawing/2014/main" id="{F97D873C-3930-4BD6-A628-6DC759F4735C}"/>
              </a:ext>
            </a:extLst>
          </p:cNvPr>
          <p:cNvSpPr txBox="1"/>
          <p:nvPr/>
        </p:nvSpPr>
        <p:spPr>
          <a:xfrm>
            <a:off x="1329266" y="2350288"/>
            <a:ext cx="2523067" cy="923330"/>
          </a:xfrm>
          <a:prstGeom prst="rect">
            <a:avLst/>
          </a:prstGeom>
          <a:solidFill>
            <a:schemeClr val="accent1">
              <a:lumMod val="75000"/>
            </a:schemeClr>
          </a:solidFill>
        </p:spPr>
        <p:txBody>
          <a:bodyPr wrap="square" rtlCol="0">
            <a:spAutoFit/>
          </a:bodyPr>
          <a:lstStyle/>
          <a:p>
            <a:r>
              <a:rPr lang="fr-FR" dirty="0">
                <a:solidFill>
                  <a:schemeClr val="bg1"/>
                </a:solidFill>
              </a:rPr>
              <a:t>A one page </a:t>
            </a:r>
            <a:r>
              <a:rPr lang="fr-FR" dirty="0" err="1">
                <a:solidFill>
                  <a:schemeClr val="bg1"/>
                </a:solidFill>
              </a:rPr>
              <a:t>summary</a:t>
            </a:r>
            <a:r>
              <a:rPr lang="fr-FR" dirty="0">
                <a:solidFill>
                  <a:schemeClr val="bg1"/>
                </a:solidFill>
              </a:rPr>
              <a:t> </a:t>
            </a:r>
            <a:r>
              <a:rPr lang="fr-FR" dirty="0" err="1">
                <a:solidFill>
                  <a:schemeClr val="bg1"/>
                </a:solidFill>
              </a:rPr>
              <a:t>that</a:t>
            </a:r>
            <a:r>
              <a:rPr lang="fr-FR" dirty="0">
                <a:solidFill>
                  <a:schemeClr val="bg1"/>
                </a:solidFill>
              </a:rPr>
              <a:t> can </a:t>
            </a:r>
            <a:r>
              <a:rPr lang="fr-FR" dirty="0" err="1">
                <a:solidFill>
                  <a:schemeClr val="bg1"/>
                </a:solidFill>
              </a:rPr>
              <a:t>be</a:t>
            </a:r>
            <a:r>
              <a:rPr lang="fr-FR" dirty="0">
                <a:solidFill>
                  <a:schemeClr val="bg1"/>
                </a:solidFill>
              </a:rPr>
              <a:t> </a:t>
            </a:r>
            <a:r>
              <a:rPr lang="fr-FR" dirty="0" err="1">
                <a:solidFill>
                  <a:schemeClr val="bg1"/>
                </a:solidFill>
              </a:rPr>
              <a:t>downloaded</a:t>
            </a:r>
            <a:r>
              <a:rPr lang="fr-FR" dirty="0">
                <a:solidFill>
                  <a:schemeClr val="bg1"/>
                </a:solidFill>
              </a:rPr>
              <a:t> or </a:t>
            </a:r>
            <a:r>
              <a:rPr lang="fr-FR" dirty="0" err="1">
                <a:solidFill>
                  <a:schemeClr val="bg1"/>
                </a:solidFill>
              </a:rPr>
              <a:t>printed</a:t>
            </a:r>
            <a:r>
              <a:rPr lang="fr-FR" dirty="0">
                <a:solidFill>
                  <a:schemeClr val="bg1"/>
                </a:solidFill>
              </a:rPr>
              <a:t> </a:t>
            </a:r>
          </a:p>
        </p:txBody>
      </p:sp>
    </p:spTree>
    <p:extLst>
      <p:ext uri="{BB962C8B-B14F-4D97-AF65-F5344CB8AC3E}">
        <p14:creationId xmlns:p14="http://schemas.microsoft.com/office/powerpoint/2010/main" val="1321762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383</Words>
  <Application>Microsoft Office PowerPoint</Application>
  <PresentationFormat>Grand écran</PresentationFormat>
  <Paragraphs>54</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Arial Black</vt:lpstr>
      <vt:lpstr>Calibri</vt:lpstr>
      <vt:lpstr>Calibri Light</vt:lpstr>
      <vt:lpstr>Office Theme</vt:lpstr>
      <vt:lpstr>Demonstration of e-learning materials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International Hydrographic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Belmonte</dc:creator>
  <cp:lastModifiedBy>Amandine Lefrancois, DOPS/PSM/NA/REG-NAV</cp:lastModifiedBy>
  <cp:revision>26</cp:revision>
  <dcterms:created xsi:type="dcterms:W3CDTF">2019-06-25T12:28:44Z</dcterms:created>
  <dcterms:modified xsi:type="dcterms:W3CDTF">2023-08-31T12:32:20Z</dcterms:modified>
</cp:coreProperties>
</file>