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78" y="12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0208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5535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02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4016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220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1855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3300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7825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295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60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4688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C63E5-8A7B-4034-A0F5-4D60A1F3300D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69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IHO, Monaco 4 – 8 September 2023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031" y="0"/>
            <a:ext cx="3437937" cy="1145979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524000" y="1358608"/>
            <a:ext cx="9144000" cy="2387600"/>
          </a:xfrm>
        </p:spPr>
        <p:txBody>
          <a:bodyPr/>
          <a:lstStyle/>
          <a:p>
            <a:r>
              <a:rPr lang="en-GB" b="1" dirty="0"/>
              <a:t>North Sea Maritime Safety Information Working Group</a:t>
            </a:r>
            <a:endParaRPr lang="en-US" b="1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524000" y="4180879"/>
            <a:ext cx="9144000" cy="1655762"/>
          </a:xfrm>
        </p:spPr>
        <p:txBody>
          <a:bodyPr>
            <a:normAutofit/>
          </a:bodyPr>
          <a:lstStyle/>
          <a:p>
            <a:r>
              <a:rPr lang="en-US" sz="3100" b="1" dirty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NAVAREA I</a:t>
            </a:r>
          </a:p>
        </p:txBody>
      </p:sp>
    </p:spTree>
    <p:extLst>
      <p:ext uri="{BB962C8B-B14F-4D97-AF65-F5344CB8AC3E}">
        <p14:creationId xmlns:p14="http://schemas.microsoft.com/office/powerpoint/2010/main" val="617925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cap="all" dirty="0">
                <a:latin typeface="Arial Black" panose="020B0A04020102020204" pitchFamily="34" charset="0"/>
              </a:rPr>
              <a:t> Background</a:t>
            </a:r>
            <a:endParaRPr lang="en-US" sz="2400" cap="all" dirty="0"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5221" y="1218489"/>
            <a:ext cx="11552349" cy="5963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The group was established during the 35</a:t>
            </a:r>
            <a:r>
              <a:rPr lang="en-US" sz="245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 meeting of the North Sea Hydrographic commission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The group has been established to promote and facilitate the below withing NAVAREA I:</a:t>
            </a: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facilitate that the GMDSS MSI services in the NAVAREA are arranged in compliance with the regulations and recommendations of the IMO, IHO and other relevant organisations. </a:t>
            </a:r>
            <a:endParaRPr lang="en-GB" sz="2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facilitate cooperation concerning technical and administrative matters related to the MSI service. </a:t>
            </a:r>
            <a:endParaRPr lang="en-GB" sz="2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facilitate the exchange of information about events that could affect safety at sea within NAVAREA I. </a:t>
            </a:r>
            <a:endParaRPr lang="en-GB" sz="2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facilitate the exchange of advice concerning all aspects of MSI work. </a:t>
            </a:r>
            <a:endParaRPr lang="en-GB" sz="2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facilitate harmonization of new and existing methods that make MSI and other relevant information to shipping available, related to navigation warnings. </a:t>
            </a:r>
            <a:endParaRPr lang="en-GB" sz="2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evaluate and compile views on new and changed methods of providing MSI and to forward these to the relevant body. </a:t>
            </a:r>
            <a:endParaRPr lang="en-GB" sz="2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exchange information about major planned operations at sea that are expected to affect international shipping in coastal waters of neighbouring countries. </a:t>
            </a:r>
            <a:endParaRPr lang="en-GB" sz="2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Improve and develop capacity building. </a:t>
            </a:r>
          </a:p>
          <a:p>
            <a:pPr>
              <a:spcAft>
                <a:spcPts val="600"/>
              </a:spcAft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2800" dirty="0"/>
          </a:p>
          <a:p>
            <a:pPr lvl="1"/>
            <a:endParaRPr lang="en-US" sz="2800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IHO, Monaco 4 – 8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2386643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cap="all" dirty="0">
                <a:latin typeface="Arial Black" panose="020B0A04020102020204" pitchFamily="34" charset="0"/>
              </a:rPr>
              <a:t> </a:t>
            </a:r>
            <a:r>
              <a:rPr lang="fr-FR" sz="2400" cap="all" dirty="0" err="1">
                <a:latin typeface="Arial Black" panose="020B0A04020102020204" pitchFamily="34" charset="0"/>
              </a:rPr>
              <a:t>Membership</a:t>
            </a:r>
            <a:endParaRPr lang="en-US" sz="2400" cap="all" dirty="0"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5221" y="1218489"/>
            <a:ext cx="11552349" cy="4455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The membership is open to member states of the North Sea Hydrographic commission.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Relevant IHO/IMO bodies may be invited.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Non governmental agencies may be invited by the chair.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endParaRPr lang="en-US" sz="24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GB" sz="2450" b="1" dirty="0">
                <a:latin typeface="Arial" panose="020B0604020202020204" pitchFamily="34" charset="0"/>
                <a:cs typeface="Arial" panose="020B0604020202020204" pitchFamily="34" charset="0"/>
              </a:rPr>
              <a:t>Participation from:​ </a:t>
            </a:r>
            <a:r>
              <a:rPr lang="en-GB" sz="2450" dirty="0">
                <a:latin typeface="Arial" panose="020B0604020202020204" pitchFamily="34" charset="0"/>
                <a:cs typeface="Arial" panose="020B0604020202020204" pitchFamily="34" charset="0"/>
              </a:rPr>
              <a:t>Belgium, ​Demark​, France​, Germany​, Iceland​, Ireland​, Norway​, Sweden​ &amp; United Kingdom</a:t>
            </a:r>
            <a:endParaRPr lang="en-US" sz="24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US" sz="24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2800" dirty="0"/>
          </a:p>
          <a:p>
            <a:pPr lvl="1"/>
            <a:endParaRPr lang="en-US" sz="2800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IHO, Monaco 4 – 8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3756086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cap="all" dirty="0">
                <a:latin typeface="Arial Black" panose="020B0A04020102020204" pitchFamily="34" charset="0"/>
              </a:rPr>
              <a:t> Meetings</a:t>
            </a:r>
            <a:endParaRPr lang="en-US" sz="2400" cap="all" dirty="0"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5221" y="1218489"/>
            <a:ext cx="11552349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We have had two virtual meetings of the Working Group. An in person meeting is planned for November.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endParaRPr lang="en-US" sz="24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Topics:</a:t>
            </a:r>
          </a:p>
          <a:p>
            <a:pPr marL="971550" lvl="1" indent="-514350">
              <a:spcAft>
                <a:spcPts val="600"/>
              </a:spcAft>
              <a:buAutoNum type="arabicPeriod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WWNWS self assessment &amp; Report</a:t>
            </a:r>
          </a:p>
          <a:p>
            <a:pPr marL="971550" lvl="1" indent="-514350">
              <a:spcAft>
                <a:spcPts val="600"/>
              </a:spcAft>
              <a:buAutoNum type="arabicPeriod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Space operation and licensing</a:t>
            </a:r>
          </a:p>
          <a:p>
            <a:pPr marL="971550" lvl="1" indent="-514350">
              <a:spcAft>
                <a:spcPts val="600"/>
              </a:spcAft>
              <a:buAutoNum type="arabicPeriod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Impact of offshore </a:t>
            </a:r>
            <a:r>
              <a:rPr lang="en-US" sz="2450" b="1" dirty="0" err="1">
                <a:latin typeface="Arial" panose="020B0604020202020204" pitchFamily="34" charset="0"/>
                <a:cs typeface="Arial" panose="020B0604020202020204" pitchFamily="34" charset="0"/>
              </a:rPr>
              <a:t>AtoN’s</a:t>
            </a: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 in North Sea on NAVTEX capacity</a:t>
            </a:r>
          </a:p>
          <a:p>
            <a:pPr marL="971550" lvl="1" indent="-514350">
              <a:spcAft>
                <a:spcPts val="600"/>
              </a:spcAft>
              <a:buAutoNum type="arabicPeriod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Space weather</a:t>
            </a:r>
          </a:p>
          <a:p>
            <a:pPr marL="971550" lvl="1" indent="-514350">
              <a:spcAft>
                <a:spcPts val="600"/>
              </a:spcAft>
              <a:buAutoNum type="arabicPeriod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S-124</a:t>
            </a:r>
          </a:p>
          <a:p>
            <a:pPr>
              <a:spcAft>
                <a:spcPts val="600"/>
              </a:spcAft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2800" dirty="0"/>
          </a:p>
          <a:p>
            <a:pPr lvl="1"/>
            <a:endParaRPr lang="en-US" sz="2800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IHO, Monaco 4 – 8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3370648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335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North Sea Maritime Safety Information Working Group</vt:lpstr>
      <vt:lpstr>PowerPoint Presentation</vt:lpstr>
      <vt:lpstr>PowerPoint Presentation</vt:lpstr>
      <vt:lpstr>PowerPoint Presentation</vt:lpstr>
    </vt:vector>
  </TitlesOfParts>
  <Company>International Hydrographic Bureau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Isabelle Belmonte</dc:creator>
  <cp:lastModifiedBy>Christopher Gill</cp:lastModifiedBy>
  <cp:revision>12</cp:revision>
  <dcterms:created xsi:type="dcterms:W3CDTF">2019-06-25T12:28:44Z</dcterms:created>
  <dcterms:modified xsi:type="dcterms:W3CDTF">2023-09-01T13:50:28Z</dcterms:modified>
</cp:coreProperties>
</file>