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84A"/>
    <a:srgbClr val="01B6AD"/>
    <a:srgbClr val="F1EC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63E5-8A7B-4034-A0F5-4D60A1F3300D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81BC-F749-45AB-990A-0977D41813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20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63E5-8A7B-4034-A0F5-4D60A1F3300D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81BC-F749-45AB-990A-0977D41813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53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63E5-8A7B-4034-A0F5-4D60A1F3300D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81BC-F749-45AB-990A-0977D41813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0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63E5-8A7B-4034-A0F5-4D60A1F3300D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81BC-F749-45AB-990A-0977D41813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01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63E5-8A7B-4034-A0F5-4D60A1F3300D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81BC-F749-45AB-990A-0977D41813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202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63E5-8A7B-4034-A0F5-4D60A1F3300D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81BC-F749-45AB-990A-0977D41813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85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63E5-8A7B-4034-A0F5-4D60A1F3300D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81BC-F749-45AB-990A-0977D41813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300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63E5-8A7B-4034-A0F5-4D60A1F3300D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81BC-F749-45AB-990A-0977D41813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82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63E5-8A7B-4034-A0F5-4D60A1F3300D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81BC-F749-45AB-990A-0977D41813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29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63E5-8A7B-4034-A0F5-4D60A1F3300D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81BC-F749-45AB-990A-0977D41813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602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63E5-8A7B-4034-A0F5-4D60A1F3300D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81BC-F749-45AB-990A-0977D41813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68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C63E5-8A7B-4034-A0F5-4D60A1F3300D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681BC-F749-45AB-990A-0977D41813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9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Stuart.Shepard@amsa.go.au" TargetMode="External"/><Relationship Id="rId3" Type="http://schemas.openxmlformats.org/officeDocument/2006/relationships/image" Target="../media/image4.tiff"/><Relationship Id="rId7" Type="http://schemas.openxmlformats.org/officeDocument/2006/relationships/hyperlink" Target="mailto:Ricky.Withers2@amsa.gov.au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Julius.Moeller@amsa.gov.au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sv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tiff"/><Relationship Id="rId7" Type="http://schemas.openxmlformats.org/officeDocument/2006/relationships/image" Target="../media/image10.sv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5.jpe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1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16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2604" y="6271312"/>
            <a:ext cx="6746790" cy="501650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IHO, Monaco 4 – 8 September 2023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31" y="0"/>
            <a:ext cx="3437937" cy="114597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1358608"/>
            <a:ext cx="9144000" cy="2387600"/>
          </a:xfrm>
        </p:spPr>
        <p:txBody>
          <a:bodyPr/>
          <a:lstStyle/>
          <a:p>
            <a:r>
              <a:rPr lang="en-AU" sz="60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S-124 Production and </a:t>
            </a:r>
            <a:r>
              <a:rPr lang="en-AU" sz="6000" dirty="0">
                <a:latin typeface="Arial"/>
                <a:ea typeface="Times New Roman" panose="02020603050405020304" pitchFamily="18" charset="0"/>
                <a:cs typeface="Arial"/>
              </a:rPr>
              <a:t>Provision</a:t>
            </a:r>
            <a:r>
              <a:rPr lang="en-AU" dirty="0">
                <a:latin typeface="Arial"/>
                <a:ea typeface="Times New Roman" panose="02020603050405020304" pitchFamily="18" charset="0"/>
                <a:cs typeface="Arial"/>
              </a:rPr>
              <a:t> (Trials)</a:t>
            </a:r>
            <a:endParaRPr lang="en-US" b="1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524000" y="4180879"/>
            <a:ext cx="9144000" cy="1655762"/>
          </a:xfrm>
        </p:spPr>
        <p:txBody>
          <a:bodyPr>
            <a:normAutofit/>
          </a:bodyPr>
          <a:lstStyle/>
          <a:p>
            <a:r>
              <a:rPr lang="en-AU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Maritime Safety Authority </a:t>
            </a:r>
          </a:p>
          <a:p>
            <a:r>
              <a:rPr lang="en-AU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Julius Moeller</a:t>
            </a:r>
          </a:p>
          <a:p>
            <a:endParaRPr lang="en-US" sz="3100" b="1" dirty="0">
              <a:solidFill>
                <a:srgbClr val="00A9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3DB70-01BB-8596-FBE4-CD5ABC669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41" y="83397"/>
            <a:ext cx="1371228" cy="7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25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6" y="818"/>
            <a:ext cx="944537" cy="941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42458"/>
            <a:ext cx="939567" cy="945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9567" cy="94245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E6D94CB-EDE5-495B-BEC4-A42A4A0713D7}"/>
              </a:ext>
            </a:extLst>
          </p:cNvPr>
          <p:cNvSpPr txBox="1">
            <a:spLocks/>
          </p:cNvSpPr>
          <p:nvPr/>
        </p:nvSpPr>
        <p:spPr>
          <a:xfrm>
            <a:off x="1895287" y="0"/>
            <a:ext cx="10288323" cy="9668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cap="all" dirty="0" err="1">
                <a:latin typeface="Arial Black" panose="020B0A04020102020204" pitchFamily="34" charset="0"/>
              </a:rPr>
              <a:t>Demonstration</a:t>
            </a:r>
            <a:endParaRPr lang="en-US" sz="2400" cap="all" dirty="0">
              <a:latin typeface="Arial Black" panose="020B0A040201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2604" y="6271312"/>
            <a:ext cx="6746790" cy="501650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IHO, Monaco 4 – 8 September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803B3D-E2F3-197E-1B44-0900FC3129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41" y="83397"/>
            <a:ext cx="1371228" cy="701694"/>
          </a:xfrm>
          <a:prstGeom prst="rect">
            <a:avLst/>
          </a:prstGeom>
        </p:spPr>
      </p:pic>
      <p:pic>
        <p:nvPicPr>
          <p:cNvPr id="9" name="video">
            <a:hlinkClick r:id="" action="ppaction://media"/>
            <a:extLst>
              <a:ext uri="{FF2B5EF4-FFF2-40B4-BE49-F238E27FC236}">
                <a16:creationId xmlns:a16="http://schemas.microsoft.com/office/drawing/2014/main" id="{E000FD5E-BAB5-9F61-111B-E5DA505B3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7583" y="880818"/>
            <a:ext cx="9795038" cy="55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6" y="818"/>
            <a:ext cx="944537" cy="941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42458"/>
            <a:ext cx="939567" cy="945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9567" cy="942458"/>
          </a:xfrm>
          <a:prstGeom prst="rect">
            <a:avLst/>
          </a:prstGeom>
        </p:spPr>
      </p:pic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2604" y="6271312"/>
            <a:ext cx="6746790" cy="501650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IHO, Monaco 4 – 8 September 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FC2C5F-E322-2A93-B4F8-1D252AD3E3BB}"/>
              </a:ext>
            </a:extLst>
          </p:cNvPr>
          <p:cNvSpPr txBox="1"/>
          <p:nvPr/>
        </p:nvSpPr>
        <p:spPr>
          <a:xfrm>
            <a:off x="2722604" y="1161019"/>
            <a:ext cx="65966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600" b="1" dirty="0">
                <a:solidFill>
                  <a:srgbClr val="01184A"/>
                </a:solidFill>
                <a:latin typeface="Arial" panose="020B0604020202020204"/>
              </a:rPr>
              <a:t>Thank you for your attention!</a:t>
            </a:r>
          </a:p>
          <a:p>
            <a:pPr algn="ctr"/>
            <a:endParaRPr lang="en-AU" sz="3600" b="1" dirty="0">
              <a:solidFill>
                <a:srgbClr val="01184A"/>
              </a:solidFill>
              <a:latin typeface="Arial" panose="020B0604020202020204"/>
            </a:endParaRPr>
          </a:p>
          <a:p>
            <a:pPr algn="ctr"/>
            <a:r>
              <a:rPr lang="en-AU" sz="3600" b="1" dirty="0">
                <a:solidFill>
                  <a:srgbClr val="01184A"/>
                </a:solidFill>
                <a:latin typeface="Arial" panose="020B0604020202020204"/>
              </a:rPr>
              <a:t>Questions?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2E3CD6-D1A8-3F5B-1D41-0AD0DE388A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98" y="3752344"/>
            <a:ext cx="3401049" cy="17404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8367EF9-197B-F46B-5A8F-BAFCE8A674D9}"/>
              </a:ext>
            </a:extLst>
          </p:cNvPr>
          <p:cNvCxnSpPr>
            <a:cxnSpLocks/>
          </p:cNvCxnSpPr>
          <p:nvPr/>
        </p:nvCxnSpPr>
        <p:spPr>
          <a:xfrm>
            <a:off x="6126700" y="3894957"/>
            <a:ext cx="0" cy="1544534"/>
          </a:xfrm>
          <a:prstGeom prst="line">
            <a:avLst/>
          </a:prstGeom>
          <a:noFill/>
          <a:ln w="6350" cap="flat" cmpd="sng" algn="ctr">
            <a:solidFill>
              <a:srgbClr val="026699"/>
            </a:solidFill>
            <a:prstDash val="solid"/>
            <a:miter lim="800000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9437860-F151-D03A-F7F4-ABA2129449E8}"/>
              </a:ext>
            </a:extLst>
          </p:cNvPr>
          <p:cNvSpPr txBox="1"/>
          <p:nvPr/>
        </p:nvSpPr>
        <p:spPr>
          <a:xfrm>
            <a:off x="6292655" y="3831037"/>
            <a:ext cx="504817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01184A"/>
                </a:solidFill>
                <a:latin typeface="Arial" panose="020B0604020202020204"/>
              </a:rPr>
              <a:t>Contact</a:t>
            </a:r>
          </a:p>
          <a:p>
            <a:endParaRPr lang="en-AU" b="1" dirty="0">
              <a:solidFill>
                <a:srgbClr val="44546A">
                  <a:lumMod val="60000"/>
                  <a:lumOff val="40000"/>
                </a:srgbClr>
              </a:solidFill>
              <a:latin typeface="Arial" panose="020B0604020202020204"/>
            </a:endParaRPr>
          </a:p>
          <a:p>
            <a:r>
              <a:rPr lang="en-AU" dirty="0">
                <a:solidFill>
                  <a:prstClr val="black"/>
                </a:solidFill>
                <a:latin typeface="Arial" panose="020B0604020202020204"/>
              </a:rPr>
              <a:t>Julius Moeller – </a:t>
            </a:r>
            <a:r>
              <a:rPr lang="en-AU" dirty="0">
                <a:solidFill>
                  <a:prstClr val="black"/>
                </a:solidFill>
                <a:latin typeface="Arial" panose="020B0604020202020204"/>
                <a:hlinkClick r:id="rId6"/>
              </a:rPr>
              <a:t>Julius.Moeller@amsa.gov.au</a:t>
            </a:r>
            <a:r>
              <a:rPr lang="en-AU" dirty="0">
                <a:solidFill>
                  <a:prstClr val="black"/>
                </a:solidFill>
                <a:latin typeface="Arial" panose="020B0604020202020204"/>
              </a:rPr>
              <a:t> </a:t>
            </a:r>
          </a:p>
          <a:p>
            <a:r>
              <a:rPr lang="en-AU" dirty="0">
                <a:solidFill>
                  <a:prstClr val="black"/>
                </a:solidFill>
                <a:latin typeface="Arial" panose="020B0604020202020204"/>
              </a:rPr>
              <a:t>Ricky Withers – </a:t>
            </a:r>
            <a:r>
              <a:rPr lang="en-AU" dirty="0">
                <a:solidFill>
                  <a:prstClr val="black"/>
                </a:solidFill>
                <a:latin typeface="Arial" panose="020B0604020202020204"/>
                <a:hlinkClick r:id="rId7"/>
              </a:rPr>
              <a:t>Ricky.Withers2@amsa.gov.au</a:t>
            </a:r>
            <a:endParaRPr lang="en-AU" dirty="0">
              <a:solidFill>
                <a:prstClr val="black"/>
              </a:solidFill>
              <a:latin typeface="Arial" panose="020B0604020202020204"/>
            </a:endParaRPr>
          </a:p>
          <a:p>
            <a:r>
              <a:rPr lang="en-AU" dirty="0">
                <a:solidFill>
                  <a:prstClr val="black"/>
                </a:solidFill>
                <a:latin typeface="Arial" panose="020B0604020202020204"/>
              </a:rPr>
              <a:t>Stuart Shepard – </a:t>
            </a:r>
            <a:r>
              <a:rPr lang="en-AU" dirty="0">
                <a:solidFill>
                  <a:prstClr val="black"/>
                </a:solidFill>
                <a:latin typeface="Arial" panose="020B0604020202020204"/>
                <a:hlinkClick r:id="rId8"/>
              </a:rPr>
              <a:t>Stuart.Shepard@amsa.go.au</a:t>
            </a:r>
            <a:endParaRPr lang="en-AU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3852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6" y="818"/>
            <a:ext cx="944537" cy="941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42458"/>
            <a:ext cx="939567" cy="945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9567" cy="94245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E6D94CB-EDE5-495B-BEC4-A42A4A0713D7}"/>
              </a:ext>
            </a:extLst>
          </p:cNvPr>
          <p:cNvSpPr txBox="1">
            <a:spLocks/>
          </p:cNvSpPr>
          <p:nvPr/>
        </p:nvSpPr>
        <p:spPr>
          <a:xfrm>
            <a:off x="1895287" y="0"/>
            <a:ext cx="10288323" cy="9668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cap="all" dirty="0">
                <a:latin typeface="Arial Black" panose="020B0A04020102020204" pitchFamily="34" charset="0"/>
              </a:rPr>
              <a:t>Introduction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2604" y="6271312"/>
            <a:ext cx="6746790" cy="501650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IHO, Monaco 4 – 8 September 2023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F21B4E-CD1A-E80E-07DF-B98758EB9F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41" y="83397"/>
            <a:ext cx="1371228" cy="7016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638DE0-F9B0-6E7E-4BD3-EE0C3B2B035F}"/>
              </a:ext>
            </a:extLst>
          </p:cNvPr>
          <p:cNvSpPr txBox="1"/>
          <p:nvPr/>
        </p:nvSpPr>
        <p:spPr>
          <a:xfrm>
            <a:off x="1098956" y="1415141"/>
            <a:ext cx="490029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Vision: Real-time navigational warning service for Australia, to complement SafetyNet using   S-124</a:t>
            </a:r>
          </a:p>
          <a:p>
            <a:pPr>
              <a:lnSpc>
                <a:spcPct val="100000"/>
              </a:lnSpc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Integration with old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Source data in old systems not sufficient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Cyber Security</a:t>
            </a:r>
            <a:endParaRPr lang="en-US" sz="3600" dirty="0"/>
          </a:p>
          <a:p>
            <a:pPr lvl="1"/>
            <a:endParaRPr lang="en-US" sz="3600" dirty="0"/>
          </a:p>
        </p:txBody>
      </p:sp>
      <p:pic>
        <p:nvPicPr>
          <p:cNvPr id="14" name="Content Placeholder 4" descr="A map of australia with warning signs&#10;&#10;Description automatically generated">
            <a:extLst>
              <a:ext uri="{FF2B5EF4-FFF2-40B4-BE49-F238E27FC236}">
                <a16:creationId xmlns:a16="http://schemas.microsoft.com/office/drawing/2014/main" id="{55DB34A1-9FA3-9276-1E5E-CAE30DBFE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196">
            <a:off x="6422803" y="1607343"/>
            <a:ext cx="5153154" cy="3643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643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6" y="818"/>
            <a:ext cx="944537" cy="941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42458"/>
            <a:ext cx="939567" cy="945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9567" cy="94245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E6D94CB-EDE5-495B-BEC4-A42A4A0713D7}"/>
              </a:ext>
            </a:extLst>
          </p:cNvPr>
          <p:cNvSpPr txBox="1">
            <a:spLocks/>
          </p:cNvSpPr>
          <p:nvPr/>
        </p:nvSpPr>
        <p:spPr>
          <a:xfrm>
            <a:off x="1895287" y="0"/>
            <a:ext cx="10288323" cy="9668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cap="all" dirty="0">
                <a:latin typeface="Arial Black" panose="020B0A04020102020204" pitchFamily="34" charset="0"/>
              </a:rPr>
              <a:t>Process Overview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2604" y="6271312"/>
            <a:ext cx="6746790" cy="501650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IHO, Monaco 4 – 8 September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803B3D-E2F3-197E-1B44-0900FC312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41" y="83397"/>
            <a:ext cx="1371228" cy="70169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53FE9D-86B5-FC13-8F81-46A01F1932D2}"/>
              </a:ext>
            </a:extLst>
          </p:cNvPr>
          <p:cNvSpPr/>
          <p:nvPr/>
        </p:nvSpPr>
        <p:spPr>
          <a:xfrm>
            <a:off x="439717" y="3241569"/>
            <a:ext cx="2385609" cy="1325562"/>
          </a:xfrm>
          <a:prstGeom prst="roundRect">
            <a:avLst/>
          </a:prstGeom>
          <a:solidFill>
            <a:srgbClr val="0118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Data Export from AMSA’s Nexus System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708A89-AA17-23B7-D7CC-696FEA872A4B}"/>
              </a:ext>
            </a:extLst>
          </p:cNvPr>
          <p:cNvSpPr/>
          <p:nvPr/>
        </p:nvSpPr>
        <p:spPr>
          <a:xfrm>
            <a:off x="3164131" y="3241565"/>
            <a:ext cx="2385609" cy="1325562"/>
          </a:xfrm>
          <a:prstGeom prst="roundRect">
            <a:avLst/>
          </a:prstGeom>
          <a:solidFill>
            <a:srgbClr val="0118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Extract Required Information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17ADB5-1F9C-263B-69A1-69EB0B9A9EC4}"/>
              </a:ext>
            </a:extLst>
          </p:cNvPr>
          <p:cNvSpPr/>
          <p:nvPr/>
        </p:nvSpPr>
        <p:spPr>
          <a:xfrm>
            <a:off x="5888545" y="3241568"/>
            <a:ext cx="2385609" cy="1325562"/>
          </a:xfrm>
          <a:prstGeom prst="roundRect">
            <a:avLst/>
          </a:prstGeom>
          <a:solidFill>
            <a:srgbClr val="0118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Generate S-124 Data Set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DF2C08-4B18-8307-5678-9FF95C20725C}"/>
              </a:ext>
            </a:extLst>
          </p:cNvPr>
          <p:cNvSpPr/>
          <p:nvPr/>
        </p:nvSpPr>
        <p:spPr>
          <a:xfrm>
            <a:off x="8612959" y="3241565"/>
            <a:ext cx="2385609" cy="1325562"/>
          </a:xfrm>
          <a:prstGeom prst="roundRect">
            <a:avLst/>
          </a:prstGeom>
          <a:solidFill>
            <a:srgbClr val="0118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Service for</a:t>
            </a:r>
          </a:p>
          <a:p>
            <a:pPr algn="ctr"/>
            <a:r>
              <a:rPr lang="en-AU" dirty="0"/>
              <a:t>Transmission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7CCA11-C181-6B43-3750-0074D594DD6A}"/>
              </a:ext>
            </a:extLst>
          </p:cNvPr>
          <p:cNvCxnSpPr>
            <a:stCxn id="3" idx="3"/>
            <a:endCxn id="9" idx="1"/>
          </p:cNvCxnSpPr>
          <p:nvPr/>
        </p:nvCxnSpPr>
        <p:spPr>
          <a:xfrm flipV="1">
            <a:off x="2825326" y="3904346"/>
            <a:ext cx="338805" cy="4"/>
          </a:xfrm>
          <a:prstGeom prst="straightConnector1">
            <a:avLst/>
          </a:prstGeom>
          <a:ln>
            <a:solidFill>
              <a:srgbClr val="01B6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28ADCB-D3FE-56B4-1F30-1035B1F1639F}"/>
              </a:ext>
            </a:extLst>
          </p:cNvPr>
          <p:cNvCxnSpPr>
            <a:stCxn id="9" idx="3"/>
            <a:endCxn id="11" idx="1"/>
          </p:cNvCxnSpPr>
          <p:nvPr/>
        </p:nvCxnSpPr>
        <p:spPr>
          <a:xfrm>
            <a:off x="5549740" y="3904346"/>
            <a:ext cx="338805" cy="3"/>
          </a:xfrm>
          <a:prstGeom prst="straightConnector1">
            <a:avLst/>
          </a:prstGeom>
          <a:ln>
            <a:solidFill>
              <a:srgbClr val="01B6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Wireless with solid fill">
            <a:extLst>
              <a:ext uri="{FF2B5EF4-FFF2-40B4-BE49-F238E27FC236}">
                <a16:creationId xmlns:a16="http://schemas.microsoft.com/office/drawing/2014/main" id="{81AC952E-C2BB-B3D5-F7E4-F8B238275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577752">
            <a:off x="10617660" y="2202014"/>
            <a:ext cx="1211555" cy="121155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BD6FDDF-CE3D-D708-4372-B0048CC1C562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8274154" y="3904346"/>
            <a:ext cx="338805" cy="3"/>
          </a:xfrm>
          <a:prstGeom prst="straightConnector1">
            <a:avLst/>
          </a:prstGeom>
          <a:ln>
            <a:solidFill>
              <a:srgbClr val="01B6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CA437C1-BC13-1A92-1DB3-E0181256A639}"/>
              </a:ext>
            </a:extLst>
          </p:cNvPr>
          <p:cNvSpPr txBox="1"/>
          <p:nvPr/>
        </p:nvSpPr>
        <p:spPr>
          <a:xfrm>
            <a:off x="11070504" y="324156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VDES</a:t>
            </a:r>
          </a:p>
        </p:txBody>
      </p:sp>
    </p:spTree>
    <p:extLst>
      <p:ext uri="{BB962C8B-B14F-4D97-AF65-F5344CB8AC3E}">
        <p14:creationId xmlns:p14="http://schemas.microsoft.com/office/powerpoint/2010/main" val="2536633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6" y="818"/>
            <a:ext cx="944537" cy="941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42458"/>
            <a:ext cx="939567" cy="945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9567" cy="94245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E6D94CB-EDE5-495B-BEC4-A42A4A0713D7}"/>
              </a:ext>
            </a:extLst>
          </p:cNvPr>
          <p:cNvSpPr txBox="1">
            <a:spLocks/>
          </p:cNvSpPr>
          <p:nvPr/>
        </p:nvSpPr>
        <p:spPr>
          <a:xfrm>
            <a:off x="1895287" y="0"/>
            <a:ext cx="10288323" cy="9668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cap="all" dirty="0">
                <a:latin typeface="Arial Black" panose="020B0A04020102020204" pitchFamily="34" charset="0"/>
              </a:rPr>
              <a:t>Data Export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2604" y="6271312"/>
            <a:ext cx="6746790" cy="501650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IHO, Monaco 4 – 8 September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803B3D-E2F3-197E-1B44-0900FC312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41" y="83397"/>
            <a:ext cx="1371228" cy="701694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FCA9C2C-EAEB-4824-5BAF-4DA75EEBD8EF}"/>
              </a:ext>
            </a:extLst>
          </p:cNvPr>
          <p:cNvSpPr txBox="1">
            <a:spLocks/>
          </p:cNvSpPr>
          <p:nvPr/>
        </p:nvSpPr>
        <p:spPr>
          <a:xfrm>
            <a:off x="1154534" y="1178629"/>
            <a:ext cx="10755385" cy="2225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 export is required to get the source data for S-124 generation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Nexus system uses Inmarsat C-Codes to add metadata for 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379031E-95FB-EA8B-AAAE-34EAE3ABB810}"/>
              </a:ext>
            </a:extLst>
          </p:cNvPr>
          <p:cNvSpPr/>
          <p:nvPr/>
        </p:nvSpPr>
        <p:spPr>
          <a:xfrm>
            <a:off x="3564361" y="3955848"/>
            <a:ext cx="2133600" cy="1325563"/>
          </a:xfrm>
          <a:prstGeom prst="roundRect">
            <a:avLst/>
          </a:prstGeom>
          <a:solidFill>
            <a:srgbClr val="026699"/>
          </a:solidFill>
          <a:ln w="12700" cap="flat" cmpd="sng" algn="ctr">
            <a:solidFill>
              <a:srgbClr val="026699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NEXUS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792941-D231-DC2A-A7F6-585F13B479BF}"/>
              </a:ext>
            </a:extLst>
          </p:cNvPr>
          <p:cNvSpPr/>
          <p:nvPr/>
        </p:nvSpPr>
        <p:spPr>
          <a:xfrm rot="16200000">
            <a:off x="5293149" y="4189209"/>
            <a:ext cx="809625" cy="342900"/>
          </a:xfrm>
          <a:prstGeom prst="roundRect">
            <a:avLst/>
          </a:prstGeom>
          <a:solidFill>
            <a:srgbClr val="15BDC8"/>
          </a:solidFill>
          <a:ln w="12700" cap="flat" cmpd="sng" algn="ctr">
            <a:solidFill>
              <a:srgbClr val="15BD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S-124 Plug-In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0E5E4DD-992A-F04A-3798-0BB1EB063783}"/>
              </a:ext>
            </a:extLst>
          </p:cNvPr>
          <p:cNvCxnSpPr/>
          <p:nvPr/>
        </p:nvCxnSpPr>
        <p:spPr>
          <a:xfrm>
            <a:off x="5697961" y="5037729"/>
            <a:ext cx="628650" cy="0"/>
          </a:xfrm>
          <a:prstGeom prst="straightConnector1">
            <a:avLst/>
          </a:prstGeom>
          <a:noFill/>
          <a:ln w="28575" cap="flat" cmpd="sng" algn="ctr">
            <a:solidFill>
              <a:srgbClr val="026699"/>
            </a:solidFill>
            <a:prstDash val="sysDash"/>
            <a:miter lim="800000"/>
            <a:tailEnd type="triangle"/>
          </a:ln>
          <a:effectLst/>
        </p:spPr>
      </p:cxnSp>
      <p:pic>
        <p:nvPicPr>
          <p:cNvPr id="25" name="Graphic 24" descr="Satellite with solid fill">
            <a:extLst>
              <a:ext uri="{FF2B5EF4-FFF2-40B4-BE49-F238E27FC236}">
                <a16:creationId xmlns:a16="http://schemas.microsoft.com/office/drawing/2014/main" id="{9EC20FEC-0B9D-88FA-803D-D9540F435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02812" y="4713879"/>
            <a:ext cx="647700" cy="6477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3AF4D5E-ABC5-FEE1-4E45-359CD188CC04}"/>
              </a:ext>
            </a:extLst>
          </p:cNvPr>
          <p:cNvSpPr txBox="1"/>
          <p:nvPr/>
        </p:nvSpPr>
        <p:spPr>
          <a:xfrm>
            <a:off x="5193138" y="5429513"/>
            <a:ext cx="1857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prstClr val="black"/>
                </a:solidFill>
                <a:latin typeface="Arial" panose="020B0604020202020204"/>
              </a:rPr>
              <a:t>Traditional text-based warnings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56B9B90-2499-5471-B59A-93155F75DD6F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5869412" y="4104279"/>
            <a:ext cx="1579462" cy="0"/>
          </a:xfrm>
          <a:prstGeom prst="straightConnector1">
            <a:avLst/>
          </a:prstGeom>
          <a:noFill/>
          <a:ln w="28575" cap="flat" cmpd="sng" algn="ctr">
            <a:solidFill>
              <a:srgbClr val="026699"/>
            </a:solidFill>
            <a:prstDash val="sysDash"/>
            <a:miter lim="800000"/>
            <a:tailEnd type="triangle"/>
          </a:ln>
          <a:effectLst/>
        </p:spPr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750DAA9-7471-E625-DCDA-83821018037F}"/>
              </a:ext>
            </a:extLst>
          </p:cNvPr>
          <p:cNvSpPr/>
          <p:nvPr/>
        </p:nvSpPr>
        <p:spPr>
          <a:xfrm>
            <a:off x="7448874" y="3780429"/>
            <a:ext cx="1042525" cy="647700"/>
          </a:xfrm>
          <a:prstGeom prst="roundRect">
            <a:avLst/>
          </a:prstGeom>
          <a:solidFill>
            <a:srgbClr val="026699"/>
          </a:solidFill>
          <a:ln w="12700" cap="flat" cmpd="sng" algn="ctr">
            <a:solidFill>
              <a:srgbClr val="026699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VDES Service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B090EDC-E703-AC4D-031E-9621008F1A56}"/>
              </a:ext>
            </a:extLst>
          </p:cNvPr>
          <p:cNvSpPr txBox="1">
            <a:spLocks/>
          </p:cNvSpPr>
          <p:nvPr/>
        </p:nvSpPr>
        <p:spPr>
          <a:xfrm>
            <a:off x="3488160" y="3466864"/>
            <a:ext cx="2838451" cy="3937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1600" dirty="0">
                <a:solidFill>
                  <a:prstClr val="black"/>
                </a:solidFill>
                <a:latin typeface="Arial" panose="020B0604020202020204"/>
              </a:rPr>
              <a:t>Envisioned operational set-up: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BB72E2-F548-DF94-0121-FD162BC54CE8}"/>
              </a:ext>
            </a:extLst>
          </p:cNvPr>
          <p:cNvSpPr txBox="1"/>
          <p:nvPr/>
        </p:nvSpPr>
        <p:spPr>
          <a:xfrm>
            <a:off x="7805832" y="3404446"/>
            <a:ext cx="726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prstClr val="black"/>
                </a:solidFill>
                <a:latin typeface="Arial" panose="020B0604020202020204"/>
              </a:rPr>
              <a:t>S-124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2C1981-C23F-F6FA-B5BB-253E2DD43E3B}"/>
              </a:ext>
            </a:extLst>
          </p:cNvPr>
          <p:cNvSpPr txBox="1"/>
          <p:nvPr/>
        </p:nvSpPr>
        <p:spPr>
          <a:xfrm>
            <a:off x="6096323" y="3748644"/>
            <a:ext cx="1042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prstClr val="black"/>
                </a:solidFill>
                <a:latin typeface="Arial" panose="020B0604020202020204"/>
              </a:rPr>
              <a:t>new API</a:t>
            </a:r>
          </a:p>
        </p:txBody>
      </p:sp>
      <p:pic>
        <p:nvPicPr>
          <p:cNvPr id="32" name="Graphic 31" descr="Email outline">
            <a:extLst>
              <a:ext uri="{FF2B5EF4-FFF2-40B4-BE49-F238E27FC236}">
                <a16:creationId xmlns:a16="http://schemas.microsoft.com/office/drawing/2014/main" id="{06BB4614-C00E-D679-C0CE-A5DE2C4C0F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99225" y="4964223"/>
            <a:ext cx="495587" cy="49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81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6" y="818"/>
            <a:ext cx="944537" cy="941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42458"/>
            <a:ext cx="939567" cy="945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9567" cy="94245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E6D94CB-EDE5-495B-BEC4-A42A4A0713D7}"/>
              </a:ext>
            </a:extLst>
          </p:cNvPr>
          <p:cNvSpPr txBox="1">
            <a:spLocks/>
          </p:cNvSpPr>
          <p:nvPr/>
        </p:nvSpPr>
        <p:spPr>
          <a:xfrm>
            <a:off x="1895287" y="0"/>
            <a:ext cx="10288323" cy="9668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cap="all" dirty="0">
                <a:latin typeface="Arial Black" panose="020B0A04020102020204" pitchFamily="34" charset="0"/>
              </a:rPr>
              <a:t>Text-based Warning (current State)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2604" y="6271312"/>
            <a:ext cx="6746790" cy="501650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IHO, Monaco 4 – 8 September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803B3D-E2F3-197E-1B44-0900FC312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41" y="83397"/>
            <a:ext cx="1371228" cy="70169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2152A7-94DB-0C31-AA17-A5460CC79470}"/>
              </a:ext>
            </a:extLst>
          </p:cNvPr>
          <p:cNvSpPr txBox="1">
            <a:spLocks/>
          </p:cNvSpPr>
          <p:nvPr/>
        </p:nvSpPr>
        <p:spPr>
          <a:xfrm>
            <a:off x="1056314" y="1710911"/>
            <a:ext cx="5456129" cy="43786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SECURITE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FM JRCC AUSTRALIA </a:t>
            </a: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112251Z JUL 2014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NAVAREA X</a:t>
            </a: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043/14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1. </a:t>
            </a: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3EC9D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HAZARDOUS OPERATIONS.</a:t>
            </a: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15BDC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SPACE DEBRIS </a:t>
            </a: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RE-ENTRY </a:t>
            </a: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141423UTC TO 141705UTC JUL 14 </a:t>
            </a: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WITH AN ALTERNATE TIMEFRAME </a:t>
            </a: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161338UTC TO 161620UTC JUL 14 </a:t>
            </a: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 PROJECTED AREA BOUNDED BY: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39-30S 106-10E,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43-20S 116-30E,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44-20S 116-00E,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40-30S 105-45E,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39-30S 106-10E.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NNNN</a:t>
            </a:r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A7DB93-144B-4E4F-BED1-FAB1539C43BD}"/>
              </a:ext>
            </a:extLst>
          </p:cNvPr>
          <p:cNvSpPr txBox="1"/>
          <p:nvPr/>
        </p:nvSpPr>
        <p:spPr>
          <a:xfrm>
            <a:off x="6934878" y="2309284"/>
            <a:ext cx="4871220" cy="283154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Information included in human-readable text: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General Area / Warning Type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Warning Number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3EC9D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Category of Warning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Geometry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Validity Period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Further information ?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409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6" y="818"/>
            <a:ext cx="944537" cy="941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42458"/>
            <a:ext cx="939567" cy="945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9567" cy="94245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E6D94CB-EDE5-495B-BEC4-A42A4A0713D7}"/>
              </a:ext>
            </a:extLst>
          </p:cNvPr>
          <p:cNvSpPr txBox="1">
            <a:spLocks/>
          </p:cNvSpPr>
          <p:nvPr/>
        </p:nvSpPr>
        <p:spPr>
          <a:xfrm>
            <a:off x="1895287" y="0"/>
            <a:ext cx="10288323" cy="9668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cap="all" dirty="0">
                <a:latin typeface="Arial Black" panose="020B0A04020102020204" pitchFamily="34" charset="0"/>
              </a:rPr>
              <a:t>Challenges in Information Extraction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2604" y="6271312"/>
            <a:ext cx="6746790" cy="501650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IHO, Monaco 4 – 8 September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803B3D-E2F3-197E-1B44-0900FC312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41" y="83397"/>
            <a:ext cx="1371228" cy="70169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271B078-A751-6D8C-7E6D-BFE14A54CC00}"/>
              </a:ext>
            </a:extLst>
          </p:cNvPr>
          <p:cNvSpPr txBox="1">
            <a:spLocks/>
          </p:cNvSpPr>
          <p:nvPr/>
        </p:nvSpPr>
        <p:spPr>
          <a:xfrm>
            <a:off x="1041400" y="1194187"/>
            <a:ext cx="6200775" cy="50732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 relevant data is only contained in the text-based warning message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Best solution would be an update of Nexus to support S-124 input mask for producing S-124 (and then generate “old” text-based warning automatically)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Not feasible for trial project: Requires significant modification of safety-critical business processes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Need to extract S-124 attributes from text-based warning on a best-effort basis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7DEAD03E-2B6C-8E05-A2A5-1FBCED8E74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803" y="1025855"/>
            <a:ext cx="3838575" cy="2617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map of the ocean with warning signs&#10;&#10;Description automatically generated">
            <a:extLst>
              <a:ext uri="{FF2B5EF4-FFF2-40B4-BE49-F238E27FC236}">
                <a16:creationId xmlns:a16="http://schemas.microsoft.com/office/drawing/2014/main" id="{52350E74-D316-29F0-D93B-DB3D81EAA7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06" y="4036709"/>
            <a:ext cx="2852737" cy="2230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62825519-A29B-7A85-FE48-ED14A6820523}"/>
              </a:ext>
            </a:extLst>
          </p:cNvPr>
          <p:cNvSpPr/>
          <p:nvPr/>
        </p:nvSpPr>
        <p:spPr>
          <a:xfrm>
            <a:off x="9690100" y="3579509"/>
            <a:ext cx="514350" cy="628650"/>
          </a:xfrm>
          <a:prstGeom prst="downArrow">
            <a:avLst/>
          </a:prstGeom>
          <a:solidFill>
            <a:srgbClr val="026699"/>
          </a:solidFill>
          <a:ln w="12700" cap="flat" cmpd="sng" algn="ctr">
            <a:solidFill>
              <a:srgbClr val="026699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93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6" y="818"/>
            <a:ext cx="944537" cy="941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42458"/>
            <a:ext cx="939567" cy="945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9567" cy="94245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E6D94CB-EDE5-495B-BEC4-A42A4A0713D7}"/>
              </a:ext>
            </a:extLst>
          </p:cNvPr>
          <p:cNvSpPr txBox="1">
            <a:spLocks/>
          </p:cNvSpPr>
          <p:nvPr/>
        </p:nvSpPr>
        <p:spPr>
          <a:xfrm>
            <a:off x="1895287" y="0"/>
            <a:ext cx="10288323" cy="9668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cap="all" dirty="0">
                <a:latin typeface="Arial Black" panose="020B0A04020102020204" pitchFamily="34" charset="0"/>
              </a:rPr>
              <a:t>Approach to Information Extraction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2604" y="6271312"/>
            <a:ext cx="6746790" cy="501650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IHO, Monaco 4 – 8 September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803B3D-E2F3-197E-1B44-0900FC312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41" y="83397"/>
            <a:ext cx="1371228" cy="701694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F16BA9B3-314E-9D76-0025-BCD108EED5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01" y="1465949"/>
            <a:ext cx="3155659" cy="3944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B2D63C-1609-4C09-DF2C-082FE583C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635" y="4004822"/>
            <a:ext cx="3448531" cy="216247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8969B5F-83BD-46D1-4C87-4569F6A32345}"/>
              </a:ext>
            </a:extLst>
          </p:cNvPr>
          <p:cNvSpPr txBox="1">
            <a:spLocks/>
          </p:cNvSpPr>
          <p:nvPr/>
        </p:nvSpPr>
        <p:spPr>
          <a:xfrm>
            <a:off x="1032160" y="1112913"/>
            <a:ext cx="6200775" cy="507328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Rule-based parsing of the message for simple attributes, e.g.:</a:t>
            </a:r>
          </a:p>
          <a:p>
            <a:pPr marL="0" indent="0">
              <a:lnSpc>
                <a:spcPct val="110000"/>
              </a:lnSpc>
              <a:buNone/>
            </a:pPr>
            <a:endParaRPr lang="en-AU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en-AU" sz="2200" b="1" dirty="0">
                <a:latin typeface="Arial" panose="020B0604020202020204" pitchFamily="34" charset="0"/>
                <a:cs typeface="Arial" panose="020B0604020202020204" pitchFamily="34" charset="0"/>
              </a:rPr>
              <a:t>“NAVAREA X 043/14”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à"/>
            </a:pPr>
            <a:r>
              <a:rPr lang="en-AU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warningType</a:t>
            </a:r>
            <a:r>
              <a:rPr lang="en-AU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= NAVAREA Navigational Warning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à"/>
            </a:pPr>
            <a:r>
              <a:rPr lang="en-AU" sz="19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warningNumber</a:t>
            </a:r>
            <a:r>
              <a:rPr lang="en-AU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= 43</a:t>
            </a:r>
          </a:p>
          <a:p>
            <a:pPr marL="0" indent="0">
              <a:lnSpc>
                <a:spcPct val="110000"/>
              </a:lnSpc>
              <a:buNone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10000"/>
              </a:lnSpc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AI-based parsing (using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OpenAI’s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gpt-3.5-turbo) in more complex cases:</a:t>
            </a:r>
          </a:p>
          <a:p>
            <a:pPr lvl="1">
              <a:lnSpc>
                <a:spcPct val="110000"/>
              </a:lnSpc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Category of Warning (19 general types, about 300 specific types)</a:t>
            </a:r>
          </a:p>
          <a:p>
            <a:pPr lvl="1">
              <a:lnSpc>
                <a:spcPct val="110000"/>
              </a:lnSpc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Validity period</a:t>
            </a:r>
          </a:p>
          <a:p>
            <a:pPr lvl="1">
              <a:lnSpc>
                <a:spcPct val="110000"/>
              </a:lnSpc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Geometry</a:t>
            </a:r>
          </a:p>
          <a:p>
            <a:pPr lvl="1">
              <a:lnSpc>
                <a:spcPct val="110000"/>
              </a:lnSpc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10000"/>
              </a:lnSpc>
            </a:pPr>
            <a:r>
              <a:rPr lang="en-AU" sz="2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AI-assisted data set generation might be used for training or to increase efficiency of business processes (only under human-supervision)</a:t>
            </a:r>
          </a:p>
          <a:p>
            <a:pPr marL="0" indent="0">
              <a:lnSpc>
                <a:spcPct val="110000"/>
              </a:lnSpc>
              <a:buNone/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4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6" y="818"/>
            <a:ext cx="944537" cy="941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42458"/>
            <a:ext cx="939567" cy="945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9567" cy="94245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E6D94CB-EDE5-495B-BEC4-A42A4A0713D7}"/>
              </a:ext>
            </a:extLst>
          </p:cNvPr>
          <p:cNvSpPr txBox="1">
            <a:spLocks/>
          </p:cNvSpPr>
          <p:nvPr/>
        </p:nvSpPr>
        <p:spPr>
          <a:xfrm>
            <a:off x="1895287" y="0"/>
            <a:ext cx="10288323" cy="9668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cap="all" dirty="0">
                <a:latin typeface="Arial Black" panose="020B0A04020102020204" pitchFamily="34" charset="0"/>
              </a:rPr>
              <a:t>Dataset Generation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2604" y="6271312"/>
            <a:ext cx="6746790" cy="501650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IHO, Monaco 4 – 8 September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803B3D-E2F3-197E-1B44-0900FC312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41" y="83397"/>
            <a:ext cx="1371228" cy="70169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AB59A2C-4F91-96A1-3125-087B64543E4F}"/>
              </a:ext>
            </a:extLst>
          </p:cNvPr>
          <p:cNvSpPr txBox="1">
            <a:spLocks/>
          </p:cNvSpPr>
          <p:nvPr/>
        </p:nvSpPr>
        <p:spPr>
          <a:xfrm>
            <a:off x="939565" y="1160366"/>
            <a:ext cx="7215231" cy="4929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Dataset Generation using Java JAXB and the GML Schemas from IHO: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S-124 v1.0.0-draft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S-100 v5.0.0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Dataset generation is automated and can be triggered via UI or REST-API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Minimal implementation for testing: references, cancellation or multiple languages not supported, placeholder for metadata.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ExchangeSet includes </a:t>
            </a:r>
            <a:r>
              <a:rPr kumimoji="0" lang="en-AU" sz="2800" b="1" i="0" u="sng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digital signatures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BB7184-2652-25BB-7FC1-E24EAE70C8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632" y="1715844"/>
            <a:ext cx="3618971" cy="3426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BB70C1-45CC-E7AC-D9CA-B332EEDE315E}"/>
              </a:ext>
            </a:extLst>
          </p:cNvPr>
          <p:cNvSpPr txBox="1"/>
          <p:nvPr/>
        </p:nvSpPr>
        <p:spPr>
          <a:xfrm>
            <a:off x="8265632" y="5170025"/>
            <a:ext cx="2702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i="1" dirty="0">
                <a:latin typeface="Arial" panose="020B0604020202020204" pitchFamily="34" charset="0"/>
                <a:cs typeface="Arial" panose="020B0604020202020204" pitchFamily="34" charset="0"/>
              </a:rPr>
              <a:t>S-124 example of </a:t>
            </a:r>
            <a:r>
              <a:rPr lang="en-A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ExchangeSet</a:t>
            </a:r>
            <a:endParaRPr lang="en-A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2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6" y="818"/>
            <a:ext cx="944537" cy="941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42458"/>
            <a:ext cx="939567" cy="945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9567" cy="94245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E6D94CB-EDE5-495B-BEC4-A42A4A0713D7}"/>
              </a:ext>
            </a:extLst>
          </p:cNvPr>
          <p:cNvSpPr txBox="1">
            <a:spLocks/>
          </p:cNvSpPr>
          <p:nvPr/>
        </p:nvSpPr>
        <p:spPr>
          <a:xfrm>
            <a:off x="1895287" y="0"/>
            <a:ext cx="10288323" cy="9668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cap="all" dirty="0">
                <a:latin typeface="Arial Black" panose="020B0A04020102020204" pitchFamily="34" charset="0"/>
              </a:rPr>
              <a:t>Service For the Provision of NW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2604" y="6271312"/>
            <a:ext cx="6746790" cy="501650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IHO, Monaco 4 – 8 September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803B3D-E2F3-197E-1B44-0900FC312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41" y="83397"/>
            <a:ext cx="1371228" cy="70169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57FB45-A412-09E2-9FFC-F760319F79C2}"/>
              </a:ext>
            </a:extLst>
          </p:cNvPr>
          <p:cNvSpPr txBox="1">
            <a:spLocks/>
          </p:cNvSpPr>
          <p:nvPr/>
        </p:nvSpPr>
        <p:spPr>
          <a:xfrm>
            <a:off x="1022925" y="1352262"/>
            <a:ext cx="7839075" cy="4729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 production is the first step, but we also need next-generation digital services for the provision of the data!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International WG (“Open Digital Incubator Initiative”) progresses the specification and implementation of maritime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Development of a “Technical Specification for the Provision of Navigational Warnings to End-users” (WWNWS14-2-1-1-4)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Service will use the Maritime Connectivity Platform for service discovery, reliable messaging and authentication (digital identities)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2000" dirty="0">
                <a:solidFill>
                  <a:sysClr val="windowText" lastClr="000000"/>
                </a:solidFill>
                <a:latin typeface="Arial" panose="020B0604020202020204"/>
              </a:rPr>
              <a:t>IEC 63173-2 (SECOM) for secure data exchange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2" descr="Maritime Connectivity Platform">
            <a:extLst>
              <a:ext uri="{FF2B5EF4-FFF2-40B4-BE49-F238E27FC236}">
                <a16:creationId xmlns:a16="http://schemas.microsoft.com/office/drawing/2014/main" id="{9DFB727F-FCAF-F07E-E1F4-7C51C7E66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785" y="2603620"/>
            <a:ext cx="2366534" cy="165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035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611</Words>
  <Application>Microsoft Office PowerPoint</Application>
  <PresentationFormat>Widescreen</PresentationFormat>
  <Paragraphs>100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Wingdings</vt:lpstr>
      <vt:lpstr>Office Theme</vt:lpstr>
      <vt:lpstr>S-124 Production and Provision (Trials)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International Hydrographic Bureau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Isabelle Belmonte</dc:creator>
  <cp:lastModifiedBy>Shepard, Stuart</cp:lastModifiedBy>
  <cp:revision>16</cp:revision>
  <dcterms:created xsi:type="dcterms:W3CDTF">2019-06-25T12:28:44Z</dcterms:created>
  <dcterms:modified xsi:type="dcterms:W3CDTF">2023-08-29T03:53:47Z</dcterms:modified>
</cp:coreProperties>
</file>