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9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20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53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0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01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20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85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30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82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29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60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68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C63E5-8A7B-4034-A0F5-4D60A1F3300D}" type="datetimeFigureOut">
              <a:rPr lang="fr-FR" smtClean="0"/>
              <a:t>28/08/2023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681BC-F749-45AB-990A-0977D418133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9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7" Type="http://schemas.openxmlformats.org/officeDocument/2006/relationships/image" Target="../media/image9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tiff"/><Relationship Id="rId7" Type="http://schemas.openxmlformats.org/officeDocument/2006/relationships/image" Target="../media/image12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6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7" Type="http://schemas.openxmlformats.org/officeDocument/2006/relationships/image" Target="../media/image19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031" y="0"/>
            <a:ext cx="3437937" cy="114597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0" y="386850"/>
            <a:ext cx="9144000" cy="2387600"/>
          </a:xfrm>
        </p:spPr>
        <p:txBody>
          <a:bodyPr/>
          <a:lstStyle/>
          <a:p>
            <a:r>
              <a:rPr lang="en-US" b="1" dirty="0"/>
              <a:t>S-124 Navigational Warnings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93742" y="2700791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sz="4400" b="1" dirty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Capture and Encoding Guide (</a:t>
            </a:r>
            <a:r>
              <a:rPr lang="en-US" sz="4400" b="1" dirty="0" err="1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DCEG</a:t>
            </a:r>
            <a:r>
              <a:rPr lang="en-US" sz="4400" b="1" dirty="0">
                <a:solidFill>
                  <a:srgbClr val="00A9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AU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300" b="1" dirty="0">
                <a:latin typeface="Arial" panose="020B0604020202020204" pitchFamily="34" charset="0"/>
                <a:cs typeface="Arial" panose="020B0604020202020204" pitchFamily="34" charset="0"/>
              </a:rPr>
              <a:t>Presented by Timothy “Ed” Stacy (United States)</a:t>
            </a:r>
          </a:p>
          <a:p>
            <a:pPr>
              <a:spcBef>
                <a:spcPts val="0"/>
              </a:spcBef>
            </a:pPr>
            <a:r>
              <a:rPr lang="en-AU" sz="2300" b="1" dirty="0">
                <a:latin typeface="Arial" panose="020B0604020202020204" pitchFamily="34" charset="0"/>
                <a:cs typeface="Arial" panose="020B0604020202020204" pitchFamily="34" charset="0"/>
              </a:rPr>
              <a:t>Deputy NAVAREA IV/XII Coordinator</a:t>
            </a:r>
            <a:endParaRPr lang="en-US" sz="3100" b="1" dirty="0">
              <a:solidFill>
                <a:srgbClr val="00A9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100" b="1" dirty="0">
              <a:solidFill>
                <a:srgbClr val="00A9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925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87538" y="-22554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Next </a:t>
            </a:r>
            <a:r>
              <a:rPr lang="fr-FR" sz="2400" cap="all" dirty="0" err="1">
                <a:latin typeface="Arial Black" panose="020B0A04020102020204" pitchFamily="34" charset="0"/>
              </a:rPr>
              <a:t>steps</a:t>
            </a:r>
            <a:r>
              <a:rPr lang="fr-FR" sz="2400" cap="all" dirty="0">
                <a:latin typeface="Arial Black" panose="020B0A04020102020204" pitchFamily="34" charset="0"/>
              </a:rPr>
              <a:t> and 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36820" y="6356350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46F403-113D-4AD8-9393-741D8B153118}"/>
              </a:ext>
            </a:extLst>
          </p:cNvPr>
          <p:cNvSpPr/>
          <p:nvPr/>
        </p:nvSpPr>
        <p:spPr>
          <a:xfrm>
            <a:off x="1071965" y="1072703"/>
            <a:ext cx="10846231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S-124 standard is flexible, as more MSI Providers create S-124 prototypes there will be a need to update and document best encoding practices into the S-124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DCEG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to ensure consistency in S-124 navigational warnings across the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WWNWS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While it is expected that in the near term the S-124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DCEG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will be a living document, due to the expedited timeline to approve edition 2.0.0 it is imperative Navigational Warning providers provide feedback into the S-124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DCEG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S-124 Training Manual for NAVAREA Coordinators is in need of update, to provide practical, easy to read, documentation explaining the S-100 framework, and how S-124 fits into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867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87538" y="-22554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Actions </a:t>
            </a:r>
            <a:r>
              <a:rPr lang="fr-FR" sz="2400" cap="all" dirty="0" err="1">
                <a:latin typeface="Arial Black" panose="020B0A04020102020204" pitchFamily="34" charset="0"/>
              </a:rPr>
              <a:t>requested</a:t>
            </a:r>
            <a:r>
              <a:rPr lang="fr-FR" sz="2400" cap="all" dirty="0">
                <a:latin typeface="Arial Black" panose="020B0A04020102020204" pitchFamily="34" charset="0"/>
              </a:rPr>
              <a:t> of the </a:t>
            </a:r>
            <a:r>
              <a:rPr lang="fr-FR" sz="2400" cap="all" dirty="0" err="1">
                <a:latin typeface="Arial Black" panose="020B0A04020102020204" pitchFamily="34" charset="0"/>
              </a:rPr>
              <a:t>sub-committee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75905" y="62401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46F403-113D-4AD8-9393-741D8B153118}"/>
              </a:ext>
            </a:extLst>
          </p:cNvPr>
          <p:cNvSpPr/>
          <p:nvPr/>
        </p:nvSpPr>
        <p:spPr>
          <a:xfrm>
            <a:off x="1071965" y="1072703"/>
            <a:ext cx="10846231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Invite members of the sub-committee to note the background provided and practical encoding examples provided.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Encourage all members to the sub-committee to provide feedback to the S-124 PT on their testing efforts or to commence testing efforts as soon as possible.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Invite members to the sub-committee to contribute to the work of the S-124PT and in particular the continued development of the S-124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DCEG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Encourage members of the subcommittee to assist the S-124PT in its work on the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DCEG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and have the S-124PT report back to DRWG22 and WWNWS16 on updates to the S-124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DCEG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4980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Agenda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9565" y="966850"/>
            <a:ext cx="1155234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S-124 </a:t>
            </a:r>
            <a:r>
              <a:rPr lang="en-US" sz="2450" b="1" dirty="0" err="1">
                <a:latin typeface="Arial" panose="020B0604020202020204" pitchFamily="34" charset="0"/>
                <a:cs typeface="Arial" panose="020B0604020202020204" pitchFamily="34" charset="0"/>
              </a:rPr>
              <a:t>DCEG</a:t>
            </a: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 Examples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Actions Requested of the Sub-Committee. 	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238664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Background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5222" y="1218489"/>
            <a:ext cx="10885484" cy="4608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 2019 the previous NAVAREA XVII/XVIII coordinator and the S-124 Project Team (PT) Chair developed an initial S-124 Training Manual for NAVAREA Coordinators and Annex containing S-124 encoding examples.</a:t>
            </a:r>
          </a:p>
          <a:p>
            <a:pPr marL="514350" indent="-514350">
              <a:spcAft>
                <a:spcPts val="600"/>
              </a:spcAft>
              <a:buFontTx/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Deputy NAVAREA IV/XII Coordinator presented a S-53 to S-124 mapping presentation at WWNWS14. Within the next steps presented, one was the development of a S-124 Data Capture and Encoding Guide (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DCEG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At WWNWS14 the S-124PT Chair gained approval from the Sub-Committee to take the required steps to get a 1.0.0 standard approved.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Annex Developed in 2019 was updated and expanded. At the Virtual meeting of DRWG21 a draft S-124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DCEG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was presented under agenda item 8. The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DCEG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mapped the Joint IMO/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IHO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WMO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Manual on Maritime Safety Information, submitted to NCSR10, to the current S-124 data model. 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HSSC15 approved and published the S-124 1.0.0 standard in June of 2023.   </a:t>
            </a: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22604" y="6271312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3628287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95287" y="-84546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S-124 </a:t>
            </a:r>
            <a:r>
              <a:rPr lang="fr-FR" sz="2400" cap="all" dirty="0" err="1">
                <a:latin typeface="Arial Black" panose="020B0A04020102020204" pitchFamily="34" charset="0"/>
              </a:rPr>
              <a:t>DCEG</a:t>
            </a:r>
            <a:r>
              <a:rPr lang="fr-FR" sz="2400" cap="all" dirty="0">
                <a:latin typeface="Arial Black" panose="020B0A04020102020204" pitchFamily="34" charset="0"/>
              </a:rPr>
              <a:t> </a:t>
            </a:r>
            <a:r>
              <a:rPr lang="fr-FR" sz="2400" cap="all" dirty="0" err="1">
                <a:latin typeface="Arial Black" panose="020B0A04020102020204" pitchFamily="34" charset="0"/>
              </a:rPr>
              <a:t>Examples</a:t>
            </a:r>
            <a:r>
              <a:rPr lang="fr-FR" sz="2400" cap="all" dirty="0">
                <a:latin typeface="Arial Black" panose="020B0A04020102020204" pitchFamily="34" charset="0"/>
              </a:rPr>
              <a:t> – Basic Information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9565" y="966850"/>
            <a:ext cx="11552349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36820" y="6356350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39BDC6-E39B-44FD-8E6F-4262371F25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5700" y="743918"/>
            <a:ext cx="5121050" cy="55173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FBF3A79-90ED-45D5-AAFF-1479E0CA06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781" y="1884098"/>
            <a:ext cx="6419342" cy="133651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083C0FA-EB2E-4EBC-96F0-2D73EE910E64}"/>
              </a:ext>
            </a:extLst>
          </p:cNvPr>
          <p:cNvSpPr/>
          <p:nvPr/>
        </p:nvSpPr>
        <p:spPr>
          <a:xfrm>
            <a:off x="8896026" y="1710768"/>
            <a:ext cx="1970723" cy="9247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2DEA85-03B8-4ED0-B9EC-8A3F4B092EBF}"/>
              </a:ext>
            </a:extLst>
          </p:cNvPr>
          <p:cNvSpPr/>
          <p:nvPr/>
        </p:nvSpPr>
        <p:spPr>
          <a:xfrm>
            <a:off x="8896025" y="3502616"/>
            <a:ext cx="1970723" cy="38745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0D2010-5A93-43A6-8DF2-9B632D15BB35}"/>
              </a:ext>
            </a:extLst>
          </p:cNvPr>
          <p:cNvSpPr/>
          <p:nvPr/>
        </p:nvSpPr>
        <p:spPr>
          <a:xfrm>
            <a:off x="8896024" y="4468676"/>
            <a:ext cx="1970723" cy="5140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52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79132" y="0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S-124 </a:t>
            </a:r>
            <a:r>
              <a:rPr lang="fr-FR" sz="2400" cap="all" dirty="0" err="1">
                <a:latin typeface="Arial Black" panose="020B0A04020102020204" pitchFamily="34" charset="0"/>
              </a:rPr>
              <a:t>DCEG</a:t>
            </a:r>
            <a:r>
              <a:rPr lang="fr-FR" sz="2400" cap="all" dirty="0">
                <a:latin typeface="Arial Black" panose="020B0A04020102020204" pitchFamily="34" charset="0"/>
              </a:rPr>
              <a:t> </a:t>
            </a:r>
            <a:r>
              <a:rPr lang="fr-FR" sz="2400" cap="all" dirty="0" err="1">
                <a:latin typeface="Arial Black" panose="020B0A04020102020204" pitchFamily="34" charset="0"/>
              </a:rPr>
              <a:t>Examples</a:t>
            </a:r>
            <a:r>
              <a:rPr lang="fr-FR" sz="2400" cap="all" dirty="0">
                <a:latin typeface="Arial Black" panose="020B0A04020102020204" pitchFamily="34" charset="0"/>
              </a:rPr>
              <a:t> – multiple </a:t>
            </a:r>
            <a:r>
              <a:rPr lang="fr-FR" sz="2400" cap="all" dirty="0" err="1">
                <a:latin typeface="Arial Black" panose="020B0A04020102020204" pitchFamily="34" charset="0"/>
              </a:rPr>
              <a:t>geometries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9565" y="997594"/>
            <a:ext cx="11552349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227451" y="6356350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23D004D-92F7-4F20-AE5B-64D887A660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7142" y="3414300"/>
            <a:ext cx="6543675" cy="310273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2A12A3F-C364-4D96-8E55-BEB0D6AEA0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81692" y="2910891"/>
            <a:ext cx="4429125" cy="5238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6FA8D93-30B3-45D1-8854-84E702C48C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310" y="857878"/>
            <a:ext cx="6242127" cy="25908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083C0FA-EB2E-4EBC-96F0-2D73EE910E64}"/>
              </a:ext>
            </a:extLst>
          </p:cNvPr>
          <p:cNvSpPr/>
          <p:nvPr/>
        </p:nvSpPr>
        <p:spPr>
          <a:xfrm>
            <a:off x="5067142" y="5891150"/>
            <a:ext cx="6543675" cy="6258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2DEA85-03B8-4ED0-B9EC-8A3F4B092EBF}"/>
              </a:ext>
            </a:extLst>
          </p:cNvPr>
          <p:cNvSpPr/>
          <p:nvPr/>
        </p:nvSpPr>
        <p:spPr>
          <a:xfrm>
            <a:off x="7181692" y="3928840"/>
            <a:ext cx="4429125" cy="18055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98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87538" y="-22554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S-124 </a:t>
            </a:r>
            <a:r>
              <a:rPr lang="fr-FR" sz="2400" cap="all" dirty="0" err="1">
                <a:latin typeface="Arial Black" panose="020B0A04020102020204" pitchFamily="34" charset="0"/>
              </a:rPr>
              <a:t>DCEG</a:t>
            </a:r>
            <a:r>
              <a:rPr lang="fr-FR" sz="2400" cap="all" dirty="0">
                <a:latin typeface="Arial Black" panose="020B0A04020102020204" pitchFamily="34" charset="0"/>
              </a:rPr>
              <a:t> </a:t>
            </a:r>
            <a:r>
              <a:rPr lang="fr-FR" sz="2400" cap="all" dirty="0" err="1">
                <a:latin typeface="Arial Black" panose="020B0A04020102020204" pitchFamily="34" charset="0"/>
              </a:rPr>
              <a:t>Examples</a:t>
            </a:r>
            <a:r>
              <a:rPr lang="fr-FR" sz="2400" cap="all" dirty="0">
                <a:latin typeface="Arial Black" panose="020B0A04020102020204" pitchFamily="34" charset="0"/>
              </a:rPr>
              <a:t> – </a:t>
            </a:r>
            <a:r>
              <a:rPr lang="fr-FR" sz="2400" cap="all" dirty="0" err="1">
                <a:latin typeface="Arial Black" panose="020B0A04020102020204" pitchFamily="34" charset="0"/>
              </a:rPr>
              <a:t>cancellations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9565" y="966850"/>
            <a:ext cx="11552349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36820" y="6356350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4AA077F-4626-4AAC-B360-B6E75841FA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209" y="2722975"/>
            <a:ext cx="5845620" cy="285444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8C0D4E7-C812-49B0-B094-4FEB4BBC58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6548" y="618461"/>
            <a:ext cx="5727272" cy="341109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A866FD0-DFFD-47EF-B9B3-F1CC4FEDA2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63300" y="4056166"/>
            <a:ext cx="5727271" cy="205195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7320EC5C-F07A-4C80-B2D6-A42B60426532}"/>
              </a:ext>
            </a:extLst>
          </p:cNvPr>
          <p:cNvSpPr/>
          <p:nvPr/>
        </p:nvSpPr>
        <p:spPr>
          <a:xfrm>
            <a:off x="2061275" y="4959458"/>
            <a:ext cx="3944179" cy="2092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BFBFF12-B235-44DC-A2C6-BB9E643C7387}"/>
              </a:ext>
            </a:extLst>
          </p:cNvPr>
          <p:cNvSpPr/>
          <p:nvPr/>
        </p:nvSpPr>
        <p:spPr>
          <a:xfrm>
            <a:off x="7994543" y="1663271"/>
            <a:ext cx="3919275" cy="5839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2722EF-EAA1-437D-97D4-AC0710CDA231}"/>
              </a:ext>
            </a:extLst>
          </p:cNvPr>
          <p:cNvSpPr/>
          <p:nvPr/>
        </p:nvSpPr>
        <p:spPr>
          <a:xfrm>
            <a:off x="6157926" y="4845396"/>
            <a:ext cx="5727271" cy="12782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079C97-BC99-4767-830C-F273667A461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57279" y="733834"/>
            <a:ext cx="5606751" cy="175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948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87538" y="-22554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S-124 </a:t>
            </a:r>
            <a:r>
              <a:rPr lang="fr-FR" sz="2400" cap="all" dirty="0" err="1">
                <a:latin typeface="Arial Black" panose="020B0A04020102020204" pitchFamily="34" charset="0"/>
              </a:rPr>
              <a:t>DCEG</a:t>
            </a:r>
            <a:r>
              <a:rPr lang="fr-FR" sz="2400" cap="all" dirty="0">
                <a:latin typeface="Arial Black" panose="020B0A04020102020204" pitchFamily="34" charset="0"/>
              </a:rPr>
              <a:t> </a:t>
            </a:r>
            <a:r>
              <a:rPr lang="fr-FR" sz="2400" cap="all" dirty="0" err="1">
                <a:latin typeface="Arial Black" panose="020B0A04020102020204" pitchFamily="34" charset="0"/>
              </a:rPr>
              <a:t>Examples</a:t>
            </a:r>
            <a:r>
              <a:rPr lang="fr-FR" sz="2400" cap="all" dirty="0">
                <a:latin typeface="Arial Black" panose="020B0A04020102020204" pitchFamily="34" charset="0"/>
              </a:rPr>
              <a:t> – in force bulletin 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9565" y="966850"/>
            <a:ext cx="11552349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36820" y="6356350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5A8AF6-DC7E-4772-9A28-B366BBE346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5104" y="1887824"/>
            <a:ext cx="6419850" cy="3886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679113-F6EF-4064-8624-1C67EA9FC9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066" y="2483216"/>
            <a:ext cx="6582363" cy="237814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C056437-A1B8-47A2-98D9-69C74CE916C7}"/>
              </a:ext>
            </a:extLst>
          </p:cNvPr>
          <p:cNvSpPr/>
          <p:nvPr/>
        </p:nvSpPr>
        <p:spPr>
          <a:xfrm>
            <a:off x="9190494" y="3525864"/>
            <a:ext cx="2405456" cy="4494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76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87538" y="-22554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S-124 </a:t>
            </a:r>
            <a:r>
              <a:rPr lang="fr-FR" sz="2400" cap="all" dirty="0" err="1">
                <a:latin typeface="Arial Black" panose="020B0A04020102020204" pitchFamily="34" charset="0"/>
              </a:rPr>
              <a:t>DCEG</a:t>
            </a:r>
            <a:r>
              <a:rPr lang="fr-FR" sz="2400" cap="all" dirty="0">
                <a:latin typeface="Arial Black" panose="020B0A04020102020204" pitchFamily="34" charset="0"/>
              </a:rPr>
              <a:t> </a:t>
            </a:r>
            <a:r>
              <a:rPr lang="fr-FR" sz="2400" cap="all" dirty="0" err="1">
                <a:latin typeface="Arial Black" panose="020B0A04020102020204" pitchFamily="34" charset="0"/>
              </a:rPr>
              <a:t>Examples</a:t>
            </a:r>
            <a:r>
              <a:rPr lang="fr-FR" sz="2400" cap="all" dirty="0">
                <a:latin typeface="Arial Black" panose="020B0A04020102020204" pitchFamily="34" charset="0"/>
              </a:rPr>
              <a:t> – in force bulletin – </a:t>
            </a:r>
            <a:r>
              <a:rPr lang="fr-FR" sz="2400" cap="all" dirty="0" err="1">
                <a:latin typeface="Arial Black" panose="020B0A04020102020204" pitchFamily="34" charset="0"/>
              </a:rPr>
              <a:t>Cont</a:t>
            </a:r>
            <a:r>
              <a:rPr lang="fr-FR" sz="2400" cap="all" dirty="0">
                <a:latin typeface="Arial Black" panose="020B0A04020102020204" pitchFamily="34" charset="0"/>
              </a:rPr>
              <a:t>. 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9565" y="966850"/>
            <a:ext cx="11552349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5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36820" y="6356350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2C50D77-F9FF-411D-B489-EFC9A9D980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7032" y="1049687"/>
            <a:ext cx="6657975" cy="49911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679113-F6EF-4064-8624-1C67EA9FC9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251" y="2331280"/>
            <a:ext cx="6271034" cy="226566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135A02B-C654-4273-840D-52D1AEA3E3EC}"/>
              </a:ext>
            </a:extLst>
          </p:cNvPr>
          <p:cNvSpPr/>
          <p:nvPr/>
        </p:nvSpPr>
        <p:spPr>
          <a:xfrm>
            <a:off x="7059478" y="1049687"/>
            <a:ext cx="4401519" cy="6396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83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66" y="818"/>
            <a:ext cx="944537" cy="941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942458"/>
            <a:ext cx="939567" cy="9453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9567" cy="942458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FE6D94CB-EDE5-495B-BEC4-A42A4A0713D7}"/>
              </a:ext>
            </a:extLst>
          </p:cNvPr>
          <p:cNvSpPr txBox="1">
            <a:spLocks/>
          </p:cNvSpPr>
          <p:nvPr/>
        </p:nvSpPr>
        <p:spPr>
          <a:xfrm>
            <a:off x="1887538" y="-22554"/>
            <a:ext cx="10288323" cy="966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cap="all" dirty="0">
                <a:latin typeface="Arial Black" panose="020B0A04020102020204" pitchFamily="34" charset="0"/>
              </a:rPr>
              <a:t> S-124 </a:t>
            </a:r>
            <a:r>
              <a:rPr lang="fr-FR" sz="2400" cap="all" dirty="0" err="1">
                <a:latin typeface="Arial Black" panose="020B0A04020102020204" pitchFamily="34" charset="0"/>
              </a:rPr>
              <a:t>DCEG</a:t>
            </a:r>
            <a:r>
              <a:rPr lang="fr-FR" sz="2400" cap="all" dirty="0">
                <a:latin typeface="Arial Black" panose="020B0A04020102020204" pitchFamily="34" charset="0"/>
              </a:rPr>
              <a:t> </a:t>
            </a:r>
            <a:r>
              <a:rPr lang="fr-FR" sz="2400" cap="all" dirty="0" err="1">
                <a:latin typeface="Arial Black" panose="020B0A04020102020204" pitchFamily="34" charset="0"/>
              </a:rPr>
              <a:t>Examples</a:t>
            </a:r>
            <a:r>
              <a:rPr lang="fr-FR" sz="2400" cap="all" dirty="0">
                <a:latin typeface="Arial Black" panose="020B0A04020102020204" pitchFamily="34" charset="0"/>
              </a:rPr>
              <a:t> – in force bulletin – </a:t>
            </a:r>
            <a:r>
              <a:rPr lang="fr-FR" sz="2400" cap="all" dirty="0" err="1">
                <a:latin typeface="Arial Black" panose="020B0A04020102020204" pitchFamily="34" charset="0"/>
              </a:rPr>
              <a:t>Cont</a:t>
            </a:r>
            <a:r>
              <a:rPr lang="fr-FR" sz="2400" cap="all" dirty="0">
                <a:latin typeface="Arial Black" panose="020B0A04020102020204" pitchFamily="34" charset="0"/>
              </a:rPr>
              <a:t>. </a:t>
            </a:r>
            <a:endParaRPr lang="en-US" sz="2400" cap="all" dirty="0">
              <a:latin typeface="Arial Black" panose="020B0A04020102020204" pitchFamily="3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36820" y="6356350"/>
            <a:ext cx="6746790" cy="50165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IHO, Monaco 4 – 8 September 2023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CC8AD85-E838-4645-902E-C04CE9DADD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2763" y="942458"/>
            <a:ext cx="4826593" cy="366515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68888E7-4128-4AA4-8B9C-40B2BD6839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2763" y="4607609"/>
            <a:ext cx="4826593" cy="175701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B569645-159D-4EE1-BF1D-7AA5BC7B77E1}"/>
              </a:ext>
            </a:extLst>
          </p:cNvPr>
          <p:cNvSpPr/>
          <p:nvPr/>
        </p:nvSpPr>
        <p:spPr>
          <a:xfrm>
            <a:off x="2665708" y="1030637"/>
            <a:ext cx="1999282" cy="1627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07ECF8F-17BF-43B5-8AD6-E651F02380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96834" y="1832675"/>
            <a:ext cx="5626762" cy="255318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B078961-6657-426D-9D07-57301BBA590E}"/>
              </a:ext>
            </a:extLst>
          </p:cNvPr>
          <p:cNvSpPr/>
          <p:nvPr/>
        </p:nvSpPr>
        <p:spPr>
          <a:xfrm>
            <a:off x="7908979" y="3243226"/>
            <a:ext cx="2405141" cy="1509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60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571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Office Theme</vt:lpstr>
      <vt:lpstr>S-124 Navigational Warnings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International Hydrographic Bureau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Stacy Timothy -Ed- E Jr NGA-SFH USA CIV</cp:lastModifiedBy>
  <cp:revision>25</cp:revision>
  <dcterms:created xsi:type="dcterms:W3CDTF">2019-06-25T12:28:44Z</dcterms:created>
  <dcterms:modified xsi:type="dcterms:W3CDTF">2023-08-28T16:32:54Z</dcterms:modified>
</cp:coreProperties>
</file>