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6055" autoAdjust="0"/>
  </p:normalViewPr>
  <p:slideViewPr>
    <p:cSldViewPr snapToGrid="0">
      <p:cViewPr varScale="1">
        <p:scale>
          <a:sx n="74" d="100"/>
          <a:sy n="74" d="100"/>
        </p:scale>
        <p:origin x="2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624AD-3D3B-4ECC-90F0-EBB9037DF7EE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1F8A2-8FDA-4CAF-AC4D-C000955C1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8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 group worked long and hard putting the FC together. Yves, Lucia/Valerie, Johan, Elena and Eivind hand numerous meetings to refine the definitions and work out details around the data model. Elena did a huge job putting all the information into the Registry. WR Systems and Dr. Ed Weaver’s team fought challenges with the Feature Catalogue Builder and produced a final Feature Catalogue.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09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78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05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75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52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67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Sub group worked long and hard putting the FC together. Yves, Lucia/Valerie, Johan, Elena and Eivind hand numerous meetings to refine the definitions and work out details around the data model. Elena did a huge job putting all the information into the Registry. WR Systems and Dr. Ed Weaver’s team fought challenges with the Feature Catalogue Builder and produced a final Feature Catalogue.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97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Created by KRISO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6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9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38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57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66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94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1F8A2-8FDA-4CAF-AC4D-C000955C1D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24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59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04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8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70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97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03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58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81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55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22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41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ho.int/uploads/user/Inter-Regional%20Coordination/IENWG%20and%20EC%20-%20IHO%20Cooperation/IENWG12/IENWG12_2021_05A_EN_PING.pdf" TargetMode="External"/><Relationship Id="rId3" Type="http://schemas.openxmlformats.org/officeDocument/2006/relationships/image" Target="../media/image2.tiff"/><Relationship Id="rId7" Type="http://schemas.openxmlformats.org/officeDocument/2006/relationships/hyperlink" Target="https://legacy.iho.int/mtg_docs/com_wg/NIPWG/NIPWG6/NIPWG6_2019_05.1_EN_SMART+%20MCP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eatrafficmanagement.info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hyperlink" Target="https://iho.int/uploads/user/Services%20and%20Standards/HSSC/HSSC15/HSSC15_2023_07.4A_EN_IEC_Activities_affecting_HSSC-Rev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ho.int/uploads/user/Services%20and%20Standards/HSSC/HSSC15/HSSC15_2023_05.5B_EN_Presentation_Report%20ISO%209001%20Cell.pdf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igital-maritime-consultancy.github.io/mrr-portal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gistry.iho.int/productspec/view.do?idx=181&amp;product_ID=S-124&amp;statusS=5&amp;domainS=ALL&amp;category=product_ID&amp;searchValue=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358608"/>
            <a:ext cx="9144000" cy="2387600"/>
          </a:xfrm>
        </p:spPr>
        <p:txBody>
          <a:bodyPr/>
          <a:lstStyle/>
          <a:p>
            <a:r>
              <a:rPr lang="en-US" b="1" dirty="0"/>
              <a:t>S-124 Progress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4180879"/>
            <a:ext cx="9144000" cy="1655762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WWNWS15, Monaco, Sept. 2023</a:t>
            </a:r>
          </a:p>
          <a:p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Eivind Mong (S-124PT Chair, CCG)</a:t>
            </a: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Trial and Testing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10521370" cy="409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STM projects - </a:t>
            </a: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Website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SMART Navigation Project -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7"/>
              </a:rPr>
              <a:t>Overview slide deck (iho.int)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Canadian trials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PING Project -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/>
              </a:rPr>
              <a:t>Introduction slide deck (iho.int)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 and trials is where theory meets reality!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to encourage more trials and tests?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645458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Expedited timeline to approve edition 2.0.0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10521370" cy="409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IHO Resolution 2/2007, as amended, governs PS development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Impact study needed before 2.0.0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IHO ISO Cell - </a:t>
            </a:r>
            <a:r>
              <a:rPr lang="en-US" sz="2800" dirty="0">
                <a:hlinkClick r:id="rId6"/>
              </a:rPr>
              <a:t>ISO Cell report to HSSC 15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Close gaps found during Ed. 1.0.0 development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IEC 61174 update - </a:t>
            </a:r>
            <a:r>
              <a:rPr lang="en-US" sz="2800" dirty="0">
                <a:hlinkClick r:id="rId7"/>
              </a:rPr>
              <a:t>IEC HSSC15 update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HSSC 16 (May/June 2024)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State approval in September 2024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S-164 Test data needs to be created and verified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38682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Service Delivery Needs / S-53 to S-124 conversion and delivery trials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9920818" cy="3319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S-100 ECDIS (MSC.530(106) Revised ECDIS Performance Standard) and decision to include SECOM (63173-2) support provides the venue to push S-124 into the ECDIS.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SECOM ends at the Vendor API.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S-124 Technical Service Description and IMO Maritime Service 5.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Australian Presentation (3.5.1.1)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648C56-D3A1-B859-44D1-C8391F3968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7395" y="3429000"/>
            <a:ext cx="5337677" cy="284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5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Service Delivery Needs / S-53 to S-124 conversion and delivery trials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9920818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Open Digital Incubator initiative (digitalincubator.maritimeconnectivity.net)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A specification for how to set up an e-navigation technical service compatible with the IEC 63173-2:2022 framework is available at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  <a:hlinkClick r:id="rId6"/>
              </a:rPr>
              <a:t>Maritime Resource Registry Portal (digital-maritime-consultancy.github.io)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 using the MRN identifier "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urn:mrn:iho:techsvc:spec:navwarn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"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3" name="Image1">
            <a:extLst>
              <a:ext uri="{FF2B5EF4-FFF2-40B4-BE49-F238E27FC236}">
                <a16:creationId xmlns:a16="http://schemas.microsoft.com/office/drawing/2014/main" id="{B336952A-85A7-0972-0204-B68500D03B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1411834" y="3660775"/>
            <a:ext cx="9641959" cy="229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02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Guidance Documentation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9920818" cy="5107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Date Capture and Encoding Guide (DCEG)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 on NGA work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Implementation guide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Producer level – Technical Service Descriptions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Vendor level – Guidance to use service instances (maybe one or more per producer)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 level – Vendors guide for users to utilize S-124 services in their equipment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Probably a need for a group to work on maintaining guidance documents in an evergreen state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2400" dirty="0">
                <a:solidFill>
                  <a:prstClr val="black"/>
                </a:solidFill>
                <a:latin typeface="Calibri" panose="020F0502020204030204"/>
              </a:rPr>
              <a:t>Need to a</a:t>
            </a:r>
            <a:r>
              <a:rPr kumimoji="0" lang="en-C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lso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consider other languages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157456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End user Systems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9920818" cy="467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Filtering (PS 12.2)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chart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 chart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S-98 configuration and how that impacts NAVWARN visibility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S-100 ECDIS becomes an option on 1 January 2026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IHO on behalf of its member states committed to IMO that adequate coverage of S-100 services will be available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Language support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translation files are available, the end user system must also support their use.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889242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Validation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9920818" cy="4897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Lessons to learn from S-57 ENC and S-58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S-124 data must be validated before being issued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Production processes must be developed with validation included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Integrity of distribution depends on dataset validation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Format conformance and content conformance type validation checks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May need a dedicated group working to create and maintain the recommended list of validation checks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Validation should be done independent from the production system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CA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party tools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174321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Implementing S-124/S-412 into the GMDSS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51476" y="2341808"/>
            <a:ext cx="50890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Define what it means</a:t>
            </a:r>
          </a:p>
          <a:p>
            <a:r>
              <a:rPr lang="en-CA" sz="4000" dirty="0"/>
              <a:t>Establish timeline</a:t>
            </a:r>
          </a:p>
          <a:p>
            <a:r>
              <a:rPr lang="en-CA" sz="4000" dirty="0"/>
              <a:t>Establish Milestones</a:t>
            </a:r>
          </a:p>
          <a:p>
            <a:endParaRPr lang="en-CA" sz="40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17222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S-124 Development Crash course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1740" y="2721114"/>
            <a:ext cx="5089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Not the end…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C1FF5-9328-1BA5-7C64-E394832B11D9}"/>
              </a:ext>
            </a:extLst>
          </p:cNvPr>
          <p:cNvSpPr txBox="1"/>
          <p:nvPr/>
        </p:nvSpPr>
        <p:spPr>
          <a:xfrm>
            <a:off x="2132100" y="4293256"/>
            <a:ext cx="8443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Lessons learned as we continue this journey will add to the material</a:t>
            </a:r>
          </a:p>
        </p:txBody>
      </p:sp>
    </p:spTree>
    <p:extLst>
      <p:ext uri="{BB962C8B-B14F-4D97-AF65-F5344CB8AC3E}">
        <p14:creationId xmlns:p14="http://schemas.microsoft.com/office/powerpoint/2010/main" val="101775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Agenda</a:t>
            </a:r>
            <a:endParaRPr kumimoji="0" lang="en-US" sz="2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909BEB23-9C37-399A-F3A4-A8E8E1A59D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693986"/>
              </p:ext>
            </p:extLst>
          </p:nvPr>
        </p:nvGraphicFramePr>
        <p:xfrm>
          <a:off x="1174173" y="966850"/>
          <a:ext cx="10422081" cy="5350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704">
                  <a:extLst>
                    <a:ext uri="{9D8B030D-6E8A-4147-A177-3AD203B41FA5}">
                      <a16:colId xmlns:a16="http://schemas.microsoft.com/office/drawing/2014/main" val="1211924195"/>
                    </a:ext>
                  </a:extLst>
                </a:gridCol>
                <a:gridCol w="3946225">
                  <a:extLst>
                    <a:ext uri="{9D8B030D-6E8A-4147-A177-3AD203B41FA5}">
                      <a16:colId xmlns:a16="http://schemas.microsoft.com/office/drawing/2014/main" val="209582304"/>
                    </a:ext>
                  </a:extLst>
                </a:gridCol>
                <a:gridCol w="3946225">
                  <a:extLst>
                    <a:ext uri="{9D8B030D-6E8A-4147-A177-3AD203B41FA5}">
                      <a16:colId xmlns:a16="http://schemas.microsoft.com/office/drawing/2014/main" val="4135955846"/>
                    </a:ext>
                  </a:extLst>
                </a:gridCol>
                <a:gridCol w="1871927">
                  <a:extLst>
                    <a:ext uri="{9D8B030D-6E8A-4147-A177-3AD203B41FA5}">
                      <a16:colId xmlns:a16="http://schemas.microsoft.com/office/drawing/2014/main" val="773524237"/>
                    </a:ext>
                  </a:extLst>
                </a:gridCol>
              </a:tblGrid>
              <a:tr h="274120">
                <a:tc gridSpan="4">
                  <a:txBody>
                    <a:bodyPr/>
                    <a:lstStyle/>
                    <a:p>
                      <a:pPr algn="ctr"/>
                      <a:r>
                        <a:rPr lang="en-CA" sz="1100" dirty="0">
                          <a:effectLst/>
                        </a:rPr>
                        <a:t>September 6th, 2023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069503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Time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Agenda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Event/Topic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Lead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53295279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S-124 Progress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28257648"/>
                  </a:ext>
                </a:extLst>
              </a:tr>
              <a:tr h="482451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0900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3.6.1.1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S-124 Development Story, including approval of Edition 1.0.0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1267719"/>
                  </a:ext>
                </a:extLst>
              </a:tr>
              <a:tr h="274120">
                <a:tc rowSpan="3"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0930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3.6.1.1.1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Feature Catalog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6177795"/>
                  </a:ext>
                </a:extLst>
              </a:tr>
              <a:tr h="27412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3.6.1.1.2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Portrayal Catalog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3300849"/>
                  </a:ext>
                </a:extLst>
              </a:tr>
              <a:tr h="27412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3.6.1.1.3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Production Specification Parts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9159685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1030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Coffee Break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1725550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1100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>
                          <a:effectLst/>
                        </a:rPr>
                        <a:t>3.6.1.1.4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Trial and Testing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9392185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1130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3.6.1.1.5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Expedited timeline to approve edition 2.0.0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2137345"/>
                  </a:ext>
                </a:extLst>
              </a:tr>
              <a:tr h="482451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1200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3.6.1.2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Service Delivery Needs / S-53 to S-124 conversion and delivery trials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PT/AUS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35334458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1230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Lunch Break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9737060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1400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3.6.1.3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Guidance Documentation 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3616789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1445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3.6.1.4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End user Systems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64670568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1530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Coffee Break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3160153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1600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3.6.1.5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Validation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96571129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1630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3.6.1.6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Implementing S-124/S-412 into the GMDSS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Chair S-124 PT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78836886"/>
                  </a:ext>
                </a:extLst>
              </a:tr>
              <a:tr h="274120"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1700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sz="1100">
                          <a:effectLst/>
                        </a:rPr>
                        <a:t>End of Day Three</a:t>
                      </a:r>
                      <a:endParaRPr lang="en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337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6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S-124 Development Story, including approval of Edition 1.0.0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5221" y="1218489"/>
            <a:ext cx="11067061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S-124 NW PT has worked on finalizing the submissions to the GI Registry for the first Edition of S-124.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WWNWS14 gave permission for S-124PT to submit a draft of the PS to HSSC when the project team members reached consensus of its readiness.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Submission was sent to HSSC15 in June 2023, and approved as edition 1.0.0 (HSSC 15/44)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the culmination of work started by Yves Le Franc (SHOM) as the first chair of S-124CG back in 2014/15.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An enormous amount of work has been done by a </a:t>
            </a:r>
            <a:r>
              <a:rPr lang="en-US" sz="245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</a:t>
            </a:r>
            <a:r>
              <a:rPr lang="en-US" sz="2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 of people to get to this point.</a:t>
            </a:r>
            <a:endParaRPr kumimoji="0" lang="en-US" sz="24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4ADCEC-3296-98D1-2F2D-30C2100DC248}"/>
              </a:ext>
            </a:extLst>
          </p:cNvPr>
          <p:cNvSpPr txBox="1"/>
          <p:nvPr/>
        </p:nvSpPr>
        <p:spPr>
          <a:xfrm>
            <a:off x="5559135" y="5776161"/>
            <a:ext cx="647880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Edition 2.0.0 must be done 1</a:t>
            </a:r>
            <a:r>
              <a:rPr lang="en-US" sz="1800" baseline="30000" dirty="0"/>
              <a:t>st</a:t>
            </a:r>
            <a:r>
              <a:rPr lang="en-US" sz="1800" dirty="0"/>
              <a:t> half of 2024, but more on this later</a:t>
            </a:r>
          </a:p>
        </p:txBody>
      </p:sp>
    </p:spTree>
    <p:extLst>
      <p:ext uri="{BB962C8B-B14F-4D97-AF65-F5344CB8AC3E}">
        <p14:creationId xmlns:p14="http://schemas.microsoft.com/office/powerpoint/2010/main" val="285799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S-124 Development Story, including approval of Edition 1.0.0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0991B5-474A-2269-124A-54874C6244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2203" y="2094746"/>
            <a:ext cx="8207592" cy="23186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0EBB59-1DA2-AF85-96A2-1B76D265922D}"/>
              </a:ext>
            </a:extLst>
          </p:cNvPr>
          <p:cNvSpPr txBox="1"/>
          <p:nvPr/>
        </p:nvSpPr>
        <p:spPr>
          <a:xfrm>
            <a:off x="3983373" y="5018714"/>
            <a:ext cx="35292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IHO Geospatial Information Registry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46D36E-A033-E38E-DE39-7E5493B1B441}"/>
              </a:ext>
            </a:extLst>
          </p:cNvPr>
          <p:cNvSpPr txBox="1"/>
          <p:nvPr/>
        </p:nvSpPr>
        <p:spPr>
          <a:xfrm>
            <a:off x="5244041" y="5388046"/>
            <a:ext cx="2521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download</a:t>
            </a:r>
          </a:p>
        </p:txBody>
      </p:sp>
    </p:spTree>
    <p:extLst>
      <p:ext uri="{BB962C8B-B14F-4D97-AF65-F5344CB8AC3E}">
        <p14:creationId xmlns:p14="http://schemas.microsoft.com/office/powerpoint/2010/main" val="60225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Feature Catalog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10521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S-100 Part 5 – XML machine readable representation of the data model with bindings and definitions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S-124 Appendix B – This is where to find the XML file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Should be created by the IHO Feature Catalogue Builder…but…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C3B189-A4C8-08D4-17A7-48848217A5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7732" y="2842015"/>
            <a:ext cx="6096528" cy="34292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DC183DA-4E3E-53BD-8AA3-979C45DE51D4}"/>
              </a:ext>
            </a:extLst>
          </p:cNvPr>
          <p:cNvSpPr txBox="1"/>
          <p:nvPr/>
        </p:nvSpPr>
        <p:spPr>
          <a:xfrm>
            <a:off x="3049223" y="4556663"/>
            <a:ext cx="25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HSSC15 submission</a:t>
            </a:r>
          </a:p>
        </p:txBody>
      </p:sp>
    </p:spTree>
    <p:extLst>
      <p:ext uri="{BB962C8B-B14F-4D97-AF65-F5344CB8AC3E}">
        <p14:creationId xmlns:p14="http://schemas.microsoft.com/office/powerpoint/2010/main" val="184517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Feature Catalog – what next?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10521370" cy="410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Translations (S-100 Part 18) and management of these.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 needed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See WWNWS15/3/5/1/6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Infrastructure Centre Project Team (under HSSC)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help with the FC management, but still being developed.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 towards edition 2.0.0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HSSC 16 deadline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Doable, but significant work is needed to succeed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543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Portrayal Catalog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10521370" cy="485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 point to consider, anything unique in S-124 will require bespoke development in user systems to ensure support. 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Raising implementation cost (time and effort).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S-124 therefore strives to utilize S-100 and push change requests to close gaps.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S-100 Part 9, point, line, area symbol needed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Section 12 of PS and S-124 Appendix 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always on debate and filtering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User Interface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Context parameters (TSM recommendation)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Symbol grouping to be included in 2.0.0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8FBC03-207F-3777-570C-53282697AC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739" y="3429000"/>
            <a:ext cx="4118670" cy="231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8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Portrayal Catalog – what next?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10521370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Portrayal need to evolve with lessons learned.</a:t>
            </a:r>
          </a:p>
          <a:p>
            <a:pPr marL="971550" lvl="1" indent="-514350">
              <a:spcAft>
                <a:spcPts val="600"/>
              </a:spcAft>
              <a:buFontTx/>
              <a:buAutoNum type="arabicPeriod"/>
              <a:defRPr/>
            </a:pPr>
            <a:r>
              <a:rPr lang="en-US" sz="2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needed</a:t>
            </a:r>
          </a:p>
          <a:p>
            <a:pPr marL="971550" lvl="1" indent="-514350">
              <a:spcAft>
                <a:spcPts val="600"/>
              </a:spcAft>
              <a:buFontTx/>
              <a:buAutoNum type="arabicPeriod"/>
              <a:defRPr/>
            </a:pPr>
            <a:r>
              <a:rPr lang="en-US" sz="2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engagement with ECDIS stakeholders needed</a:t>
            </a:r>
          </a:p>
          <a:p>
            <a:pPr marL="971550" lvl="1" indent="-514350">
              <a:spcAft>
                <a:spcPts val="600"/>
              </a:spcAft>
              <a:buFontTx/>
              <a:buAutoNum type="arabicPeriod"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require a dedicated group to maintain</a:t>
            </a:r>
            <a:endParaRPr lang="en-US" sz="24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FontTx/>
              <a:buAutoNum type="arabicPeriod"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S-98 engagement needed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69925D-662B-4C62-9202-D22BB34BF3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4047" y="2863649"/>
            <a:ext cx="5788758" cy="325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96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Production Specification Parts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500" y="1010661"/>
            <a:ext cx="10521370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5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 document and appendixes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lang="en-US" sz="24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lang="en-US" sz="24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lang="en-US" sz="24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lang="en-US" sz="24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4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4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start planning for Maritime Resource Name – MRN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NIPWG working on IHO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IALA Guidance available – G1143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E5E808-4462-5550-8763-F5F7D14E79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4187" y="1523831"/>
            <a:ext cx="6924270" cy="30319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2891B49-AF0C-71C8-1422-DA271A2ABF71}"/>
              </a:ext>
            </a:extLst>
          </p:cNvPr>
          <p:cNvSpPr txBox="1"/>
          <p:nvPr/>
        </p:nvSpPr>
        <p:spPr>
          <a:xfrm>
            <a:off x="1628145" y="4599571"/>
            <a:ext cx="7841249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50392">
              <a:spcAft>
                <a:spcPts val="600"/>
              </a:spcAft>
            </a:pPr>
            <a:r>
              <a:rPr lang="en-US" sz="186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Layout of the documents build on experience from other product specifications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3108721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dc984fb-d6e1-464b-a0f3-e70b1b6684c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0C8C87A36BEF4E832E74AF45234108" ma:contentTypeVersion="15" ma:contentTypeDescription="Create a new document." ma:contentTypeScope="" ma:versionID="ecbe59cb2144d7b0e48694b3632491af">
  <xsd:schema xmlns:xsd="http://www.w3.org/2001/XMLSchema" xmlns:xs="http://www.w3.org/2001/XMLSchema" xmlns:p="http://schemas.microsoft.com/office/2006/metadata/properties" xmlns:ns3="bb77d7e9-ec8a-4b26-8b1f-1c9432277eaf" xmlns:ns4="1dc984fb-d6e1-464b-a0f3-e70b1b6684c3" targetNamespace="http://schemas.microsoft.com/office/2006/metadata/properties" ma:root="true" ma:fieldsID="d4fb0ea4e85a8c262079c82df920dfe3" ns3:_="" ns4:_="">
    <xsd:import namespace="bb77d7e9-ec8a-4b26-8b1f-1c9432277eaf"/>
    <xsd:import namespace="1dc984fb-d6e1-464b-a0f3-e70b1b6684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77d7e9-ec8a-4b26-8b1f-1c9432277e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984fb-d6e1-464b-a0f3-e70b1b668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84DF42-68B6-4539-A1B3-A0942AD1EE1A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1dc984fb-d6e1-464b-a0f3-e70b1b6684c3"/>
    <ds:schemaRef ds:uri="http://purl.org/dc/elements/1.1/"/>
    <ds:schemaRef ds:uri="http://purl.org/dc/terms/"/>
    <ds:schemaRef ds:uri="http://schemas.microsoft.com/office/infopath/2007/PartnerControls"/>
    <ds:schemaRef ds:uri="bb77d7e9-ec8a-4b26-8b1f-1c9432277eaf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5AAA04-BFE8-48EC-897E-7B3043295D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77d7e9-ec8a-4b26-8b1f-1c9432277eaf"/>
    <ds:schemaRef ds:uri="1dc984fb-d6e1-464b-a0f3-e70b1b6684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C198B0-2A93-4C06-8A86-B1C202515B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3563</TotalTime>
  <Words>1369</Words>
  <Application>Microsoft Office PowerPoint</Application>
  <PresentationFormat>Widescreen</PresentationFormat>
  <Paragraphs>221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1_Office Theme</vt:lpstr>
      <vt:lpstr>S-124 Progress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S-124 Progress</dc:title>
  <dc:creator>Mong, Eivind</dc:creator>
  <cp:lastModifiedBy>Mong, Eivind</cp:lastModifiedBy>
  <cp:revision>15</cp:revision>
  <dcterms:created xsi:type="dcterms:W3CDTF">2023-08-29T16:35:14Z</dcterms:created>
  <dcterms:modified xsi:type="dcterms:W3CDTF">2023-09-05T23:20:25Z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0x010100D20C8C87A36BEF4E832E74AF45234108</vt:lpwstr>
  </property>
</Properties>
</file>