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5"/>
  </p:notesMasterIdLst>
  <p:sldIdLst>
    <p:sldId id="256" r:id="rId5"/>
    <p:sldId id="257" r:id="rId6"/>
    <p:sldId id="259" r:id="rId7"/>
    <p:sldId id="260" r:id="rId8"/>
    <p:sldId id="261" r:id="rId9"/>
    <p:sldId id="265" r:id="rId10"/>
    <p:sldId id="267" r:id="rId11"/>
    <p:sldId id="263" r:id="rId12"/>
    <p:sldId id="264" r:id="rId13"/>
    <p:sldId id="266"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822" autoAdjust="0"/>
  </p:normalViewPr>
  <p:slideViewPr>
    <p:cSldViewPr snapToGrid="0" showGuides="1">
      <p:cViewPr varScale="1">
        <p:scale>
          <a:sx n="85" d="100"/>
          <a:sy n="85" d="100"/>
        </p:scale>
        <p:origin x="159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87D7C-D7B5-4C73-8190-68BA289C735D}" type="datetimeFigureOut">
              <a:rPr lang="en-NZ" smtClean="0"/>
              <a:t>21/08/2023</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7149F-570B-40C3-81D0-10340EDE2498}" type="slidenum">
              <a:rPr lang="en-NZ" smtClean="0"/>
              <a:t>‹#›</a:t>
            </a:fld>
            <a:endParaRPr lang="en-NZ"/>
          </a:p>
        </p:txBody>
      </p:sp>
    </p:spTree>
    <p:extLst>
      <p:ext uri="{BB962C8B-B14F-4D97-AF65-F5344CB8AC3E}">
        <p14:creationId xmlns:p14="http://schemas.microsoft.com/office/powerpoint/2010/main" val="267637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1</a:t>
            </a:fld>
            <a:endParaRPr lang="en-NZ"/>
          </a:p>
        </p:txBody>
      </p:sp>
    </p:spTree>
    <p:extLst>
      <p:ext uri="{BB962C8B-B14F-4D97-AF65-F5344CB8AC3E}">
        <p14:creationId xmlns:p14="http://schemas.microsoft.com/office/powerpoint/2010/main" val="918772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NAVAREA and METAREA XIV submitted an information paper to the joint session of WWNWS14 and AG-WWMIWS-SubC-1, document WWNWS14/WWMIWS3 – 3.2.3 “Volcanic Activity and MSI”.  This document discussed, inter alia, the potential hazards to marine navigation posed by volcanic activity and the sources of information available to MSI providers.</a:t>
            </a:r>
          </a:p>
          <a:p>
            <a:endParaRPr lang="en-US" dirty="0" smtClean="0"/>
          </a:p>
          <a:p>
            <a:r>
              <a:rPr lang="en-US" dirty="0" smtClean="0"/>
              <a:t>Following discussions, the meeting agreed that clarity was needed on the roles and responsibilities of METAREA and NAVAREA Coordinators regarding natural hazards, particularly in relation to volcanic eruptions.  In this regard, METAREA and NAVAREA XIV agreed to co-lead a combined METAREA Task Team / NAVAREA Project Team (NCSR 10/10 §14), with the following terms of reference.</a:t>
            </a:r>
          </a:p>
        </p:txBody>
      </p:sp>
      <p:sp>
        <p:nvSpPr>
          <p:cNvPr id="4" name="Slide Number Placeholder 3"/>
          <p:cNvSpPr>
            <a:spLocks noGrp="1"/>
          </p:cNvSpPr>
          <p:nvPr>
            <p:ph type="sldNum" sz="quarter" idx="10"/>
          </p:nvPr>
        </p:nvSpPr>
        <p:spPr/>
        <p:txBody>
          <a:bodyPr/>
          <a:lstStyle/>
          <a:p>
            <a:fld id="{2647149F-570B-40C3-81D0-10340EDE2498}" type="slidenum">
              <a:rPr lang="en-NZ" smtClean="0"/>
              <a:t>2</a:t>
            </a:fld>
            <a:endParaRPr lang="en-NZ"/>
          </a:p>
        </p:txBody>
      </p:sp>
    </p:spTree>
    <p:extLst>
      <p:ext uri="{BB962C8B-B14F-4D97-AF65-F5344CB8AC3E}">
        <p14:creationId xmlns:p14="http://schemas.microsoft.com/office/powerpoint/2010/main" val="246653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3</a:t>
            </a:fld>
            <a:endParaRPr lang="en-NZ"/>
          </a:p>
        </p:txBody>
      </p:sp>
    </p:spTree>
    <p:extLst>
      <p:ext uri="{BB962C8B-B14F-4D97-AF65-F5344CB8AC3E}">
        <p14:creationId xmlns:p14="http://schemas.microsoft.com/office/powerpoint/2010/main" val="821986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Members 7 METAREA</a:t>
            </a:r>
            <a:r>
              <a:rPr lang="en-NZ" baseline="0" dirty="0" smtClean="0"/>
              <a:t> and 4 NAVAREA</a:t>
            </a:r>
            <a:endParaRPr lang="en-NZ" baseline="0" dirty="0" smtClean="0"/>
          </a:p>
          <a:p>
            <a:endParaRPr lang="en-NZ" baseline="0" dirty="0" smtClean="0"/>
          </a:p>
          <a:p>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4</a:t>
            </a:fld>
            <a:endParaRPr lang="en-NZ"/>
          </a:p>
        </p:txBody>
      </p:sp>
    </p:spTree>
    <p:extLst>
      <p:ext uri="{BB962C8B-B14F-4D97-AF65-F5344CB8AC3E}">
        <p14:creationId xmlns:p14="http://schemas.microsoft.com/office/powerpoint/2010/main" val="1708695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5</a:t>
            </a:fld>
            <a:endParaRPr lang="en-NZ"/>
          </a:p>
        </p:txBody>
      </p:sp>
    </p:spTree>
    <p:extLst>
      <p:ext uri="{BB962C8B-B14F-4D97-AF65-F5344CB8AC3E}">
        <p14:creationId xmlns:p14="http://schemas.microsoft.com/office/powerpoint/2010/main" val="1873740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6</a:t>
            </a:fld>
            <a:endParaRPr lang="en-NZ"/>
          </a:p>
        </p:txBody>
      </p:sp>
    </p:spTree>
    <p:extLst>
      <p:ext uri="{BB962C8B-B14F-4D97-AF65-F5344CB8AC3E}">
        <p14:creationId xmlns:p14="http://schemas.microsoft.com/office/powerpoint/2010/main" val="3884599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Similarly, Coastal</a:t>
            </a:r>
            <a:r>
              <a:rPr lang="en-NZ" baseline="0" dirty="0" smtClean="0"/>
              <a:t> Warning templates have been created from the NEMA messages.  NEMA is the NZ authority for issuing tsunami messages, and in the case of Coastal Warnings, have provided specific guidance to mariners in NZ coastal waters.</a:t>
            </a:r>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8</a:t>
            </a:fld>
            <a:endParaRPr lang="en-NZ"/>
          </a:p>
        </p:txBody>
      </p:sp>
    </p:spTree>
    <p:extLst>
      <p:ext uri="{BB962C8B-B14F-4D97-AF65-F5344CB8AC3E}">
        <p14:creationId xmlns:p14="http://schemas.microsoft.com/office/powerpoint/2010/main" val="2596759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9</a:t>
            </a:fld>
            <a:endParaRPr lang="en-NZ"/>
          </a:p>
        </p:txBody>
      </p:sp>
    </p:spTree>
    <p:extLst>
      <p:ext uri="{BB962C8B-B14F-4D97-AF65-F5344CB8AC3E}">
        <p14:creationId xmlns:p14="http://schemas.microsoft.com/office/powerpoint/2010/main" val="2937860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 to </a:t>
            </a:r>
            <a:r>
              <a:rPr lang="en-US" smtClean="0"/>
              <a:t>presenting exercise report</a:t>
            </a:r>
            <a:endParaRPr lang="en-NZ" dirty="0"/>
          </a:p>
        </p:txBody>
      </p:sp>
      <p:sp>
        <p:nvSpPr>
          <p:cNvPr id="4" name="Slide Number Placeholder 3"/>
          <p:cNvSpPr>
            <a:spLocks noGrp="1"/>
          </p:cNvSpPr>
          <p:nvPr>
            <p:ph type="sldNum" sz="quarter" idx="10"/>
          </p:nvPr>
        </p:nvSpPr>
        <p:spPr/>
        <p:txBody>
          <a:bodyPr/>
          <a:lstStyle/>
          <a:p>
            <a:fld id="{2647149F-570B-40C3-81D0-10340EDE2498}" type="slidenum">
              <a:rPr lang="en-NZ" smtClean="0"/>
              <a:t>10</a:t>
            </a:fld>
            <a:endParaRPr lang="en-NZ"/>
          </a:p>
        </p:txBody>
      </p:sp>
    </p:spTree>
    <p:extLst>
      <p:ext uri="{BB962C8B-B14F-4D97-AF65-F5344CB8AC3E}">
        <p14:creationId xmlns:p14="http://schemas.microsoft.com/office/powerpoint/2010/main" val="295741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21/08/2023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301020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21/08/2023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414553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21/08/2023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32000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21/08/2023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544016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C63E5-8A7B-4034-A0F5-4D60A1F3300D}" type="datetimeFigureOut">
              <a:rPr lang="fr-FR" smtClean="0"/>
              <a:t>21/08/2023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203220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6E3C63E5-8A7B-4034-A0F5-4D60A1F3300D}" type="datetimeFigureOut">
              <a:rPr lang="fr-FR" smtClean="0"/>
              <a:t>21/08/2023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245185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6E3C63E5-8A7B-4034-A0F5-4D60A1F3300D}" type="datetimeFigureOut">
              <a:rPr lang="fr-FR" smtClean="0"/>
              <a:t>21/08/2023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78330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6E3C63E5-8A7B-4034-A0F5-4D60A1F3300D}" type="datetimeFigureOut">
              <a:rPr lang="fr-FR" smtClean="0"/>
              <a:t>21/08/2023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4578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C63E5-8A7B-4034-A0F5-4D60A1F3300D}" type="datetimeFigureOut">
              <a:rPr lang="fr-FR" smtClean="0"/>
              <a:t>21/08/2023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87029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21/08/2023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119260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21/08/2023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Tree>
    <p:extLst>
      <p:ext uri="{BB962C8B-B14F-4D97-AF65-F5344CB8AC3E}">
        <p14:creationId xmlns:p14="http://schemas.microsoft.com/office/powerpoint/2010/main" val="92468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C63E5-8A7B-4034-A0F5-4D60A1F3300D}" type="datetimeFigureOut">
              <a:rPr lang="fr-FR" smtClean="0"/>
              <a:t>21/08/2023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681BC-F749-45AB-990A-0977D4181336}" type="slidenum">
              <a:rPr lang="fr-FR" smtClean="0"/>
              <a:t>‹#›</a:t>
            </a:fld>
            <a:endParaRPr lang="fr-FR"/>
          </a:p>
        </p:txBody>
      </p:sp>
    </p:spTree>
    <p:extLst>
      <p:ext uri="{BB962C8B-B14F-4D97-AF65-F5344CB8AC3E}">
        <p14:creationId xmlns:p14="http://schemas.microsoft.com/office/powerpoint/2010/main" val="5169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jpeg"/><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7031" y="0"/>
            <a:ext cx="3437937" cy="1145979"/>
          </a:xfrm>
          <a:prstGeom prst="rect">
            <a:avLst/>
          </a:prstGeom>
        </p:spPr>
      </p:pic>
      <p:sp>
        <p:nvSpPr>
          <p:cNvPr id="6" name="Title 1"/>
          <p:cNvSpPr>
            <a:spLocks noGrp="1"/>
          </p:cNvSpPr>
          <p:nvPr>
            <p:ph type="ctrTitle"/>
          </p:nvPr>
        </p:nvSpPr>
        <p:spPr>
          <a:xfrm>
            <a:off x="1524000" y="1358608"/>
            <a:ext cx="9144000" cy="2387600"/>
          </a:xfrm>
        </p:spPr>
        <p:txBody>
          <a:bodyPr>
            <a:normAutofit/>
          </a:bodyPr>
          <a:lstStyle/>
          <a:p>
            <a:r>
              <a:rPr lang="en-GB" b="1" dirty="0" smtClean="0"/>
              <a:t>Volcanic </a:t>
            </a:r>
            <a:r>
              <a:rPr lang="en-GB" b="1" dirty="0"/>
              <a:t>Activity and Safety of Marine </a:t>
            </a:r>
            <a:r>
              <a:rPr lang="en-GB" b="1" dirty="0" smtClean="0"/>
              <a:t>Navigation</a:t>
            </a:r>
            <a:endParaRPr lang="en-US" b="1" dirty="0"/>
          </a:p>
        </p:txBody>
      </p:sp>
      <p:sp>
        <p:nvSpPr>
          <p:cNvPr id="10" name="Subtitle 2"/>
          <p:cNvSpPr>
            <a:spLocks noGrp="1"/>
          </p:cNvSpPr>
          <p:nvPr>
            <p:ph type="subTitle" idx="1"/>
          </p:nvPr>
        </p:nvSpPr>
        <p:spPr>
          <a:xfrm>
            <a:off x="1524000" y="4180879"/>
            <a:ext cx="9144000" cy="1655762"/>
          </a:xfrm>
        </p:spPr>
        <p:txBody>
          <a:bodyPr>
            <a:normAutofit/>
          </a:bodyPr>
          <a:lstStyle/>
          <a:p>
            <a:r>
              <a:rPr lang="en-US" sz="3100" b="1" dirty="0">
                <a:solidFill>
                  <a:srgbClr val="00A9A9"/>
                </a:solidFill>
                <a:latin typeface="Arial" panose="020B0604020202020204" pitchFamily="34" charset="0"/>
                <a:cs typeface="Arial" panose="020B0604020202020204" pitchFamily="34" charset="0"/>
              </a:rPr>
              <a:t>Report </a:t>
            </a:r>
            <a:r>
              <a:rPr lang="en-US" sz="3100" b="1" dirty="0" smtClean="0">
                <a:solidFill>
                  <a:srgbClr val="00A9A9"/>
                </a:solidFill>
                <a:latin typeface="Arial" panose="020B0604020202020204" pitchFamily="34" charset="0"/>
                <a:cs typeface="Arial" panose="020B0604020202020204" pitchFamily="34" charset="0"/>
              </a:rPr>
              <a:t>of the joint </a:t>
            </a:r>
            <a:r>
              <a:rPr lang="en-US" sz="3100" b="1" dirty="0">
                <a:solidFill>
                  <a:srgbClr val="00A9A9"/>
                </a:solidFill>
                <a:latin typeface="Arial" panose="020B0604020202020204" pitchFamily="34" charset="0"/>
                <a:cs typeface="Arial" panose="020B0604020202020204" pitchFamily="34" charset="0"/>
              </a:rPr>
              <a:t>WMO/IHO Task Team </a:t>
            </a:r>
          </a:p>
        </p:txBody>
      </p:sp>
      <p:sp>
        <p:nvSpPr>
          <p:cNvPr id="7"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7925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10" name="TextBox 9"/>
          <p:cNvSpPr txBox="1"/>
          <p:nvPr/>
        </p:nvSpPr>
        <p:spPr>
          <a:xfrm>
            <a:off x="955221" y="1218490"/>
            <a:ext cx="10558353" cy="1431161"/>
          </a:xfrm>
          <a:prstGeom prst="rect">
            <a:avLst/>
          </a:prstGeom>
          <a:noFill/>
        </p:spPr>
        <p:txBody>
          <a:bodyPr wrap="square" rtlCol="0">
            <a:spAutoFit/>
          </a:bodyPr>
          <a:lstStyle/>
          <a:p>
            <a:pPr marL="342900" indent="-342900">
              <a:spcAft>
                <a:spcPts val="600"/>
              </a:spcAft>
              <a:buFont typeface="Arial" panose="020B0604020202020204" pitchFamily="34" charset="0"/>
              <a:buChar char="•"/>
            </a:pPr>
            <a:endParaRPr lang="en-US" sz="2450" b="1" dirty="0">
              <a:latin typeface="Arial" panose="020B0604020202020204" pitchFamily="34" charset="0"/>
              <a:cs typeface="Arial" panose="020B0604020202020204" pitchFamily="34" charset="0"/>
            </a:endParaRPr>
          </a:p>
          <a:p>
            <a:pPr>
              <a:spcAft>
                <a:spcPts val="600"/>
              </a:spcAft>
            </a:pPr>
            <a:r>
              <a:rPr lang="en-US" sz="2450" b="1" dirty="0" smtClean="0">
                <a:latin typeface="Arial" panose="020B0604020202020204" pitchFamily="34" charset="0"/>
                <a:cs typeface="Arial" panose="020B0604020202020204" pitchFamily="34" charset="0"/>
              </a:rPr>
              <a:t>	</a:t>
            </a:r>
            <a:endParaRPr lang="en-US" sz="2800" dirty="0" smtClean="0"/>
          </a:p>
          <a:p>
            <a:pPr lvl="1"/>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6"/>
          <a:stretch>
            <a:fillRect/>
          </a:stretch>
        </p:blipFill>
        <p:spPr>
          <a:xfrm>
            <a:off x="2512768" y="116710"/>
            <a:ext cx="7166461" cy="6154602"/>
          </a:xfrm>
          <a:prstGeom prst="rect">
            <a:avLst/>
          </a:prstGeom>
        </p:spPr>
      </p:pic>
    </p:spTree>
    <p:extLst>
      <p:ext uri="{BB962C8B-B14F-4D97-AF65-F5344CB8AC3E}">
        <p14:creationId xmlns:p14="http://schemas.microsoft.com/office/powerpoint/2010/main" val="1305988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Background</a:t>
            </a:r>
            <a:endParaRPr lang="en-US" sz="2400" cap="all" dirty="0">
              <a:latin typeface="Arial Black" panose="020B0A04020102020204" pitchFamily="34" charset="0"/>
            </a:endParaRPr>
          </a:p>
        </p:txBody>
      </p:sp>
      <p:sp>
        <p:nvSpPr>
          <p:cNvPr id="10" name="TextBox 9"/>
          <p:cNvSpPr txBox="1"/>
          <p:nvPr/>
        </p:nvSpPr>
        <p:spPr>
          <a:xfrm>
            <a:off x="955221" y="1218489"/>
            <a:ext cx="11056157" cy="977191"/>
          </a:xfrm>
          <a:prstGeom prst="rect">
            <a:avLst/>
          </a:prstGeom>
          <a:noFill/>
        </p:spPr>
        <p:txBody>
          <a:bodyPr wrap="square" rtlCol="0">
            <a:spAutoFit/>
          </a:bodyPr>
          <a:lstStyle/>
          <a:p>
            <a:pPr>
              <a:spcAft>
                <a:spcPts val="600"/>
              </a:spcAft>
            </a:pPr>
            <a:r>
              <a:rPr lang="en-US" sz="2450" b="1" dirty="0" smtClean="0">
                <a:latin typeface="Arial" panose="020B0604020202020204" pitchFamily="34" charset="0"/>
                <a:cs typeface="Arial" panose="020B0604020202020204" pitchFamily="34" charset="0"/>
              </a:rPr>
              <a:t>WWNWS14/WWMIWS3 Document 3.2.3</a:t>
            </a:r>
            <a:endParaRPr lang="en-US" sz="2800" dirty="0" smtClean="0"/>
          </a:p>
          <a:p>
            <a:pPr lvl="1"/>
            <a:endParaRPr lang="en-US" sz="2800" dirty="0"/>
          </a:p>
        </p:txBody>
      </p:sp>
      <p:pic>
        <p:nvPicPr>
          <p:cNvPr id="11" name="Picture 2" descr="Terrifying Animation Shows How Chile's Tsunami Took Over the Entire Pacific  Ocean | WIRED"/>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05" y="2354546"/>
            <a:ext cx="5896145" cy="380935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Will The Eruption Of Hunga Tonga-Hunga Ha'apai Volcano Affect Earth's  Climat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5851" y="2354545"/>
            <a:ext cx="6277760" cy="3809353"/>
          </a:xfrm>
          <a:prstGeom prst="rect">
            <a:avLst/>
          </a:prstGeom>
          <a:noFill/>
          <a:extLst>
            <a:ext uri="{909E8E84-426E-40DD-AFC4-6F175D3DCCD1}">
              <a14:hiddenFill xmlns:a14="http://schemas.microsoft.com/office/drawing/2010/main">
                <a:solidFill>
                  <a:srgbClr val="FFFFFF"/>
                </a:solidFill>
              </a14:hiddenFill>
            </a:ext>
          </a:extLst>
        </p:spPr>
      </p:pic>
      <p:sp>
        <p:nvSpPr>
          <p:cNvPr id="13"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643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TOR</a:t>
            </a:r>
            <a:endParaRPr lang="en-US" sz="2400" cap="all" dirty="0">
              <a:latin typeface="Arial Black" panose="020B0A04020102020204" pitchFamily="34" charset="0"/>
            </a:endParaRPr>
          </a:p>
        </p:txBody>
      </p:sp>
      <p:sp>
        <p:nvSpPr>
          <p:cNvPr id="10" name="TextBox 9"/>
          <p:cNvSpPr txBox="1"/>
          <p:nvPr/>
        </p:nvSpPr>
        <p:spPr>
          <a:xfrm>
            <a:off x="955221" y="1218489"/>
            <a:ext cx="11552349" cy="977191"/>
          </a:xfrm>
          <a:prstGeom prst="rect">
            <a:avLst/>
          </a:prstGeom>
          <a:noFill/>
        </p:spPr>
        <p:txBody>
          <a:bodyPr wrap="square" rtlCol="0">
            <a:spAutoFit/>
          </a:bodyPr>
          <a:lstStyle/>
          <a:p>
            <a:pPr>
              <a:spcAft>
                <a:spcPts val="600"/>
              </a:spcAft>
            </a:pPr>
            <a:r>
              <a:rPr lang="en-US" sz="2450" b="1" dirty="0" smtClean="0">
                <a:latin typeface="Arial" panose="020B0604020202020204" pitchFamily="34" charset="0"/>
                <a:cs typeface="Arial" panose="020B0604020202020204" pitchFamily="34" charset="0"/>
              </a:rPr>
              <a:t>	</a:t>
            </a:r>
            <a:endParaRPr lang="en-US" sz="2800" dirty="0" smtClean="0"/>
          </a:p>
          <a:p>
            <a:pPr lvl="1"/>
            <a:endParaRPr lang="en-US" sz="2800" dirty="0"/>
          </a:p>
        </p:txBody>
      </p:sp>
      <p:pic>
        <p:nvPicPr>
          <p:cNvPr id="2" name="Picture 1"/>
          <p:cNvPicPr>
            <a:picLocks noChangeAspect="1"/>
          </p:cNvPicPr>
          <p:nvPr/>
        </p:nvPicPr>
        <p:blipFill>
          <a:blip r:embed="rId6"/>
          <a:stretch>
            <a:fillRect/>
          </a:stretch>
        </p:blipFill>
        <p:spPr>
          <a:xfrm>
            <a:off x="3009469" y="404390"/>
            <a:ext cx="6173061" cy="6049219"/>
          </a:xfrm>
          <a:prstGeom prst="rect">
            <a:avLst/>
          </a:prstGeom>
        </p:spPr>
      </p:pic>
      <p:sp>
        <p:nvSpPr>
          <p:cNvPr id="11"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131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a:t>
            </a:r>
            <a:r>
              <a:rPr lang="fr-FR" sz="2400" cap="all" dirty="0" err="1" smtClean="0">
                <a:latin typeface="Arial Black" panose="020B0A04020102020204" pitchFamily="34" charset="0"/>
              </a:rPr>
              <a:t>members</a:t>
            </a:r>
            <a:endParaRPr lang="en-US" sz="2400" cap="all" dirty="0">
              <a:latin typeface="Arial Black" panose="020B0A040201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78035060"/>
              </p:ext>
            </p:extLst>
          </p:nvPr>
        </p:nvGraphicFramePr>
        <p:xfrm>
          <a:off x="1884102" y="2649654"/>
          <a:ext cx="7074478" cy="2083160"/>
        </p:xfrm>
        <a:graphic>
          <a:graphicData uri="http://schemas.openxmlformats.org/drawingml/2006/table">
            <a:tbl>
              <a:tblPr firstRow="1" firstCol="1" bandRow="1"/>
              <a:tblGrid>
                <a:gridCol w="3537239">
                  <a:extLst>
                    <a:ext uri="{9D8B030D-6E8A-4147-A177-3AD203B41FA5}">
                      <a16:colId xmlns:a16="http://schemas.microsoft.com/office/drawing/2014/main" val="2673379829"/>
                    </a:ext>
                  </a:extLst>
                </a:gridCol>
                <a:gridCol w="3537239">
                  <a:extLst>
                    <a:ext uri="{9D8B030D-6E8A-4147-A177-3AD203B41FA5}">
                      <a16:colId xmlns:a16="http://schemas.microsoft.com/office/drawing/2014/main" val="2617729713"/>
                    </a:ext>
                  </a:extLst>
                </a:gridCol>
              </a:tblGrid>
              <a:tr h="260395">
                <a:tc>
                  <a:txBody>
                    <a:bodyPr/>
                    <a:lstStyle/>
                    <a:p>
                      <a:pPr algn="ctr">
                        <a:spcAft>
                          <a:spcPts val="0"/>
                        </a:spcAft>
                      </a:pPr>
                      <a:r>
                        <a:rPr lang="en-GB" sz="1200" b="1">
                          <a:effectLst/>
                          <a:latin typeface="Times New Roman" panose="02020603050405020304" pitchFamily="18" charset="0"/>
                          <a:ea typeface="MS Mincho"/>
                        </a:rPr>
                        <a:t>METAREAs</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200" b="1">
                          <a:effectLst/>
                          <a:latin typeface="Times New Roman" panose="02020603050405020304" pitchFamily="18" charset="0"/>
                          <a:ea typeface="MS Mincho"/>
                        </a:rPr>
                        <a:t>NAVAREAs</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898064"/>
                  </a:ext>
                </a:extLst>
              </a:tr>
              <a:tr h="260395">
                <a:tc>
                  <a:txBody>
                    <a:bodyPr/>
                    <a:lstStyle/>
                    <a:p>
                      <a:pPr>
                        <a:spcAft>
                          <a:spcPts val="0"/>
                        </a:spcAft>
                      </a:pPr>
                      <a:r>
                        <a:rPr lang="en-GB" sz="1200">
                          <a:effectLst/>
                          <a:latin typeface="Times New Roman" panose="02020603050405020304" pitchFamily="18" charset="0"/>
                          <a:ea typeface="MS Mincho"/>
                        </a:rPr>
                        <a:t>METAREA I</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MS Mincho"/>
                        </a:rPr>
                        <a:t>NAVAREA I</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5881769"/>
                  </a:ext>
                </a:extLst>
              </a:tr>
              <a:tr h="260395">
                <a:tc>
                  <a:txBody>
                    <a:bodyPr/>
                    <a:lstStyle/>
                    <a:p>
                      <a:pPr>
                        <a:spcAft>
                          <a:spcPts val="0"/>
                        </a:spcAft>
                      </a:pPr>
                      <a:r>
                        <a:rPr lang="en-GB" sz="1200">
                          <a:effectLst/>
                          <a:latin typeface="Times New Roman" panose="02020603050405020304" pitchFamily="18" charset="0"/>
                          <a:ea typeface="MS Mincho"/>
                        </a:rPr>
                        <a:t>METAREA IV-XII</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MS Mincho"/>
                        </a:rPr>
                        <a:t>NAVAREA IV-XII</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189877"/>
                  </a:ext>
                </a:extLst>
              </a:tr>
              <a:tr h="260395">
                <a:tc>
                  <a:txBody>
                    <a:bodyPr/>
                    <a:lstStyle/>
                    <a:p>
                      <a:pPr>
                        <a:spcAft>
                          <a:spcPts val="0"/>
                        </a:spcAft>
                      </a:pPr>
                      <a:r>
                        <a:rPr lang="en-GB" sz="1200">
                          <a:effectLst/>
                          <a:latin typeface="Times New Roman" panose="02020603050405020304" pitchFamily="18" charset="0"/>
                          <a:ea typeface="MS Mincho"/>
                        </a:rPr>
                        <a:t>METAREA VI</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MS Mincho"/>
                        </a:rPr>
                        <a:t>NAVAREA X</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0031631"/>
                  </a:ext>
                </a:extLst>
              </a:tr>
              <a:tr h="260395">
                <a:tc>
                  <a:txBody>
                    <a:bodyPr/>
                    <a:lstStyle/>
                    <a:p>
                      <a:pPr>
                        <a:spcAft>
                          <a:spcPts val="0"/>
                        </a:spcAft>
                      </a:pPr>
                      <a:r>
                        <a:rPr lang="en-GB" sz="1200">
                          <a:effectLst/>
                          <a:latin typeface="Times New Roman" panose="02020603050405020304" pitchFamily="18" charset="0"/>
                          <a:ea typeface="MS Mincho"/>
                        </a:rPr>
                        <a:t>METAREA VIII</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MS Mincho"/>
                        </a:rPr>
                        <a:t>NAVAREA XIV</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743501"/>
                  </a:ext>
                </a:extLst>
              </a:tr>
              <a:tr h="260395">
                <a:tc>
                  <a:txBody>
                    <a:bodyPr/>
                    <a:lstStyle/>
                    <a:p>
                      <a:pPr>
                        <a:spcAft>
                          <a:spcPts val="0"/>
                        </a:spcAft>
                      </a:pPr>
                      <a:r>
                        <a:rPr lang="en-GB" sz="1200">
                          <a:effectLst/>
                          <a:latin typeface="Times New Roman" panose="02020603050405020304" pitchFamily="18" charset="0"/>
                          <a:ea typeface="MS Mincho"/>
                        </a:rPr>
                        <a:t>METAREA X</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MS Mincho"/>
                        </a:rPr>
                        <a:t> </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050093"/>
                  </a:ext>
                </a:extLst>
              </a:tr>
              <a:tr h="260395">
                <a:tc>
                  <a:txBody>
                    <a:bodyPr/>
                    <a:lstStyle/>
                    <a:p>
                      <a:pPr>
                        <a:spcAft>
                          <a:spcPts val="0"/>
                        </a:spcAft>
                      </a:pPr>
                      <a:r>
                        <a:rPr lang="en-GB" sz="1200">
                          <a:effectLst/>
                          <a:latin typeface="Times New Roman" panose="02020603050405020304" pitchFamily="18" charset="0"/>
                          <a:ea typeface="MS Mincho"/>
                        </a:rPr>
                        <a:t>METAREA XIV</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a:effectLst/>
                          <a:latin typeface="Times New Roman" panose="02020603050405020304" pitchFamily="18" charset="0"/>
                          <a:ea typeface="MS Mincho"/>
                        </a:rPr>
                        <a:t> </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134343"/>
                  </a:ext>
                </a:extLst>
              </a:tr>
              <a:tr h="260395">
                <a:tc>
                  <a:txBody>
                    <a:bodyPr/>
                    <a:lstStyle/>
                    <a:p>
                      <a:pPr>
                        <a:spcAft>
                          <a:spcPts val="0"/>
                        </a:spcAft>
                      </a:pPr>
                      <a:r>
                        <a:rPr lang="en-GB" sz="1200">
                          <a:effectLst/>
                          <a:latin typeface="Times New Roman" panose="02020603050405020304" pitchFamily="18" charset="0"/>
                          <a:ea typeface="MS Mincho"/>
                        </a:rPr>
                        <a:t>METAREA XV</a:t>
                      </a:r>
                      <a:endParaRPr lang="en-NZ" sz="120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200" dirty="0">
                          <a:effectLst/>
                          <a:latin typeface="Times New Roman" panose="02020603050405020304" pitchFamily="18" charset="0"/>
                          <a:ea typeface="MS Mincho"/>
                        </a:rPr>
                        <a:t> </a:t>
                      </a:r>
                      <a:endParaRPr lang="en-NZ" sz="1200" dirty="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776955"/>
                  </a:ext>
                </a:extLst>
              </a:tr>
            </a:tbl>
          </a:graphicData>
        </a:graphic>
      </p:graphicFrame>
      <p:sp>
        <p:nvSpPr>
          <p:cNvPr id="12"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714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The </a:t>
            </a:r>
            <a:r>
              <a:rPr lang="fr-FR" sz="2400" cap="all" dirty="0" err="1" smtClean="0">
                <a:latin typeface="Arial Black" panose="020B0A04020102020204" pitchFamily="34" charset="0"/>
              </a:rPr>
              <a:t>work</a:t>
            </a:r>
            <a:r>
              <a:rPr lang="fr-FR" sz="2400" cap="all" dirty="0" smtClean="0">
                <a:latin typeface="Arial Black" panose="020B0A04020102020204" pitchFamily="34" charset="0"/>
              </a:rPr>
              <a:t> of the </a:t>
            </a:r>
            <a:r>
              <a:rPr lang="fr-FR" sz="2400" cap="all" dirty="0" err="1" smtClean="0">
                <a:latin typeface="Arial Black" panose="020B0A04020102020204" pitchFamily="34" charset="0"/>
              </a:rPr>
              <a:t>task</a:t>
            </a:r>
            <a:r>
              <a:rPr lang="fr-FR" sz="2400" cap="all" dirty="0" smtClean="0">
                <a:latin typeface="Arial Black" panose="020B0A04020102020204" pitchFamily="34" charset="0"/>
              </a:rPr>
              <a:t> team</a:t>
            </a:r>
            <a:endParaRPr lang="en-US" sz="2400" cap="all" dirty="0">
              <a:latin typeface="Arial Black" panose="020B0A04020102020204" pitchFamily="34" charset="0"/>
            </a:endParaRPr>
          </a:p>
        </p:txBody>
      </p:sp>
      <p:sp>
        <p:nvSpPr>
          <p:cNvPr id="10" name="TextBox 9"/>
          <p:cNvSpPr txBox="1"/>
          <p:nvPr/>
        </p:nvSpPr>
        <p:spPr>
          <a:xfrm>
            <a:off x="955221" y="1218490"/>
            <a:ext cx="10558353" cy="4378122"/>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50" b="1" dirty="0" smtClean="0">
                <a:latin typeface="Arial" panose="020B0604020202020204" pitchFamily="34" charset="0"/>
                <a:cs typeface="Arial" panose="020B0604020202020204" pitchFamily="34" charset="0"/>
              </a:rPr>
              <a:t>IAVCEI</a:t>
            </a:r>
          </a:p>
          <a:p>
            <a:pPr marL="342900" indent="-342900">
              <a:spcAft>
                <a:spcPts val="600"/>
              </a:spcAft>
              <a:buFont typeface="Arial" panose="020B0604020202020204" pitchFamily="34" charset="0"/>
              <a:buChar char="•"/>
            </a:pPr>
            <a:r>
              <a:rPr lang="en-US" sz="2450" b="1" dirty="0" smtClean="0">
                <a:latin typeface="Arial" panose="020B0604020202020204" pitchFamily="34" charset="0"/>
                <a:cs typeface="Arial" panose="020B0604020202020204" pitchFamily="34" charset="0"/>
              </a:rPr>
              <a:t>Collaborate </a:t>
            </a:r>
            <a:r>
              <a:rPr lang="en-US" sz="2450" b="1" dirty="0">
                <a:latin typeface="Arial" panose="020B0604020202020204" pitchFamily="34" charset="0"/>
                <a:cs typeface="Arial" panose="020B0604020202020204" pitchFamily="34" charset="0"/>
              </a:rPr>
              <a:t>with their relevant METAREA/NAVAREA coordinator to identify sources of volcanic information within respective </a:t>
            </a:r>
            <a:r>
              <a:rPr lang="en-US" sz="2450" b="1" dirty="0" smtClean="0">
                <a:latin typeface="Arial" panose="020B0604020202020204" pitchFamily="34" charset="0"/>
                <a:cs typeface="Arial" panose="020B0604020202020204" pitchFamily="34" charset="0"/>
              </a:rPr>
              <a:t>regions</a:t>
            </a:r>
          </a:p>
          <a:p>
            <a:pPr marL="342900" indent="-342900">
              <a:spcAft>
                <a:spcPts val="600"/>
              </a:spcAft>
              <a:buFont typeface="Arial" panose="020B0604020202020204" pitchFamily="34" charset="0"/>
              <a:buChar char="•"/>
            </a:pPr>
            <a:r>
              <a:rPr lang="en-US" sz="2450" b="1" dirty="0" smtClean="0">
                <a:latin typeface="Arial" panose="020B0604020202020204" pitchFamily="34" charset="0"/>
                <a:cs typeface="Arial" panose="020B0604020202020204" pitchFamily="34" charset="0"/>
              </a:rPr>
              <a:t>Engage </a:t>
            </a:r>
            <a:r>
              <a:rPr lang="en-US" sz="2450" b="1" dirty="0">
                <a:latin typeface="Arial" panose="020B0604020202020204" pitchFamily="34" charset="0"/>
                <a:cs typeface="Arial" panose="020B0604020202020204" pitchFamily="34" charset="0"/>
              </a:rPr>
              <a:t>with local/regional agencies (E.g., VAACs, state volcano observatories, etc</a:t>
            </a:r>
            <a:r>
              <a:rPr lang="en-US" sz="2450" b="1" dirty="0" smtClean="0">
                <a:latin typeface="Arial" panose="020B0604020202020204" pitchFamily="34" charset="0"/>
                <a:cs typeface="Arial" panose="020B0604020202020204" pitchFamily="34" charset="0"/>
              </a:rPr>
              <a:t>.)</a:t>
            </a:r>
          </a:p>
          <a:p>
            <a:pPr marL="342900" indent="-342900">
              <a:spcAft>
                <a:spcPts val="600"/>
              </a:spcAft>
              <a:buFont typeface="Arial" panose="020B0604020202020204" pitchFamily="34" charset="0"/>
              <a:buChar char="•"/>
            </a:pPr>
            <a:r>
              <a:rPr lang="en-US" sz="2450" b="1" dirty="0" smtClean="0">
                <a:latin typeface="Arial" panose="020B0604020202020204" pitchFamily="34" charset="0"/>
                <a:cs typeface="Arial" panose="020B0604020202020204" pitchFamily="34" charset="0"/>
              </a:rPr>
              <a:t>Consider </a:t>
            </a:r>
            <a:r>
              <a:rPr lang="en-US" sz="2450" b="1" dirty="0">
                <a:latin typeface="Arial" panose="020B0604020202020204" pitchFamily="34" charset="0"/>
                <a:cs typeface="Arial" panose="020B0604020202020204" pitchFamily="34" charset="0"/>
              </a:rPr>
              <a:t>seeking input from professional mariner/s on their assessment of the potential impacts from volcanic activity</a:t>
            </a:r>
            <a:r>
              <a:rPr lang="en-US" sz="2450" b="1" dirty="0" smtClean="0">
                <a:latin typeface="Arial" panose="020B0604020202020204" pitchFamily="34" charset="0"/>
                <a:cs typeface="Arial" panose="020B0604020202020204" pitchFamily="34" charset="0"/>
              </a:rPr>
              <a:t>.</a:t>
            </a:r>
          </a:p>
          <a:p>
            <a:pPr marL="342900" indent="-342900">
              <a:spcAft>
                <a:spcPts val="600"/>
              </a:spcAft>
              <a:buFont typeface="Arial" panose="020B0604020202020204" pitchFamily="34" charset="0"/>
              <a:buChar char="•"/>
            </a:pPr>
            <a:endParaRPr lang="en-US" sz="2450" b="1" dirty="0" smtClean="0">
              <a:latin typeface="Arial" panose="020B0604020202020204" pitchFamily="34" charset="0"/>
              <a:cs typeface="Arial" panose="020B0604020202020204" pitchFamily="34" charset="0"/>
            </a:endParaRPr>
          </a:p>
          <a:p>
            <a:pPr>
              <a:spcAft>
                <a:spcPts val="600"/>
              </a:spcAft>
            </a:pPr>
            <a:r>
              <a:rPr lang="en-US" sz="2450" b="1" dirty="0" smtClean="0">
                <a:latin typeface="Arial" panose="020B0604020202020204" pitchFamily="34" charset="0"/>
                <a:cs typeface="Arial" panose="020B0604020202020204" pitchFamily="34" charset="0"/>
              </a:rPr>
              <a:t>	</a:t>
            </a:r>
            <a:endParaRPr lang="en-US" sz="2800" dirty="0" smtClean="0"/>
          </a:p>
          <a:p>
            <a:pPr lvl="1"/>
            <a:endParaRPr lang="en-US" sz="2800" dirty="0"/>
          </a:p>
        </p:txBody>
      </p:sp>
      <p:sp>
        <p:nvSpPr>
          <p:cNvPr id="12"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6236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OUTPUTS</a:t>
            </a:r>
            <a:endParaRPr lang="en-US" sz="2400" cap="all" dirty="0">
              <a:latin typeface="Arial Black" panose="020B0A04020102020204" pitchFamily="34" charset="0"/>
            </a:endParaRPr>
          </a:p>
        </p:txBody>
      </p:sp>
      <p:sp>
        <p:nvSpPr>
          <p:cNvPr id="10" name="TextBox 9"/>
          <p:cNvSpPr txBox="1"/>
          <p:nvPr/>
        </p:nvSpPr>
        <p:spPr>
          <a:xfrm>
            <a:off x="955221" y="1218490"/>
            <a:ext cx="10558353" cy="4378122"/>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50" b="1" dirty="0">
                <a:latin typeface="Arial" panose="020B0604020202020204" pitchFamily="34" charset="0"/>
                <a:cs typeface="Arial" panose="020B0604020202020204" pitchFamily="34" charset="0"/>
              </a:rPr>
              <a:t>Audit/collate applicable sources of volcanic activity and hazard </a:t>
            </a:r>
            <a:r>
              <a:rPr lang="en-US" sz="2450" b="1" dirty="0" smtClean="0">
                <a:latin typeface="Arial" panose="020B0604020202020204" pitchFamily="34" charset="0"/>
                <a:cs typeface="Arial" panose="020B0604020202020204" pitchFamily="34" charset="0"/>
              </a:rPr>
              <a:t>information</a:t>
            </a:r>
            <a:endParaRPr lang="en-US" sz="2450" b="1"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r>
              <a:rPr lang="en-US" sz="2450" b="1" dirty="0">
                <a:latin typeface="Arial" panose="020B0604020202020204" pitchFamily="34" charset="0"/>
                <a:cs typeface="Arial" panose="020B0604020202020204" pitchFamily="34" charset="0"/>
              </a:rPr>
              <a:t>Broadcast </a:t>
            </a:r>
            <a:r>
              <a:rPr lang="en-US" sz="2450" b="1" dirty="0" smtClean="0">
                <a:latin typeface="Arial" panose="020B0604020202020204" pitchFamily="34" charset="0"/>
                <a:cs typeface="Arial" panose="020B0604020202020204" pitchFamily="34" charset="0"/>
              </a:rPr>
              <a:t>Responsibilities</a:t>
            </a:r>
          </a:p>
          <a:p>
            <a:pPr marL="342900" indent="-342900">
              <a:spcAft>
                <a:spcPts val="600"/>
              </a:spcAft>
              <a:buFont typeface="Arial" panose="020B0604020202020204" pitchFamily="34" charset="0"/>
              <a:buChar char="•"/>
            </a:pPr>
            <a:r>
              <a:rPr lang="en-US" sz="2450" b="1" dirty="0">
                <a:latin typeface="Arial" panose="020B0604020202020204" pitchFamily="34" charset="0"/>
                <a:cs typeface="Arial" panose="020B0604020202020204" pitchFamily="34" charset="0"/>
              </a:rPr>
              <a:t>Articulate the potential hazards this activity may pose to the safety of marine </a:t>
            </a:r>
            <a:r>
              <a:rPr lang="en-US" sz="2450" b="1" dirty="0" smtClean="0">
                <a:latin typeface="Arial" panose="020B0604020202020204" pitchFamily="34" charset="0"/>
                <a:cs typeface="Arial" panose="020B0604020202020204" pitchFamily="34" charset="0"/>
              </a:rPr>
              <a:t>navigation</a:t>
            </a:r>
          </a:p>
          <a:p>
            <a:pPr marL="342900" indent="-342900">
              <a:spcAft>
                <a:spcPts val="600"/>
              </a:spcAft>
              <a:buFont typeface="Arial" panose="020B0604020202020204" pitchFamily="34" charset="0"/>
              <a:buChar char="•"/>
            </a:pPr>
            <a:r>
              <a:rPr lang="en-US" sz="2450" b="1" dirty="0">
                <a:latin typeface="Arial" panose="020B0604020202020204" pitchFamily="34" charset="0"/>
                <a:cs typeface="Arial" panose="020B0604020202020204" pitchFamily="34" charset="0"/>
              </a:rPr>
              <a:t>Initiate discussions regarding the benefits of developing standard messaging relevant to </a:t>
            </a:r>
            <a:r>
              <a:rPr lang="en-US" sz="2450" b="1" dirty="0" smtClean="0">
                <a:latin typeface="Arial" panose="020B0604020202020204" pitchFamily="34" charset="0"/>
                <a:cs typeface="Arial" panose="020B0604020202020204" pitchFamily="34" charset="0"/>
              </a:rPr>
              <a:t>mariners</a:t>
            </a:r>
          </a:p>
          <a:p>
            <a:pPr marL="342900" indent="-342900">
              <a:spcAft>
                <a:spcPts val="600"/>
              </a:spcAft>
              <a:buFont typeface="Arial" panose="020B0604020202020204" pitchFamily="34" charset="0"/>
              <a:buChar char="•"/>
            </a:pPr>
            <a:r>
              <a:rPr lang="en-US" sz="2450" b="1" dirty="0">
                <a:latin typeface="Arial" panose="020B0604020202020204" pitchFamily="34" charset="0"/>
                <a:cs typeface="Arial" panose="020B0604020202020204" pitchFamily="34" charset="0"/>
              </a:rPr>
              <a:t>Recommend possible methods for ingest and </a:t>
            </a:r>
            <a:r>
              <a:rPr lang="en-US" sz="2450" b="1" dirty="0" smtClean="0">
                <a:latin typeface="Arial" panose="020B0604020202020204" pitchFamily="34" charset="0"/>
                <a:cs typeface="Arial" panose="020B0604020202020204" pitchFamily="34" charset="0"/>
              </a:rPr>
              <a:t>dissemination</a:t>
            </a:r>
            <a:endParaRPr lang="en-US" sz="2450" b="1" dirty="0">
              <a:latin typeface="Arial" panose="020B0604020202020204" pitchFamily="34" charset="0"/>
              <a:cs typeface="Arial" panose="020B0604020202020204" pitchFamily="34" charset="0"/>
            </a:endParaRPr>
          </a:p>
          <a:p>
            <a:pPr>
              <a:spcAft>
                <a:spcPts val="600"/>
              </a:spcAft>
            </a:pPr>
            <a:r>
              <a:rPr lang="en-US" sz="2450" b="1" dirty="0" smtClean="0">
                <a:latin typeface="Arial" panose="020B0604020202020204" pitchFamily="34" charset="0"/>
                <a:cs typeface="Arial" panose="020B0604020202020204" pitchFamily="34" charset="0"/>
              </a:rPr>
              <a:t>	</a:t>
            </a:r>
            <a:endParaRPr lang="en-US" sz="2800" dirty="0" smtClean="0"/>
          </a:p>
          <a:p>
            <a:pPr lvl="1"/>
            <a:endParaRPr lang="en-US" sz="2800"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466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Regional Information Sources and </a:t>
            </a:r>
            <a:r>
              <a:rPr lang="en-GB" b="1" smtClean="0"/>
              <a:t>Processes</a:t>
            </a:r>
            <a:endParaRPr lang="en-NZ"/>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9029871"/>
              </p:ext>
            </p:extLst>
          </p:nvPr>
        </p:nvGraphicFramePr>
        <p:xfrm>
          <a:off x="838200" y="1794932"/>
          <a:ext cx="10515599" cy="4244625"/>
        </p:xfrm>
        <a:graphic>
          <a:graphicData uri="http://schemas.openxmlformats.org/drawingml/2006/table">
            <a:tbl>
              <a:tblPr firstRow="1" firstCol="1" bandRow="1">
                <a:tableStyleId>{5C22544A-7EE6-4342-B048-85BDC9FD1C3A}</a:tableStyleId>
              </a:tblPr>
              <a:tblGrid>
                <a:gridCol w="2892926">
                  <a:extLst>
                    <a:ext uri="{9D8B030D-6E8A-4147-A177-3AD203B41FA5}">
                      <a16:colId xmlns:a16="http://schemas.microsoft.com/office/drawing/2014/main" val="68404880"/>
                    </a:ext>
                  </a:extLst>
                </a:gridCol>
                <a:gridCol w="3022736">
                  <a:extLst>
                    <a:ext uri="{9D8B030D-6E8A-4147-A177-3AD203B41FA5}">
                      <a16:colId xmlns:a16="http://schemas.microsoft.com/office/drawing/2014/main" val="4153757476"/>
                    </a:ext>
                  </a:extLst>
                </a:gridCol>
                <a:gridCol w="4599937">
                  <a:extLst>
                    <a:ext uri="{9D8B030D-6E8A-4147-A177-3AD203B41FA5}">
                      <a16:colId xmlns:a16="http://schemas.microsoft.com/office/drawing/2014/main" val="1391110672"/>
                    </a:ext>
                  </a:extLst>
                </a:gridCol>
              </a:tblGrid>
              <a:tr h="262554">
                <a:tc>
                  <a:txBody>
                    <a:bodyPr/>
                    <a:lstStyle/>
                    <a:p>
                      <a:pPr algn="ctr">
                        <a:spcBef>
                          <a:spcPts val="1200"/>
                        </a:spcBef>
                        <a:spcAft>
                          <a:spcPts val="300"/>
                        </a:spcAft>
                      </a:pPr>
                      <a:r>
                        <a:rPr lang="en-GB" sz="1200">
                          <a:effectLst/>
                        </a:rPr>
                        <a:t>Region</a:t>
                      </a:r>
                      <a:endParaRPr lang="en-NZ" sz="1200">
                        <a:effectLst/>
                        <a:latin typeface="Times New Roman" panose="02020603050405020304" pitchFamily="18" charset="0"/>
                        <a:ea typeface="MS Mincho"/>
                      </a:endParaRPr>
                    </a:p>
                  </a:txBody>
                  <a:tcPr marL="68580" marR="68580" marT="0" marB="0"/>
                </a:tc>
                <a:tc>
                  <a:txBody>
                    <a:bodyPr/>
                    <a:lstStyle/>
                    <a:p>
                      <a:pPr algn="ctr">
                        <a:spcBef>
                          <a:spcPts val="1200"/>
                        </a:spcBef>
                        <a:spcAft>
                          <a:spcPts val="300"/>
                        </a:spcAft>
                      </a:pPr>
                      <a:r>
                        <a:rPr lang="en-GB" sz="1200">
                          <a:effectLst/>
                        </a:rPr>
                        <a:t>Information Sources</a:t>
                      </a:r>
                      <a:endParaRPr lang="en-NZ" sz="1200">
                        <a:effectLst/>
                        <a:latin typeface="Times New Roman" panose="02020603050405020304" pitchFamily="18" charset="0"/>
                        <a:ea typeface="MS Mincho"/>
                      </a:endParaRPr>
                    </a:p>
                  </a:txBody>
                  <a:tcPr marL="68580" marR="68580" marT="0" marB="0"/>
                </a:tc>
                <a:tc>
                  <a:txBody>
                    <a:bodyPr/>
                    <a:lstStyle/>
                    <a:p>
                      <a:pPr algn="ctr">
                        <a:spcBef>
                          <a:spcPts val="1200"/>
                        </a:spcBef>
                        <a:spcAft>
                          <a:spcPts val="300"/>
                        </a:spcAft>
                      </a:pPr>
                      <a:r>
                        <a:rPr lang="en-GB" sz="1200">
                          <a:effectLst/>
                        </a:rPr>
                        <a:t>Marine Navigational Warning Process</a:t>
                      </a:r>
                      <a:endParaRPr lang="en-NZ" sz="1200">
                        <a:effectLst/>
                        <a:latin typeface="Times New Roman" panose="02020603050405020304" pitchFamily="18" charset="0"/>
                        <a:ea typeface="MS Mincho"/>
                      </a:endParaRPr>
                    </a:p>
                  </a:txBody>
                  <a:tcPr marL="68580" marR="68580" marT="0" marB="0"/>
                </a:tc>
                <a:extLst>
                  <a:ext uri="{0D108BD9-81ED-4DB2-BD59-A6C34878D82A}">
                    <a16:rowId xmlns:a16="http://schemas.microsoft.com/office/drawing/2014/main" val="4164556869"/>
                  </a:ext>
                </a:extLst>
              </a:tr>
              <a:tr h="437591">
                <a:tc>
                  <a:txBody>
                    <a:bodyPr/>
                    <a:lstStyle/>
                    <a:p>
                      <a:pPr>
                        <a:spcBef>
                          <a:spcPts val="1200"/>
                        </a:spcBef>
                        <a:spcAft>
                          <a:spcPts val="300"/>
                        </a:spcAft>
                      </a:pPr>
                      <a:r>
                        <a:rPr lang="en-GB" sz="1200">
                          <a:effectLst/>
                        </a:rPr>
                        <a:t>NAVAREA/METAREA I</a:t>
                      </a:r>
                      <a:endParaRPr lang="en-NZ" sz="1200">
                        <a:effectLst/>
                        <a:latin typeface="Times New Roman" panose="02020603050405020304" pitchFamily="18" charset="0"/>
                        <a:ea typeface="MS Mincho"/>
                      </a:endParaRPr>
                    </a:p>
                  </a:txBody>
                  <a:tcPr marL="68580" marR="68580" marT="0" marB="0"/>
                </a:tc>
                <a:tc>
                  <a:txBody>
                    <a:bodyPr/>
                    <a:lstStyle/>
                    <a:p>
                      <a:pPr>
                        <a:spcBef>
                          <a:spcPts val="1200"/>
                        </a:spcBef>
                        <a:spcAft>
                          <a:spcPts val="300"/>
                        </a:spcAft>
                      </a:pPr>
                      <a:r>
                        <a:rPr lang="en-GB" sz="1000">
                          <a:effectLst/>
                        </a:rPr>
                        <a:t>VAACs/British Geological Survey/State Volcano Observatories</a:t>
                      </a:r>
                      <a:endParaRPr lang="en-NZ" sz="1000">
                        <a:effectLst/>
                        <a:latin typeface="Times New Roman" panose="02020603050405020304" pitchFamily="18" charset="0"/>
                      </a:endParaRPr>
                    </a:p>
                  </a:txBody>
                  <a:tcPr marL="68580" marR="68580" marT="0" marB="0"/>
                </a:tc>
                <a:tc>
                  <a:txBody>
                    <a:bodyPr/>
                    <a:lstStyle/>
                    <a:p>
                      <a:pPr>
                        <a:spcBef>
                          <a:spcPts val="1200"/>
                        </a:spcBef>
                        <a:spcAft>
                          <a:spcPts val="300"/>
                        </a:spcAft>
                      </a:pPr>
                      <a:r>
                        <a:rPr lang="en-GB" sz="1000">
                          <a:effectLst/>
                        </a:rPr>
                        <a:t>Warnings broadcast by NAVAREA</a:t>
                      </a:r>
                      <a:endParaRPr lang="en-NZ" sz="1000">
                        <a:effectLst/>
                        <a:latin typeface="Times New Roman" panose="02020603050405020304" pitchFamily="18" charset="0"/>
                      </a:endParaRPr>
                    </a:p>
                  </a:txBody>
                  <a:tcPr marL="68580" marR="68580" marT="0" marB="0"/>
                </a:tc>
                <a:extLst>
                  <a:ext uri="{0D108BD9-81ED-4DB2-BD59-A6C34878D82A}">
                    <a16:rowId xmlns:a16="http://schemas.microsoft.com/office/drawing/2014/main" val="954900393"/>
                  </a:ext>
                </a:extLst>
              </a:tr>
              <a:tr h="1093974">
                <a:tc>
                  <a:txBody>
                    <a:bodyPr/>
                    <a:lstStyle/>
                    <a:p>
                      <a:pPr>
                        <a:spcBef>
                          <a:spcPts val="1200"/>
                        </a:spcBef>
                        <a:spcAft>
                          <a:spcPts val="300"/>
                        </a:spcAft>
                      </a:pPr>
                      <a:r>
                        <a:rPr lang="en-GB" sz="1200">
                          <a:effectLst/>
                        </a:rPr>
                        <a:t>NAVAREA/METAREA IV-XII</a:t>
                      </a:r>
                      <a:endParaRPr lang="en-NZ" sz="1200">
                        <a:effectLst/>
                        <a:latin typeface="Times New Roman" panose="02020603050405020304" pitchFamily="18" charset="0"/>
                        <a:ea typeface="MS Mincho"/>
                      </a:endParaRPr>
                    </a:p>
                  </a:txBody>
                  <a:tcPr marL="68580" marR="68580" marT="0" marB="0"/>
                </a:tc>
                <a:tc>
                  <a:txBody>
                    <a:bodyPr/>
                    <a:lstStyle/>
                    <a:p>
                      <a:pPr>
                        <a:spcBef>
                          <a:spcPts val="1200"/>
                        </a:spcBef>
                        <a:spcAft>
                          <a:spcPts val="300"/>
                        </a:spcAft>
                      </a:pPr>
                      <a:r>
                        <a:rPr lang="en-GB" sz="1000">
                          <a:effectLst/>
                        </a:rPr>
                        <a:t>VAACs/US Geological Survey/State Volcano Observatories</a:t>
                      </a:r>
                      <a:endParaRPr lang="en-NZ" sz="1000">
                        <a:effectLst/>
                        <a:latin typeface="Times New Roman" panose="02020603050405020304" pitchFamily="18" charset="0"/>
                      </a:endParaRPr>
                    </a:p>
                  </a:txBody>
                  <a:tcPr marL="68580" marR="68580" marT="0" marB="0"/>
                </a:tc>
                <a:tc>
                  <a:txBody>
                    <a:bodyPr/>
                    <a:lstStyle/>
                    <a:p>
                      <a:pPr>
                        <a:spcBef>
                          <a:spcPts val="1200"/>
                        </a:spcBef>
                        <a:spcAft>
                          <a:spcPts val="300"/>
                        </a:spcAft>
                      </a:pPr>
                      <a:r>
                        <a:rPr lang="en-GB" sz="1000">
                          <a:effectLst/>
                        </a:rPr>
                        <a:t>Warnings coordinated between METAREA and NAVAREA. NAVAREA broadcasts warnings but volcanic information is included in the Synopsis of METAREA forecasts. Volcanic Ash Warnings (and Advisories) are included as Headlines in the METAREA forecasts.</a:t>
                      </a:r>
                      <a:endParaRPr lang="en-NZ" sz="1000">
                        <a:effectLst/>
                        <a:latin typeface="Times New Roman" panose="02020603050405020304" pitchFamily="18" charset="0"/>
                      </a:endParaRPr>
                    </a:p>
                  </a:txBody>
                  <a:tcPr marL="68580" marR="68580" marT="0" marB="0"/>
                </a:tc>
                <a:extLst>
                  <a:ext uri="{0D108BD9-81ED-4DB2-BD59-A6C34878D82A}">
                    <a16:rowId xmlns:a16="http://schemas.microsoft.com/office/drawing/2014/main" val="1447771258"/>
                  </a:ext>
                </a:extLst>
              </a:tr>
              <a:tr h="437591">
                <a:tc>
                  <a:txBody>
                    <a:bodyPr/>
                    <a:lstStyle/>
                    <a:p>
                      <a:pPr>
                        <a:spcBef>
                          <a:spcPts val="1200"/>
                        </a:spcBef>
                        <a:spcAft>
                          <a:spcPts val="300"/>
                        </a:spcAft>
                      </a:pPr>
                      <a:r>
                        <a:rPr lang="en-GB" sz="1200">
                          <a:effectLst/>
                        </a:rPr>
                        <a:t>NAVAREA/METAREA VI</a:t>
                      </a:r>
                      <a:endParaRPr lang="en-NZ" sz="1200">
                        <a:effectLst/>
                        <a:latin typeface="Times New Roman" panose="02020603050405020304" pitchFamily="18" charset="0"/>
                        <a:ea typeface="MS Mincho"/>
                      </a:endParaRPr>
                    </a:p>
                  </a:txBody>
                  <a:tcPr marL="68580" marR="68580" marT="0" marB="0"/>
                </a:tc>
                <a:tc>
                  <a:txBody>
                    <a:bodyPr/>
                    <a:lstStyle/>
                    <a:p>
                      <a:pPr>
                        <a:spcBef>
                          <a:spcPts val="1200"/>
                        </a:spcBef>
                        <a:spcAft>
                          <a:spcPts val="300"/>
                        </a:spcAft>
                      </a:pPr>
                      <a:r>
                        <a:rPr lang="en-GB" sz="1000">
                          <a:effectLst/>
                        </a:rPr>
                        <a:t>VAACs</a:t>
                      </a:r>
                      <a:endParaRPr lang="en-NZ" sz="1000">
                        <a:effectLst/>
                        <a:latin typeface="Times New Roman" panose="02020603050405020304" pitchFamily="18" charset="0"/>
                      </a:endParaRPr>
                    </a:p>
                  </a:txBody>
                  <a:tcPr marL="68580" marR="68580" marT="0" marB="0"/>
                </a:tc>
                <a:tc>
                  <a:txBody>
                    <a:bodyPr/>
                    <a:lstStyle/>
                    <a:p>
                      <a:pPr>
                        <a:spcBef>
                          <a:spcPts val="1200"/>
                        </a:spcBef>
                        <a:spcAft>
                          <a:spcPts val="300"/>
                        </a:spcAft>
                      </a:pPr>
                      <a:r>
                        <a:rPr lang="en-GB" sz="1000">
                          <a:effectLst/>
                        </a:rPr>
                        <a:t>Noted as a new item for discussion between METAREA and NAVAREA.</a:t>
                      </a:r>
                      <a:endParaRPr lang="en-NZ" sz="1000">
                        <a:effectLst/>
                        <a:latin typeface="Times New Roman" panose="02020603050405020304" pitchFamily="18" charset="0"/>
                      </a:endParaRPr>
                    </a:p>
                  </a:txBody>
                  <a:tcPr marL="68580" marR="68580" marT="0" marB="0"/>
                </a:tc>
                <a:extLst>
                  <a:ext uri="{0D108BD9-81ED-4DB2-BD59-A6C34878D82A}">
                    <a16:rowId xmlns:a16="http://schemas.microsoft.com/office/drawing/2014/main" val="4227173927"/>
                  </a:ext>
                </a:extLst>
              </a:tr>
              <a:tr h="262554">
                <a:tc>
                  <a:txBody>
                    <a:bodyPr/>
                    <a:lstStyle/>
                    <a:p>
                      <a:pPr>
                        <a:spcBef>
                          <a:spcPts val="1200"/>
                        </a:spcBef>
                        <a:spcAft>
                          <a:spcPts val="300"/>
                        </a:spcAft>
                      </a:pPr>
                      <a:r>
                        <a:rPr lang="en-GB" sz="1200">
                          <a:effectLst/>
                        </a:rPr>
                        <a:t>METAREA VIII</a:t>
                      </a:r>
                      <a:endParaRPr lang="en-NZ" sz="1200">
                        <a:effectLst/>
                        <a:latin typeface="Times New Roman" panose="02020603050405020304" pitchFamily="18" charset="0"/>
                        <a:ea typeface="MS Mincho"/>
                      </a:endParaRPr>
                    </a:p>
                  </a:txBody>
                  <a:tcPr marL="68580" marR="68580" marT="0" marB="0"/>
                </a:tc>
                <a:tc>
                  <a:txBody>
                    <a:bodyPr/>
                    <a:lstStyle/>
                    <a:p>
                      <a:pPr>
                        <a:spcBef>
                          <a:spcPts val="1200"/>
                        </a:spcBef>
                        <a:spcAft>
                          <a:spcPts val="300"/>
                        </a:spcAft>
                      </a:pPr>
                      <a:r>
                        <a:rPr lang="en-GB" sz="1000">
                          <a:effectLst/>
                        </a:rPr>
                        <a:t>VAACs</a:t>
                      </a:r>
                      <a:endParaRPr lang="en-NZ" sz="1000">
                        <a:effectLst/>
                        <a:latin typeface="Times New Roman" panose="02020603050405020304" pitchFamily="18" charset="0"/>
                      </a:endParaRPr>
                    </a:p>
                  </a:txBody>
                  <a:tcPr marL="68580" marR="68580" marT="0" marB="0"/>
                </a:tc>
                <a:tc>
                  <a:txBody>
                    <a:bodyPr/>
                    <a:lstStyle/>
                    <a:p>
                      <a:pPr>
                        <a:spcBef>
                          <a:spcPts val="1200"/>
                        </a:spcBef>
                        <a:spcAft>
                          <a:spcPts val="300"/>
                        </a:spcAft>
                      </a:pPr>
                      <a:r>
                        <a:rPr lang="en-GB" sz="1000">
                          <a:effectLst/>
                        </a:rPr>
                        <a:t>Warnings broadcast by METAREA</a:t>
                      </a:r>
                      <a:endParaRPr lang="en-NZ" sz="1000">
                        <a:effectLst/>
                        <a:latin typeface="Times New Roman" panose="02020603050405020304" pitchFamily="18" charset="0"/>
                      </a:endParaRPr>
                    </a:p>
                  </a:txBody>
                  <a:tcPr marL="68580" marR="68580" marT="0" marB="0"/>
                </a:tc>
                <a:extLst>
                  <a:ext uri="{0D108BD9-81ED-4DB2-BD59-A6C34878D82A}">
                    <a16:rowId xmlns:a16="http://schemas.microsoft.com/office/drawing/2014/main" val="1490684072"/>
                  </a:ext>
                </a:extLst>
              </a:tr>
              <a:tr h="656385">
                <a:tc>
                  <a:txBody>
                    <a:bodyPr/>
                    <a:lstStyle/>
                    <a:p>
                      <a:pPr>
                        <a:spcBef>
                          <a:spcPts val="1200"/>
                        </a:spcBef>
                        <a:spcAft>
                          <a:spcPts val="300"/>
                        </a:spcAft>
                      </a:pPr>
                      <a:r>
                        <a:rPr lang="en-GB" sz="1200">
                          <a:effectLst/>
                        </a:rPr>
                        <a:t>NAVAREA/METAREA X</a:t>
                      </a:r>
                      <a:endParaRPr lang="en-NZ" sz="1200">
                        <a:effectLst/>
                        <a:latin typeface="Times New Roman" panose="02020603050405020304" pitchFamily="18" charset="0"/>
                        <a:ea typeface="MS Mincho"/>
                      </a:endParaRPr>
                    </a:p>
                  </a:txBody>
                  <a:tcPr marL="68580" marR="68580" marT="0" marB="0"/>
                </a:tc>
                <a:tc>
                  <a:txBody>
                    <a:bodyPr/>
                    <a:lstStyle/>
                    <a:p>
                      <a:r>
                        <a:rPr lang="en-GB" sz="1000">
                          <a:effectLst/>
                        </a:rPr>
                        <a:t>VAACs/ US Geological Survey/State Volcano Observatories/Joint Australian Tsunami Warning Centre</a:t>
                      </a:r>
                      <a:endParaRPr lang="en-NZ" sz="1000">
                        <a:effectLst/>
                        <a:latin typeface="Times New Roman" panose="02020603050405020304" pitchFamily="18" charset="0"/>
                      </a:endParaRPr>
                    </a:p>
                  </a:txBody>
                  <a:tcPr marL="68580" marR="68580" marT="0" marB="0"/>
                </a:tc>
                <a:tc>
                  <a:txBody>
                    <a:bodyPr/>
                    <a:lstStyle/>
                    <a:p>
                      <a:r>
                        <a:rPr lang="en-GB" sz="1000">
                          <a:effectLst/>
                        </a:rPr>
                        <a:t>Warnings broadcast by NAVAREA</a:t>
                      </a:r>
                      <a:endParaRPr lang="en-NZ" sz="1000">
                        <a:effectLst/>
                        <a:latin typeface="Times New Roman" panose="02020603050405020304" pitchFamily="18" charset="0"/>
                      </a:endParaRPr>
                    </a:p>
                  </a:txBody>
                  <a:tcPr marL="68580" marR="68580" marT="0" marB="0"/>
                </a:tc>
                <a:extLst>
                  <a:ext uri="{0D108BD9-81ED-4DB2-BD59-A6C34878D82A}">
                    <a16:rowId xmlns:a16="http://schemas.microsoft.com/office/drawing/2014/main" val="1797544207"/>
                  </a:ext>
                </a:extLst>
              </a:tr>
              <a:tr h="656385">
                <a:tc>
                  <a:txBody>
                    <a:bodyPr/>
                    <a:lstStyle/>
                    <a:p>
                      <a:pPr>
                        <a:spcBef>
                          <a:spcPts val="1200"/>
                        </a:spcBef>
                        <a:spcAft>
                          <a:spcPts val="300"/>
                        </a:spcAft>
                      </a:pPr>
                      <a:r>
                        <a:rPr lang="en-GB" sz="1200">
                          <a:effectLst/>
                        </a:rPr>
                        <a:t>NAVAREA/METAREA XIV</a:t>
                      </a:r>
                      <a:endParaRPr lang="en-NZ" sz="1200">
                        <a:effectLst/>
                        <a:latin typeface="Times New Roman" panose="02020603050405020304" pitchFamily="18" charset="0"/>
                        <a:ea typeface="MS Mincho"/>
                      </a:endParaRPr>
                    </a:p>
                  </a:txBody>
                  <a:tcPr marL="68580" marR="68580" marT="0" marB="0"/>
                </a:tc>
                <a:tc>
                  <a:txBody>
                    <a:bodyPr/>
                    <a:lstStyle/>
                    <a:p>
                      <a:pPr>
                        <a:spcBef>
                          <a:spcPts val="1200"/>
                        </a:spcBef>
                        <a:spcAft>
                          <a:spcPts val="300"/>
                        </a:spcAft>
                      </a:pPr>
                      <a:r>
                        <a:rPr lang="en-GB" sz="1000">
                          <a:effectLst/>
                        </a:rPr>
                        <a:t>VAACs/Geological and Nuclear Sciences Limited/State Volcano Observatories</a:t>
                      </a:r>
                      <a:endParaRPr lang="en-NZ" sz="1000">
                        <a:effectLst/>
                        <a:latin typeface="Times New Roman" panose="02020603050405020304" pitchFamily="18" charset="0"/>
                      </a:endParaRPr>
                    </a:p>
                  </a:txBody>
                  <a:tcPr marL="68580" marR="68580" marT="0" marB="0"/>
                </a:tc>
                <a:tc>
                  <a:txBody>
                    <a:bodyPr/>
                    <a:lstStyle/>
                    <a:p>
                      <a:pPr>
                        <a:spcBef>
                          <a:spcPts val="1200"/>
                        </a:spcBef>
                        <a:spcAft>
                          <a:spcPts val="300"/>
                        </a:spcAft>
                      </a:pPr>
                      <a:r>
                        <a:rPr lang="en-GB" sz="1000">
                          <a:effectLst/>
                        </a:rPr>
                        <a:t>Warnings broadcast by NAVAREA</a:t>
                      </a:r>
                      <a:endParaRPr lang="en-NZ" sz="1000">
                        <a:effectLst/>
                        <a:latin typeface="Times New Roman" panose="02020603050405020304" pitchFamily="18" charset="0"/>
                      </a:endParaRPr>
                    </a:p>
                  </a:txBody>
                  <a:tcPr marL="68580" marR="68580" marT="0" marB="0"/>
                </a:tc>
                <a:extLst>
                  <a:ext uri="{0D108BD9-81ED-4DB2-BD59-A6C34878D82A}">
                    <a16:rowId xmlns:a16="http://schemas.microsoft.com/office/drawing/2014/main" val="2479100722"/>
                  </a:ext>
                </a:extLst>
              </a:tr>
              <a:tr h="437591">
                <a:tc>
                  <a:txBody>
                    <a:bodyPr/>
                    <a:lstStyle/>
                    <a:p>
                      <a:pPr>
                        <a:spcBef>
                          <a:spcPts val="1200"/>
                        </a:spcBef>
                        <a:spcAft>
                          <a:spcPts val="300"/>
                        </a:spcAft>
                      </a:pPr>
                      <a:r>
                        <a:rPr lang="en-GB" sz="1200">
                          <a:effectLst/>
                        </a:rPr>
                        <a:t>METAREA/NAVAREA XV</a:t>
                      </a:r>
                      <a:endParaRPr lang="en-NZ" sz="1200">
                        <a:effectLst/>
                        <a:latin typeface="Times New Roman" panose="02020603050405020304" pitchFamily="18" charset="0"/>
                        <a:ea typeface="MS Mincho"/>
                      </a:endParaRPr>
                    </a:p>
                  </a:txBody>
                  <a:tcPr marL="68580" marR="68580" marT="0" marB="0"/>
                </a:tc>
                <a:tc>
                  <a:txBody>
                    <a:bodyPr/>
                    <a:lstStyle/>
                    <a:p>
                      <a:pPr>
                        <a:spcBef>
                          <a:spcPts val="1200"/>
                        </a:spcBef>
                        <a:spcAft>
                          <a:spcPts val="300"/>
                        </a:spcAft>
                      </a:pPr>
                      <a:r>
                        <a:rPr lang="en-GB" sz="1000">
                          <a:effectLst/>
                        </a:rPr>
                        <a:t>VAACs/National Geology and Mining Service/State Volcano Observatories</a:t>
                      </a:r>
                      <a:endParaRPr lang="en-NZ" sz="1000">
                        <a:effectLst/>
                        <a:latin typeface="Times New Roman" panose="02020603050405020304" pitchFamily="18" charset="0"/>
                      </a:endParaRPr>
                    </a:p>
                  </a:txBody>
                  <a:tcPr marL="68580" marR="68580" marT="0" marB="0"/>
                </a:tc>
                <a:tc>
                  <a:txBody>
                    <a:bodyPr/>
                    <a:lstStyle/>
                    <a:p>
                      <a:pPr>
                        <a:spcBef>
                          <a:spcPts val="1200"/>
                        </a:spcBef>
                        <a:spcAft>
                          <a:spcPts val="300"/>
                        </a:spcAft>
                      </a:pPr>
                      <a:r>
                        <a:rPr lang="en-GB" sz="1000">
                          <a:effectLst/>
                        </a:rPr>
                        <a:t>Warnings broadcast by NAVAREA</a:t>
                      </a:r>
                      <a:endParaRPr lang="en-NZ" sz="1000">
                        <a:effectLst/>
                        <a:latin typeface="Times New Roman" panose="02020603050405020304" pitchFamily="18" charset="0"/>
                      </a:endParaRPr>
                    </a:p>
                  </a:txBody>
                  <a:tcPr marL="68580" marR="68580" marT="0" marB="0"/>
                </a:tc>
                <a:extLst>
                  <a:ext uri="{0D108BD9-81ED-4DB2-BD59-A6C34878D82A}">
                    <a16:rowId xmlns:a16="http://schemas.microsoft.com/office/drawing/2014/main" val="1997778440"/>
                  </a:ext>
                </a:extLst>
              </a:tr>
            </a:tbl>
          </a:graphicData>
        </a:graphic>
      </p:graphicFrame>
    </p:spTree>
    <p:extLst>
      <p:ext uri="{BB962C8B-B14F-4D97-AF65-F5344CB8AC3E}">
        <p14:creationId xmlns:p14="http://schemas.microsoft.com/office/powerpoint/2010/main" val="12600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smtClean="0">
                <a:latin typeface="Arial Black" panose="020B0A04020102020204" pitchFamily="34" charset="0"/>
              </a:rPr>
              <a:t> </a:t>
            </a:r>
            <a:r>
              <a:rPr lang="en-US" sz="2400" cap="all">
                <a:latin typeface="Arial Black" panose="020B0A04020102020204" pitchFamily="34" charset="0"/>
              </a:rPr>
              <a:t>Volcanic Activity to Hazard Mapping Guidance</a:t>
            </a:r>
            <a:endParaRPr lang="en-US" sz="2400" cap="all" dirty="0">
              <a:latin typeface="Arial Black" panose="020B0A04020102020204" pitchFamily="34" charset="0"/>
            </a:endParaRPr>
          </a:p>
        </p:txBody>
      </p:sp>
      <p:sp>
        <p:nvSpPr>
          <p:cNvPr id="9" name="Footer Placeholder 5"/>
          <p:cNvSpPr>
            <a:spLocks noGrp="1"/>
          </p:cNvSpPr>
          <p:nvPr>
            <p:ph type="ftr" sz="quarter" idx="11"/>
          </p:nvPr>
        </p:nvSpPr>
        <p:spPr>
          <a:xfrm>
            <a:off x="3438659" y="6249510"/>
            <a:ext cx="5513231" cy="501650"/>
          </a:xfrm>
        </p:spPr>
        <p:txBody>
          <a:bodyPr/>
          <a:lstStyle/>
          <a:p>
            <a:r>
              <a:rPr lang="en-GB" sz="1800" dirty="0" smtClean="0">
                <a:solidFill>
                  <a:schemeClr val="tx1"/>
                </a:solidFill>
                <a:latin typeface="Arial" panose="020B0604020202020204" pitchFamily="34" charset="0"/>
                <a:cs typeface="Arial" panose="020B0604020202020204" pitchFamily="34" charset="0"/>
              </a:rPr>
              <a:t>NAVAREA XIV, METAREA XIV &amp; CAA NZ</a:t>
            </a:r>
            <a:endParaRPr lang="en-GB" sz="1800" dirty="0">
              <a:solidFill>
                <a:schemeClr val="tx1"/>
              </a:solidFill>
              <a:latin typeface="Arial" panose="020B0604020202020204" pitchFamily="34" charset="0"/>
              <a:cs typeface="Arial" panose="020B0604020202020204" pitchFamily="34" charset="0"/>
            </a:endParaRPr>
          </a:p>
        </p:txBody>
      </p:sp>
      <p:sp>
        <p:nvSpPr>
          <p:cNvPr id="10" name="TextBox 9"/>
          <p:cNvSpPr txBox="1"/>
          <p:nvPr/>
        </p:nvSpPr>
        <p:spPr>
          <a:xfrm>
            <a:off x="-647802" y="1288172"/>
            <a:ext cx="10558353" cy="977191"/>
          </a:xfrm>
          <a:prstGeom prst="rect">
            <a:avLst/>
          </a:prstGeom>
          <a:noFill/>
        </p:spPr>
        <p:txBody>
          <a:bodyPr wrap="square" rtlCol="0">
            <a:spAutoFit/>
          </a:bodyPr>
          <a:lstStyle/>
          <a:p>
            <a:pPr>
              <a:spcAft>
                <a:spcPts val="600"/>
              </a:spcAft>
            </a:pPr>
            <a:r>
              <a:rPr lang="en-US" sz="2450" b="1" dirty="0" smtClean="0">
                <a:latin typeface="Arial" panose="020B0604020202020204" pitchFamily="34" charset="0"/>
                <a:cs typeface="Arial" panose="020B0604020202020204" pitchFamily="34" charset="0"/>
              </a:rPr>
              <a:t>	</a:t>
            </a:r>
            <a:endParaRPr lang="en-US" sz="2800" dirty="0" smtClean="0"/>
          </a:p>
          <a:p>
            <a:pPr lvl="1"/>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3540026158"/>
              </p:ext>
            </p:extLst>
          </p:nvPr>
        </p:nvGraphicFramePr>
        <p:xfrm>
          <a:off x="2641601" y="643468"/>
          <a:ext cx="6739466" cy="6102406"/>
        </p:xfrm>
        <a:graphic>
          <a:graphicData uri="http://schemas.openxmlformats.org/drawingml/2006/table">
            <a:tbl>
              <a:tblPr firstRow="1" firstCol="1" bandRow="1">
                <a:tableStyleId>{5C22544A-7EE6-4342-B048-85BDC9FD1C3A}</a:tableStyleId>
              </a:tblPr>
              <a:tblGrid>
                <a:gridCol w="1854080">
                  <a:extLst>
                    <a:ext uri="{9D8B030D-6E8A-4147-A177-3AD203B41FA5}">
                      <a16:colId xmlns:a16="http://schemas.microsoft.com/office/drawing/2014/main" val="2919956309"/>
                    </a:ext>
                  </a:extLst>
                </a:gridCol>
                <a:gridCol w="1937278">
                  <a:extLst>
                    <a:ext uri="{9D8B030D-6E8A-4147-A177-3AD203B41FA5}">
                      <a16:colId xmlns:a16="http://schemas.microsoft.com/office/drawing/2014/main" val="3485102691"/>
                    </a:ext>
                  </a:extLst>
                </a:gridCol>
                <a:gridCol w="2948108">
                  <a:extLst>
                    <a:ext uri="{9D8B030D-6E8A-4147-A177-3AD203B41FA5}">
                      <a16:colId xmlns:a16="http://schemas.microsoft.com/office/drawing/2014/main" val="3545044688"/>
                    </a:ext>
                  </a:extLst>
                </a:gridCol>
              </a:tblGrid>
              <a:tr h="159496">
                <a:tc>
                  <a:txBody>
                    <a:bodyPr/>
                    <a:lstStyle/>
                    <a:p>
                      <a:pPr algn="ctr">
                        <a:spcBef>
                          <a:spcPts val="1200"/>
                        </a:spcBef>
                        <a:spcAft>
                          <a:spcPts val="300"/>
                        </a:spcAft>
                      </a:pPr>
                      <a:r>
                        <a:rPr lang="en-GB" sz="1200" baseline="0">
                          <a:effectLst/>
                        </a:rPr>
                        <a:t>Volcanic Activity</a:t>
                      </a:r>
                      <a:endParaRPr lang="en-NZ" sz="1200" baseline="0">
                        <a:effectLst/>
                        <a:latin typeface="Times New Roman" panose="02020603050405020304" pitchFamily="18" charset="0"/>
                        <a:ea typeface="MS Mincho"/>
                      </a:endParaRPr>
                    </a:p>
                  </a:txBody>
                  <a:tcPr marL="47584" marR="47584" marT="0" marB="0"/>
                </a:tc>
                <a:tc>
                  <a:txBody>
                    <a:bodyPr/>
                    <a:lstStyle/>
                    <a:p>
                      <a:pPr algn="ctr">
                        <a:spcBef>
                          <a:spcPts val="1200"/>
                        </a:spcBef>
                        <a:spcAft>
                          <a:spcPts val="300"/>
                        </a:spcAft>
                      </a:pPr>
                      <a:r>
                        <a:rPr lang="en-GB" sz="1200" baseline="0">
                          <a:effectLst/>
                        </a:rPr>
                        <a:t>Hazard to Ships</a:t>
                      </a:r>
                      <a:endParaRPr lang="en-NZ" sz="1200" baseline="0">
                        <a:effectLst/>
                        <a:latin typeface="Times New Roman" panose="02020603050405020304" pitchFamily="18" charset="0"/>
                        <a:ea typeface="MS Mincho"/>
                      </a:endParaRPr>
                    </a:p>
                  </a:txBody>
                  <a:tcPr marL="47584" marR="47584" marT="0" marB="0"/>
                </a:tc>
                <a:tc>
                  <a:txBody>
                    <a:bodyPr/>
                    <a:lstStyle/>
                    <a:p>
                      <a:pPr algn="ctr">
                        <a:spcBef>
                          <a:spcPts val="1200"/>
                        </a:spcBef>
                        <a:spcAft>
                          <a:spcPts val="300"/>
                        </a:spcAft>
                      </a:pPr>
                      <a:r>
                        <a:rPr lang="en-GB" sz="1200" baseline="0">
                          <a:effectLst/>
                        </a:rPr>
                        <a:t>Warning Text</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2541427357"/>
                  </a:ext>
                </a:extLst>
              </a:tr>
              <a:tr h="318992">
                <a:tc>
                  <a:txBody>
                    <a:bodyPr/>
                    <a:lstStyle/>
                    <a:p>
                      <a:pPr>
                        <a:spcBef>
                          <a:spcPts val="1200"/>
                        </a:spcBef>
                        <a:spcAft>
                          <a:spcPts val="300"/>
                        </a:spcAft>
                      </a:pPr>
                      <a:r>
                        <a:rPr lang="en-GB" sz="1200" baseline="0">
                          <a:effectLst/>
                        </a:rPr>
                        <a:t>Pumice rafts</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Blocks seawater cooling systems, overheating engines</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“BLOCKAGE OF SEAWATER COOLING SYSTEMS POSSIBLE”</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2789703685"/>
                  </a:ext>
                </a:extLst>
              </a:tr>
              <a:tr h="478488">
                <a:tc>
                  <a:txBody>
                    <a:bodyPr/>
                    <a:lstStyle/>
                    <a:p>
                      <a:pPr>
                        <a:spcBef>
                          <a:spcPts val="1200"/>
                        </a:spcBef>
                        <a:spcAft>
                          <a:spcPts val="300"/>
                        </a:spcAft>
                      </a:pPr>
                      <a:r>
                        <a:rPr lang="en-GB" sz="1200" baseline="0">
                          <a:effectLst/>
                        </a:rPr>
                        <a:t>Gas emissions (sub-sea)</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Impact to instruments on the ship’s hull.  </a:t>
                      </a:r>
                      <a:r>
                        <a:rPr lang="en-GB" sz="1200" baseline="0" dirty="0">
                          <a:effectLst/>
                        </a:rPr>
                        <a:t>E.g. Echo sounders, speed logs</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“GASSES MAY BE CORROSIVE TO HULLS AND ASSOCIATED INSTRUMENTS” </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3613014913"/>
                  </a:ext>
                </a:extLst>
              </a:tr>
              <a:tr h="318992">
                <a:tc>
                  <a:txBody>
                    <a:bodyPr/>
                    <a:lstStyle/>
                    <a:p>
                      <a:pPr>
                        <a:spcBef>
                          <a:spcPts val="1200"/>
                        </a:spcBef>
                        <a:spcAft>
                          <a:spcPts val="300"/>
                        </a:spcAft>
                      </a:pPr>
                      <a:r>
                        <a:rPr lang="en-GB" sz="1200" baseline="0">
                          <a:effectLst/>
                        </a:rPr>
                        <a:t>Explosive surtseyan (shallow water) eruption</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Physical damage to, or destruction of ship</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“EXTREMELY HAZARDOUS TO SHIPS AND PEOPLE”</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3417695493"/>
                  </a:ext>
                </a:extLst>
              </a:tr>
              <a:tr h="612986">
                <a:tc>
                  <a:txBody>
                    <a:bodyPr/>
                    <a:lstStyle/>
                    <a:p>
                      <a:pPr>
                        <a:spcBef>
                          <a:spcPts val="1200"/>
                        </a:spcBef>
                        <a:spcAft>
                          <a:spcPts val="300"/>
                        </a:spcAft>
                      </a:pPr>
                      <a:r>
                        <a:rPr lang="en-GB" sz="1200" baseline="0">
                          <a:effectLst/>
                        </a:rPr>
                        <a:t>Pyroclastic flows (speeds of hundreds KM/h, temperatures hundreds of degrees C)</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Heat and impact damage, ship stability</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“EXTREMELY HAZARDOUS TO SHIPS AND PEOPLE”</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3740059417"/>
                  </a:ext>
                </a:extLst>
              </a:tr>
              <a:tr h="830709">
                <a:tc>
                  <a:txBody>
                    <a:bodyPr/>
                    <a:lstStyle/>
                    <a:p>
                      <a:pPr>
                        <a:spcBef>
                          <a:spcPts val="1200"/>
                        </a:spcBef>
                        <a:spcAft>
                          <a:spcPts val="300"/>
                        </a:spcAft>
                      </a:pPr>
                      <a:r>
                        <a:rPr lang="en-GB" sz="1200" baseline="0">
                          <a:effectLst/>
                        </a:rPr>
                        <a:t>Tephra (from ash to larger objects)</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Loss of stability, navigational data, engines, abrasion/corrosion damage</a:t>
                      </a:r>
                      <a:endParaRPr lang="en-NZ" sz="1200" baseline="0">
                        <a:effectLst/>
                      </a:endParaRPr>
                    </a:p>
                    <a:p>
                      <a:pPr>
                        <a:spcAft>
                          <a:spcPts val="0"/>
                        </a:spcAft>
                      </a:pPr>
                      <a:r>
                        <a:rPr lang="en-GB" sz="1200" baseline="0">
                          <a:effectLst/>
                        </a:rPr>
                        <a:t>Loss of visibility </a:t>
                      </a:r>
                      <a:endParaRPr lang="en-NZ" sz="1200" baseline="0">
                        <a:effectLst/>
                      </a:endParaRPr>
                    </a:p>
                    <a:p>
                      <a:pPr>
                        <a:spcAft>
                          <a:spcPts val="0"/>
                        </a:spcAft>
                      </a:pPr>
                      <a:r>
                        <a:rPr lang="en-GB" sz="1200" baseline="0">
                          <a:effectLst/>
                        </a:rPr>
                        <a:t>Hazardous to people</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“ASH CAN BE CORROSIVE, EFFECT STABILITY, NAVIGATIONAL SYSTEMS AND BE HAZARDOUS TO PEOPLE”</a:t>
                      </a:r>
                      <a:endParaRPr lang="en-NZ" sz="1200" baseline="0">
                        <a:effectLst/>
                      </a:endParaRPr>
                    </a:p>
                    <a:p>
                      <a:pPr>
                        <a:spcAft>
                          <a:spcPts val="0"/>
                        </a:spcAft>
                      </a:pPr>
                      <a:r>
                        <a:rPr lang="en-GB" sz="1200" baseline="0">
                          <a:effectLst/>
                        </a:rPr>
                        <a:t>“LARGE OBJECTS EXTREMELY HAZARDOUS TO SHIPS AND PEOPLE</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1517366988"/>
                  </a:ext>
                </a:extLst>
              </a:tr>
              <a:tr h="545941">
                <a:tc>
                  <a:txBody>
                    <a:bodyPr/>
                    <a:lstStyle/>
                    <a:p>
                      <a:pPr>
                        <a:spcBef>
                          <a:spcPts val="1200"/>
                        </a:spcBef>
                        <a:spcAft>
                          <a:spcPts val="300"/>
                        </a:spcAft>
                      </a:pPr>
                      <a:r>
                        <a:rPr lang="en-GB" sz="1200" baseline="0">
                          <a:effectLst/>
                        </a:rPr>
                        <a:t>Sulphur dioxide</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Potential corrosion</a:t>
                      </a:r>
                      <a:endParaRPr lang="en-NZ" sz="1200" baseline="0">
                        <a:effectLst/>
                      </a:endParaRPr>
                    </a:p>
                    <a:p>
                      <a:pPr>
                        <a:spcBef>
                          <a:spcPts val="1200"/>
                        </a:spcBef>
                        <a:spcAft>
                          <a:spcPts val="300"/>
                        </a:spcAft>
                      </a:pPr>
                      <a:r>
                        <a:rPr lang="en-GB" sz="1200" baseline="0">
                          <a:effectLst/>
                        </a:rPr>
                        <a:t>Hazardous to people</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[As per Gas Emissions above]</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2278759654"/>
                  </a:ext>
                </a:extLst>
              </a:tr>
              <a:tr h="2399086">
                <a:tc>
                  <a:txBody>
                    <a:bodyPr/>
                    <a:lstStyle/>
                    <a:p>
                      <a:pPr>
                        <a:spcBef>
                          <a:spcPts val="1200"/>
                        </a:spcBef>
                        <a:spcAft>
                          <a:spcPts val="300"/>
                        </a:spcAft>
                      </a:pPr>
                      <a:r>
                        <a:rPr lang="en-GB" sz="1200" baseline="0">
                          <a:effectLst/>
                        </a:rPr>
                        <a:t>Tsunami</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Dependent on depth of water.  Loss of stability, etc.</a:t>
                      </a:r>
                      <a:endParaRPr lang="en-NZ" sz="1200" baseline="0">
                        <a:effectLst/>
                        <a:latin typeface="Times New Roman" panose="02020603050405020304" pitchFamily="18" charset="0"/>
                        <a:ea typeface="MS Mincho"/>
                      </a:endParaRPr>
                    </a:p>
                  </a:txBody>
                  <a:tcPr marL="47584" marR="47584" marT="0" marB="0"/>
                </a:tc>
                <a:tc>
                  <a:txBody>
                    <a:bodyPr/>
                    <a:lstStyle/>
                    <a:p>
                      <a:pPr>
                        <a:spcBef>
                          <a:spcPts val="1200"/>
                        </a:spcBef>
                        <a:spcAft>
                          <a:spcPts val="300"/>
                        </a:spcAft>
                      </a:pPr>
                      <a:r>
                        <a:rPr lang="en-GB" sz="1200" baseline="0">
                          <a:effectLst/>
                        </a:rPr>
                        <a:t>“VESSELS ALREADY AT SEA SHOULD REMAIN WELL OFFSHORE AND AT DEPTHS OF 100 METRES OR MORE WHILE THIS WARNING IS IN EFFECT. </a:t>
                      </a:r>
                      <a:r>
                        <a:rPr lang="en-GB" sz="1200" baseline="0" dirty="0">
                          <a:effectLst/>
                        </a:rPr>
                        <a:t>CREWS OF VESSELS IN HARBOURS AND ESTUARIES MUST CONSIDER EITHER IMMEDIATE RETURN ASHORE OR MOVE TO DEEPER WATER.”</a:t>
                      </a:r>
                      <a:endParaRPr lang="en-NZ" sz="1200" baseline="0">
                        <a:effectLst/>
                      </a:endParaRPr>
                    </a:p>
                    <a:p>
                      <a:pPr>
                        <a:spcBef>
                          <a:spcPts val="1200"/>
                        </a:spcBef>
                        <a:spcAft>
                          <a:spcPts val="300"/>
                        </a:spcAft>
                      </a:pPr>
                      <a:r>
                        <a:rPr lang="en-GB" sz="1200" baseline="0">
                          <a:effectLst/>
                        </a:rPr>
                        <a:t>“UNUSUALLY STRONG AND HAZARDOUS CURRENTS AND UNPREDICTABLE SURGES ARE EXPECTED NEAR THE SHORE. </a:t>
                      </a:r>
                      <a:r>
                        <a:rPr lang="en-GB" sz="1200" baseline="0" dirty="0">
                          <a:effectLst/>
                        </a:rPr>
                        <a:t>THE SEVERITY OF CURRENTS AND SURGES WILL VARY WITHIN A PARTICULAR COASTAL AREA”</a:t>
                      </a:r>
                      <a:endParaRPr lang="en-NZ" sz="1200" baseline="0">
                        <a:effectLst/>
                        <a:latin typeface="Times New Roman" panose="02020603050405020304" pitchFamily="18" charset="0"/>
                        <a:ea typeface="MS Mincho"/>
                      </a:endParaRPr>
                    </a:p>
                  </a:txBody>
                  <a:tcPr marL="47584" marR="47584" marT="0" marB="0"/>
                </a:tc>
                <a:extLst>
                  <a:ext uri="{0D108BD9-81ED-4DB2-BD59-A6C34878D82A}">
                    <a16:rowId xmlns:a16="http://schemas.microsoft.com/office/drawing/2014/main" val="2428008465"/>
                  </a:ext>
                </a:extLst>
              </a:tr>
            </a:tbl>
          </a:graphicData>
        </a:graphic>
      </p:graphicFrame>
      <p:sp>
        <p:nvSpPr>
          <p:cNvPr id="11" name="Rectangle 1"/>
          <p:cNvSpPr>
            <a:spLocks noChangeArrowheads="1"/>
          </p:cNvSpPr>
          <p:nvPr/>
        </p:nvSpPr>
        <p:spPr bwMode="auto">
          <a:xfrm>
            <a:off x="3597275" y="18018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NZ" altLang="en-US" sz="1800" b="0" i="0" u="none" strike="noStrike" cap="none" normalizeH="0" baseline="0" smtClean="0">
                <a:ln>
                  <a:noFill/>
                </a:ln>
                <a:solidFill>
                  <a:schemeClr val="tx1"/>
                </a:solidFill>
                <a:effectLst/>
                <a:latin typeface="Arial" panose="020B0604020202020204" pitchFamily="34" charset="0"/>
              </a:rPr>
              <a:t/>
            </a:r>
            <a:br>
              <a:rPr kumimoji="0" lang="en-NZ" altLang="en-US" sz="1800" b="0" i="0" u="none" strike="noStrike" cap="none" normalizeH="0" baseline="0" smtClean="0">
                <a:ln>
                  <a:noFill/>
                </a:ln>
                <a:solidFill>
                  <a:schemeClr val="tx1"/>
                </a:solidFill>
                <a:effectLst/>
                <a:latin typeface="Arial" panose="020B0604020202020204" pitchFamily="34" charset="0"/>
              </a:rPr>
            </a:br>
            <a:endParaRPr kumimoji="0" lang="en-NZ"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2273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cap="all" dirty="0" smtClean="0">
                <a:latin typeface="Arial Black" panose="020B0A04020102020204" pitchFamily="34" charset="0"/>
              </a:rPr>
              <a:t>Action </a:t>
            </a:r>
            <a:r>
              <a:rPr lang="en-US" sz="2400" cap="all" dirty="0">
                <a:latin typeface="Arial Black" panose="020B0A04020102020204" pitchFamily="34" charset="0"/>
              </a:rPr>
              <a:t>requested of the Sub-Committee</a:t>
            </a:r>
          </a:p>
        </p:txBody>
      </p:sp>
      <p:sp>
        <p:nvSpPr>
          <p:cNvPr id="10" name="TextBox 9"/>
          <p:cNvSpPr txBox="1"/>
          <p:nvPr/>
        </p:nvSpPr>
        <p:spPr>
          <a:xfrm>
            <a:off x="939565" y="1079096"/>
            <a:ext cx="10558353" cy="5693866"/>
          </a:xfrm>
          <a:prstGeom prst="rect">
            <a:avLst/>
          </a:prstGeom>
          <a:noFill/>
        </p:spPr>
        <p:txBody>
          <a:bodyPr wrap="square" rtlCol="0">
            <a:spAutoFit/>
          </a:bodyPr>
          <a:lstStyle/>
          <a:p>
            <a:pPr>
              <a:spcAft>
                <a:spcPts val="600"/>
              </a:spcAft>
            </a:pPr>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WWNWS-SC is invited to</a:t>
            </a:r>
            <a:r>
              <a:rPr lang="en-US" b="1" dirty="0" smtClean="0">
                <a:latin typeface="Arial" panose="020B0604020202020204" pitchFamily="34" charset="0"/>
                <a:cs typeface="Arial" panose="020B0604020202020204" pitchFamily="34" charset="0"/>
              </a:rPr>
              <a:t>:</a:t>
            </a:r>
          </a:p>
          <a:p>
            <a:pPr marL="342900" indent="-342900">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Agree </a:t>
            </a:r>
            <a:r>
              <a:rPr lang="en-US" b="1" dirty="0">
                <a:latin typeface="Arial" panose="020B0604020202020204" pitchFamily="34" charset="0"/>
                <a:cs typeface="Arial" panose="020B0604020202020204" pitchFamily="34" charset="0"/>
              </a:rPr>
              <a:t>that the Task Team has fulfilled its obligations under the Terms of Reference;</a:t>
            </a:r>
          </a:p>
          <a:p>
            <a:pPr marL="342900" indent="-342900">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Recommend </a:t>
            </a:r>
            <a:r>
              <a:rPr lang="en-US" b="1" dirty="0">
                <a:latin typeface="Arial" panose="020B0604020202020204" pitchFamily="34" charset="0"/>
                <a:cs typeface="Arial" panose="020B0604020202020204" pitchFamily="34" charset="0"/>
              </a:rPr>
              <a:t>NAVAREA/METAREA Coordinators engage within their regions to further develop their procedures in this space, if necessary, considering the examples from the members of the task team when developing their procedures, and update the Sub-Committee as appropriate; </a:t>
            </a:r>
          </a:p>
          <a:p>
            <a:pPr marL="342900" indent="-342900">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Note </a:t>
            </a:r>
            <a:r>
              <a:rPr lang="en-US" b="1" dirty="0">
                <a:latin typeface="Arial" panose="020B0604020202020204" pitchFamily="34" charset="0"/>
                <a:cs typeface="Arial" panose="020B0604020202020204" pitchFamily="34" charset="0"/>
              </a:rPr>
              <a:t>the outcomes from participation at the International Association of Volcanology and Chemistry of the Earth’s Interior (IAVCEI) 2023 Post-Conference Workshop "Developing the future visions for seamless multi-hazard warning for volcanic eruptions";</a:t>
            </a:r>
          </a:p>
          <a:p>
            <a:pPr marL="342900" indent="-342900">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Consider </a:t>
            </a:r>
            <a:r>
              <a:rPr lang="en-US" b="1" dirty="0">
                <a:latin typeface="Arial" panose="020B0604020202020204" pitchFamily="34" charset="0"/>
                <a:cs typeface="Arial" panose="020B0604020202020204" pitchFamily="34" charset="0"/>
              </a:rPr>
              <a:t>the request from volcanologists at the IAVCEI workshop, for NAVAREA Coordinators to create a “feedback loop” in the ship-shore direction, providing volcanic activity observations from ships to the volcanology community;</a:t>
            </a:r>
          </a:p>
          <a:p>
            <a:pPr marL="342900" indent="-342900">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Encourage </a:t>
            </a:r>
            <a:r>
              <a:rPr lang="en-US" b="1" dirty="0">
                <a:latin typeface="Arial" panose="020B0604020202020204" pitchFamily="34" charset="0"/>
                <a:cs typeface="Arial" panose="020B0604020202020204" pitchFamily="34" charset="0"/>
              </a:rPr>
              <a:t>NAVAREA and METAREA Coordinators, if volcanic activity is likely to pose a hazard to navigation in their areas of responsibility, to consider the guidance in the Volcanic Activity to Hazard Mapping Guidance at Annex 2, and</a:t>
            </a:r>
          </a:p>
          <a:p>
            <a:pPr marL="285750" indent="-285750">
              <a:spcAft>
                <a:spcPts val="600"/>
              </a:spcAft>
              <a:buFont typeface="Arial" panose="020B0604020202020204" pitchFamily="34" charset="0"/>
              <a:buChar char="•"/>
            </a:pPr>
            <a:r>
              <a:rPr lang="en-US" b="1" dirty="0" smtClean="0">
                <a:latin typeface="Arial" panose="020B0604020202020204" pitchFamily="34" charset="0"/>
                <a:cs typeface="Arial" panose="020B0604020202020204" pitchFamily="34" charset="0"/>
              </a:rPr>
              <a:t>Note </a:t>
            </a:r>
            <a:r>
              <a:rPr lang="en-US" b="1" dirty="0">
                <a:latin typeface="Arial" panose="020B0604020202020204" pitchFamily="34" charset="0"/>
                <a:cs typeface="Arial" panose="020B0604020202020204" pitchFamily="34" charset="0"/>
              </a:rPr>
              <a:t>the report in general</a:t>
            </a:r>
          </a:p>
          <a:p>
            <a:pPr>
              <a:spcAft>
                <a:spcPts val="600"/>
              </a:spcAft>
            </a:pPr>
            <a:r>
              <a:rPr lang="en-US" b="1" dirty="0" smtClean="0">
                <a:latin typeface="Arial" panose="020B0604020202020204" pitchFamily="34" charset="0"/>
                <a:cs typeface="Arial" panose="020B0604020202020204" pitchFamily="34" charset="0"/>
              </a:rPr>
              <a:t>	</a:t>
            </a:r>
            <a:endParaRPr lang="en-US" dirty="0" smtClean="0"/>
          </a:p>
          <a:p>
            <a:pPr lvl="1"/>
            <a:endParaRPr lang="en-US" dirty="0"/>
          </a:p>
        </p:txBody>
      </p:sp>
      <p:sp>
        <p:nvSpPr>
          <p:cNvPr id="8" name="Footer Placeholder 5"/>
          <p:cNvSpPr>
            <a:spLocks noGrp="1"/>
          </p:cNvSpPr>
          <p:nvPr>
            <p:ph type="ftr" sz="quarter" idx="11"/>
          </p:nvPr>
        </p:nvSpPr>
        <p:spPr>
          <a:xfrm>
            <a:off x="2722604" y="6271312"/>
            <a:ext cx="6746790" cy="501650"/>
          </a:xfrm>
        </p:spPr>
        <p:txBody>
          <a:bodyPr/>
          <a:lstStyle/>
          <a:p>
            <a:r>
              <a:rPr lang="en-GB" sz="1800" dirty="0" smtClean="0">
                <a:solidFill>
                  <a:schemeClr val="tx1"/>
                </a:solidFill>
                <a:latin typeface="Arial" panose="020B0604020202020204" pitchFamily="34" charset="0"/>
                <a:cs typeface="Arial" panose="020B0604020202020204" pitchFamily="34" charset="0"/>
              </a:rPr>
              <a:t>IHO, Monaco 4 – 8 September 2023</a:t>
            </a:r>
            <a:endParaRPr lang="en-GB"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4810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451f87c-8b78-462f-8b4a-86fc686029b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EA04FF0B3E58A43A1D47EE55F3EA391" ma:contentTypeVersion="16" ma:contentTypeDescription="Create a new document." ma:contentTypeScope="" ma:versionID="b230e0cc36cf342b20c355f3dca96776">
  <xsd:schema xmlns:xsd="http://www.w3.org/2001/XMLSchema" xmlns:xs="http://www.w3.org/2001/XMLSchema" xmlns:p="http://schemas.microsoft.com/office/2006/metadata/properties" xmlns:ns3="595bea0b-9cb1-4ce9-91b3-3ceb75d94844" xmlns:ns4="b451f87c-8b78-462f-8b4a-86fc686029b8" targetNamespace="http://schemas.microsoft.com/office/2006/metadata/properties" ma:root="true" ma:fieldsID="f86e5c1b1d767dd52f0945162a7dee70" ns3:_="" ns4:_="">
    <xsd:import namespace="595bea0b-9cb1-4ce9-91b3-3ceb75d94844"/>
    <xsd:import namespace="b451f87c-8b78-462f-8b4a-86fc686029b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AutoKeyPoints" minOccurs="0"/>
                <xsd:element ref="ns4:MediaServiceKeyPoints" minOccurs="0"/>
                <xsd:element ref="ns4:MediaLengthInSeconds" minOccurs="0"/>
                <xsd:element ref="ns4:MediaServiceLocation" minOccurs="0"/>
                <xsd:element ref="ns4:_activity"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5bea0b-9cb1-4ce9-91b3-3ceb75d9484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51f87c-8b78-462f-8b4a-86fc686029b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339A21-D65E-45C2-A0AD-F694B0279D2A}">
  <ds:schemaRefs>
    <ds:schemaRef ds:uri="http://schemas.microsoft.com/office/2006/documentManagement/types"/>
    <ds:schemaRef ds:uri="b451f87c-8b78-462f-8b4a-86fc686029b8"/>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595bea0b-9cb1-4ce9-91b3-3ceb75d94844"/>
    <ds:schemaRef ds:uri="http://www.w3.org/XML/1998/namespace"/>
    <ds:schemaRef ds:uri="http://purl.org/dc/dcmitype/"/>
  </ds:schemaRefs>
</ds:datastoreItem>
</file>

<file path=customXml/itemProps2.xml><?xml version="1.0" encoding="utf-8"?>
<ds:datastoreItem xmlns:ds="http://schemas.openxmlformats.org/officeDocument/2006/customXml" ds:itemID="{EF500731-0C3B-4177-9DDB-530A1E7EF7EE}">
  <ds:schemaRefs>
    <ds:schemaRef ds:uri="http://schemas.microsoft.com/sharepoint/v3/contenttype/forms"/>
  </ds:schemaRefs>
</ds:datastoreItem>
</file>

<file path=customXml/itemProps3.xml><?xml version="1.0" encoding="utf-8"?>
<ds:datastoreItem xmlns:ds="http://schemas.openxmlformats.org/officeDocument/2006/customXml" ds:itemID="{F1421883-DDA8-4AE5-8C91-A42606C563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5bea0b-9cb1-4ce9-91b3-3ceb75d94844"/>
    <ds:schemaRef ds:uri="b451f87c-8b78-462f-8b4a-86fc686029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1881</TotalTime>
  <Words>991</Words>
  <Application>Microsoft Office PowerPoint</Application>
  <PresentationFormat>Widescreen</PresentationFormat>
  <Paragraphs>129</Paragraphs>
  <Slides>10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Black</vt:lpstr>
      <vt:lpstr>Calibri</vt:lpstr>
      <vt:lpstr>Calibri Light</vt:lpstr>
      <vt:lpstr>MS Mincho</vt:lpstr>
      <vt:lpstr>Times New Roman</vt:lpstr>
      <vt:lpstr>Office Theme</vt:lpstr>
      <vt:lpstr>Volcanic Activity and Safety of Marine Navigation</vt:lpstr>
      <vt:lpstr>PowerPoint Presentation</vt:lpstr>
      <vt:lpstr>PowerPoint Presentation</vt:lpstr>
      <vt:lpstr>PowerPoint Presentation</vt:lpstr>
      <vt:lpstr>PowerPoint Presentation</vt:lpstr>
      <vt:lpstr>PowerPoint Presentation</vt:lpstr>
      <vt:lpstr>Regional Information Sources and Processes</vt:lpstr>
      <vt:lpstr>PowerPoint Presentation</vt:lpstr>
      <vt:lpstr>PowerPoint Presentation</vt:lpstr>
      <vt:lpstr>PowerPoint Presentation</vt:lpstr>
    </vt:vector>
  </TitlesOfParts>
  <Company>International Hydrographic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David Wilson</cp:lastModifiedBy>
  <cp:revision>73</cp:revision>
  <dcterms:created xsi:type="dcterms:W3CDTF">2019-06-25T12:28:44Z</dcterms:created>
  <dcterms:modified xsi:type="dcterms:W3CDTF">2023-08-21T01:53:58Z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0x0101003EA04FF0B3E58A43A1D47EE55F3EA391</vt:lpwstr>
  </property>
</Properties>
</file>