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314" r:id="rId9"/>
    <p:sldId id="262" r:id="rId10"/>
    <p:sldId id="291" r:id="rId11"/>
    <p:sldId id="292" r:id="rId12"/>
    <p:sldId id="293" r:id="rId13"/>
    <p:sldId id="294" r:id="rId14"/>
    <p:sldId id="295" r:id="rId15"/>
    <p:sldId id="300" r:id="rId16"/>
    <p:sldId id="296" r:id="rId17"/>
    <p:sldId id="301" r:id="rId18"/>
    <p:sldId id="297" r:id="rId19"/>
    <p:sldId id="302" r:id="rId20"/>
    <p:sldId id="298" r:id="rId21"/>
    <p:sldId id="299" r:id="rId22"/>
    <p:sldId id="305" r:id="rId23"/>
    <p:sldId id="303" r:id="rId24"/>
    <p:sldId id="304" r:id="rId25"/>
    <p:sldId id="308" r:id="rId26"/>
    <p:sldId id="309" r:id="rId27"/>
    <p:sldId id="306" r:id="rId28"/>
    <p:sldId id="307" r:id="rId29"/>
    <p:sldId id="310" r:id="rId30"/>
    <p:sldId id="311" r:id="rId31"/>
    <p:sldId id="312" r:id="rId32"/>
    <p:sldId id="313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774" autoAdjust="0"/>
  </p:normalViewPr>
  <p:slideViewPr>
    <p:cSldViewPr snapToGrid="0" showGuides="1">
      <p:cViewPr varScale="1">
        <p:scale>
          <a:sx n="121" d="100"/>
          <a:sy n="121" d="100"/>
        </p:scale>
        <p:origin x="1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ld\home\nde_users_65\januscg\SFHPQ\Watch\IHO\MSI%20Course\IHO%20MSI%20Course%20Students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ld\home\nde_users_65\januscg\SFHPQ\Watch\IHO\IRCC\IRCC16\EGC%20Usage\_NAVAREA%20Usage%20Summary%20Estimate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ld\home\nde_users_65\januscg\SFHPQ\Watch\IHO\IRCC\IRCC16\EGC%20Usage\_NAVAREA%20Usage%20Summary%20Estimate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ld\home\nde_users_65\januscg\SFHPQ\Watch\IHO\IRCC\IRCC16\EGC%20Usage\_NAVAREA%20Usage%20Summary%20Estimate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ld\home\nde_users_65\januscg\SFHPQ\Watch\IHO\MSI%20Course\IHO%20MSI%20Course%20Student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NAVAREA Warnings by Year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Warnings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7568</c:v>
                </c:pt>
                <c:pt idx="1">
                  <c:v>8652</c:v>
                </c:pt>
                <c:pt idx="2">
                  <c:v>8122</c:v>
                </c:pt>
                <c:pt idx="3">
                  <c:v>8983</c:v>
                </c:pt>
                <c:pt idx="4">
                  <c:v>8630</c:v>
                </c:pt>
                <c:pt idx="5">
                  <c:v>8468</c:v>
                </c:pt>
                <c:pt idx="6">
                  <c:v>8675</c:v>
                </c:pt>
                <c:pt idx="7">
                  <c:v>8321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3F-49BE-86A0-F35422D7DA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9924143"/>
        <c:axId val="1451144319"/>
      </c:lineChart>
      <c:catAx>
        <c:axId val="209992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144319"/>
        <c:crosses val="autoZero"/>
        <c:auto val="1"/>
        <c:lblAlgn val="ctr"/>
        <c:lblOffset val="100"/>
        <c:noMultiLvlLbl val="0"/>
      </c:catAx>
      <c:valAx>
        <c:axId val="1451144319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92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Totals!$A$1:$C$1</c:f>
              <c:strCache>
                <c:ptCount val="3"/>
                <c:pt idx="0">
                  <c:v>Courses</c:v>
                </c:pt>
                <c:pt idx="1">
                  <c:v>Different Countries</c:v>
                </c:pt>
                <c:pt idx="2">
                  <c:v>Total Students</c:v>
                </c:pt>
              </c:strCache>
            </c:strRef>
          </c:cat>
          <c:val>
            <c:numRef>
              <c:f>Totals!$A$2:$C$2</c:f>
              <c:numCache>
                <c:formatCode>General</c:formatCode>
                <c:ptCount val="3"/>
                <c:pt idx="0">
                  <c:v>27</c:v>
                </c:pt>
                <c:pt idx="1">
                  <c:v>136</c:v>
                </c:pt>
                <c:pt idx="2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A-4E9B-A2E0-02E7EA010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450360"/>
        <c:axId val="2096447464"/>
      </c:barChart>
      <c:catAx>
        <c:axId val="209645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6447464"/>
        <c:crosses val="autoZero"/>
        <c:auto val="1"/>
        <c:lblAlgn val="ctr"/>
        <c:lblOffset val="100"/>
        <c:noMultiLvlLbl val="0"/>
      </c:catAx>
      <c:valAx>
        <c:axId val="2096447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450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25400">
      <a:solidFill>
        <a:schemeClr val="tx1"/>
      </a:solidFill>
    </a:ln>
    <a:effectLst>
      <a:outerShdw blurRad="139700" dist="1397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NAVAREA 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8-4C16-8AD6-6737D4871B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NAVAREA 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8-4C16-8AD6-6737D4871B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NAVAREA III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8-4C16-8AD6-6737D4871B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NAVAREA IV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78-4C16-8AD6-6737D4871BE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NAVAREA V*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8-4C16-8AD6-6737D4871BE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NAVAREA VI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78-4C16-8AD6-6737D4871BE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NAVAREA VII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78-4C16-8AD6-6737D4871BE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NAVAREA 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78-4C16-8AD6-6737D4871BE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NAVAREA IX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78-4C16-8AD6-6737D4871BE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NAVAREA X*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78-4C16-8AD6-6737D4871BE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NAVAREA XI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78-4C16-8AD6-6737D4871BE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NAVAREA XII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78-4C16-8AD6-6737D4871BE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NAVAREA XIII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78-4C16-8AD6-6737D4871BE3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NAVAREA XIV*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78-4C16-8AD6-6737D4871BE3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NAVAREA XV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  <c:pt idx="0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678-4C16-8AD6-6737D4871BE3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NAVAREA XVI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4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  <c:pt idx="0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678-4C16-8AD6-6737D4871BE3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NAVAREA XVII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Sheet1!$R$2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78-4C16-8AD6-6737D4871BE3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NAVAREA XVIII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6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6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Sheet1!$S$2</c:f>
              <c:numCache>
                <c:formatCode>General</c:formatCode>
                <c:ptCount val="1"/>
                <c:pt idx="0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678-4C16-8AD6-6737D4871BE3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NAVAREA XIX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Sheet1!$T$2</c:f>
              <c:numCache>
                <c:formatCode>General</c:formatCode>
                <c:ptCount val="1"/>
                <c:pt idx="0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678-4C16-8AD6-6737D4871BE3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NAVAREA XX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Sheet1!$U$2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678-4C16-8AD6-6737D4871BE3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NAVAREA XXI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Sheet1!$V$2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78-4C16-8AD6-6737D4871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0126815"/>
        <c:axId val="553221935"/>
      </c:barChart>
      <c:catAx>
        <c:axId val="27012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221935"/>
        <c:crosses val="autoZero"/>
        <c:auto val="1"/>
        <c:lblAlgn val="ctr"/>
        <c:lblOffset val="100"/>
        <c:noMultiLvlLbl val="0"/>
      </c:catAx>
      <c:valAx>
        <c:axId val="55322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12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NAVAREA 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1-4374-A7EA-63280118FE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NAVAREA 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1-4374-A7EA-63280118FE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NAVAREA III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1-4374-A7EA-63280118FE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NAVAREA IV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61-4374-A7EA-63280118FE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NAVAREA V*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61-4374-A7EA-63280118FE0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NAVAREA VI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61-4374-A7EA-63280118FE0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NAVAREA VII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61-4374-A7EA-63280118FE0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NAVAREA 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61-4374-A7EA-63280118FE0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NAVAREA IX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1-4374-A7EA-63280118FE0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NAVAREA X*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61-4374-A7EA-63280118FE0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NAVAREA XI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61-4374-A7EA-63280118FE0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NAVAREA XII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61-4374-A7EA-63280118FE0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NAVAREA XIII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61-4374-A7EA-63280118FE03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NAVAREA XIV*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D61-4374-A7EA-63280118FE03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NAVAREA XV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61-4374-A7EA-63280118FE03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NAVAREA XVI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4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  <c:pt idx="0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61-4374-A7EA-63280118FE03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NAVAREA XVII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Sheet1!$R$2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D61-4374-A7EA-63280118FE03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NAVAREA XVIII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6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6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Sheet1!$S$2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61-4374-A7EA-63280118FE03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NAVAREA XIX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Sheet1!$T$2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D61-4374-A7EA-63280118FE03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NAVAREA XX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Sheet1!$U$2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D61-4374-A7EA-63280118FE03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NAVAREA XXI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61-4374-A7EA-63280118F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Sheet1!$V$2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D61-4374-A7EA-63280118F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77797631"/>
        <c:axId val="1877796383"/>
      </c:barChart>
      <c:catAx>
        <c:axId val="18777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6383"/>
        <c:crosses val="autoZero"/>
        <c:auto val="1"/>
        <c:lblAlgn val="ctr"/>
        <c:lblOffset val="100"/>
        <c:noMultiLvlLbl val="0"/>
      </c:catAx>
      <c:valAx>
        <c:axId val="187779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Coastal States capacity to provide MSI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696480798511806E-2"/>
          <c:y val="0.17579891630276978"/>
          <c:w val="0.91677946386271425"/>
          <c:h val="0.5611878308445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11498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64C-4BF9-8001-A7CD0C28641F}"/>
              </c:ext>
            </c:extLst>
          </c:dPt>
          <c:dPt>
            <c:idx val="13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64C-4BF9-8001-A7CD0C28641F}"/>
              </c:ext>
            </c:extLst>
          </c:dPt>
          <c:dPt>
            <c:idx val="15"/>
            <c:invertIfNegative val="0"/>
            <c:bubble3D val="0"/>
            <c:spPr>
              <a:solidFill>
                <a:srgbClr val="114981"/>
              </a:solidFill>
              <a:ln>
                <a:solidFill>
                  <a:srgbClr val="92D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64C-4BF9-8001-A7CD0C28641F}"/>
              </c:ext>
            </c:extLst>
          </c:dPt>
          <c:dPt>
            <c:idx val="16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64C-4BF9-8001-A7CD0C28641F}"/>
              </c:ext>
            </c:extLst>
          </c:dPt>
          <c:dPt>
            <c:idx val="17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64C-4BF9-8001-A7CD0C28641F}"/>
              </c:ext>
            </c:extLst>
          </c:dPt>
          <c:dPt>
            <c:idx val="18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64C-4BF9-8001-A7CD0C28641F}"/>
              </c:ext>
            </c:extLst>
          </c:dPt>
          <c:dPt>
            <c:idx val="19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264C-4BF9-8001-A7CD0C28641F}"/>
              </c:ext>
            </c:extLst>
          </c:dPt>
          <c:dPt>
            <c:idx val="20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264C-4BF9-8001-A7CD0C28641F}"/>
              </c:ext>
            </c:extLst>
          </c:dPt>
          <c:dPt>
            <c:idx val="21"/>
            <c:invertIfNegative val="0"/>
            <c:bubble3D val="0"/>
            <c:spPr>
              <a:solidFill>
                <a:srgbClr val="11498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264C-4BF9-8001-A7CD0C28641F}"/>
              </c:ext>
            </c:extLst>
          </c:dPt>
          <c:dPt>
            <c:idx val="2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264C-4BF9-8001-A7CD0C28641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76.9%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4C-4BF9-8001-A7CD0C2864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4C-4BF9-8001-A7CD0C28641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89.1%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4C-4BF9-8001-A7CD0C28641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4C-4BF9-8001-A7CD0C2864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4C-4BF9-8001-A7CD0C2864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76.9%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64C-4BF9-8001-A7CD0C28641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90.9%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64C-4BF9-8001-A7CD0C28641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61.5%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64C-4BF9-8001-A7CD0C28641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64C-4BF9-8001-A7CD0C28641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64C-4BF9-8001-A7CD0C28641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64C-4BF9-8001-A7CD0C28641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4C-4BF9-8001-A7CD0C28641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92.3%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64C-4BF9-8001-A7CD0C28641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4C-4BF9-8001-A7CD0C28641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4C-4BF9-8001-A7CD0C28641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4C-4BF9-8001-A7CD0C28641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4C-4BF9-8001-A7CD0C28641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4C-4BF9-8001-A7CD0C28641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4C-4BF9-8001-A7CD0C28641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4C-4BF9-8001-A7CD0C28641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89.6%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4C-4BF9-8001-A7CD0C286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NAVAREA I</c:v>
                </c:pt>
                <c:pt idx="1">
                  <c:v>Sub Area Ia</c:v>
                </c:pt>
                <c:pt idx="2">
                  <c:v>NAVAREA II</c:v>
                </c:pt>
                <c:pt idx="3">
                  <c:v>NAVAREA III</c:v>
                </c:pt>
                <c:pt idx="4">
                  <c:v>NAVAREA IV</c:v>
                </c:pt>
                <c:pt idx="5">
                  <c:v>NAVAREA V</c:v>
                </c:pt>
                <c:pt idx="6">
                  <c:v>NAVAREA VI</c:v>
                </c:pt>
                <c:pt idx="7">
                  <c:v>NAVAREA VII</c:v>
                </c:pt>
                <c:pt idx="8">
                  <c:v>NAVAREA VIII</c:v>
                </c:pt>
                <c:pt idx="9">
                  <c:v>NAVAREA IX</c:v>
                </c:pt>
                <c:pt idx="10">
                  <c:v>NAVAREA X</c:v>
                </c:pt>
                <c:pt idx="11">
                  <c:v>NAVAREA XI</c:v>
                </c:pt>
                <c:pt idx="12">
                  <c:v>NAVAREA XII</c:v>
                </c:pt>
                <c:pt idx="13">
                  <c:v>NAVAREA XIII</c:v>
                </c:pt>
                <c:pt idx="14">
                  <c:v>NAVAREA XIV</c:v>
                </c:pt>
                <c:pt idx="15">
                  <c:v>NAVAREA XV</c:v>
                </c:pt>
                <c:pt idx="16">
                  <c:v>NAVAREA XVI</c:v>
                </c:pt>
                <c:pt idx="17">
                  <c:v>NAVAREA XVII</c:v>
                </c:pt>
                <c:pt idx="18">
                  <c:v>NAVAREA XVIII</c:v>
                </c:pt>
                <c:pt idx="19">
                  <c:v>NAVAREA XIX</c:v>
                </c:pt>
                <c:pt idx="20">
                  <c:v>NAVAREA XX</c:v>
                </c:pt>
                <c:pt idx="21">
                  <c:v>NAVAREA XXI</c:v>
                </c:pt>
                <c:pt idx="22">
                  <c:v>WWNWS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1</c:v>
                </c:pt>
                <c:pt idx="1">
                  <c:v>1</c:v>
                </c:pt>
                <c:pt idx="2" formatCode="General">
                  <c:v>0.76923076923076927</c:v>
                </c:pt>
                <c:pt idx="3" formatCode="General">
                  <c:v>1</c:v>
                </c:pt>
                <c:pt idx="4" formatCode="General">
                  <c:v>0.89130434782608692</c:v>
                </c:pt>
                <c:pt idx="5" formatCode="General">
                  <c:v>1</c:v>
                </c:pt>
                <c:pt idx="6" formatCode="General">
                  <c:v>1</c:v>
                </c:pt>
                <c:pt idx="7" formatCode="General">
                  <c:v>0.76923076923076927</c:v>
                </c:pt>
                <c:pt idx="8" formatCode="General">
                  <c:v>0.90909090909090906</c:v>
                </c:pt>
                <c:pt idx="9" formatCode="General">
                  <c:v>0.61538461538461542</c:v>
                </c:pt>
                <c:pt idx="10" formatCode="General">
                  <c:v>1</c:v>
                </c:pt>
                <c:pt idx="11" formatCode="General">
                  <c:v>1</c:v>
                </c:pt>
                <c:pt idx="12" formatCode="General">
                  <c:v>0.9</c:v>
                </c:pt>
                <c:pt idx="13" formatCode="General">
                  <c:v>1</c:v>
                </c:pt>
                <c:pt idx="14" formatCode="General">
                  <c:v>0.92307692307692313</c:v>
                </c:pt>
                <c:pt idx="15" formatCode="General">
                  <c:v>1</c:v>
                </c:pt>
                <c:pt idx="16" formatCode="General">
                  <c:v>1</c:v>
                </c:pt>
                <c:pt idx="17" formatCode="General">
                  <c:v>1</c:v>
                </c:pt>
                <c:pt idx="18" formatCode="General">
                  <c:v>1</c:v>
                </c:pt>
                <c:pt idx="19" formatCode="General">
                  <c:v>1</c:v>
                </c:pt>
                <c:pt idx="20" formatCode="General">
                  <c:v>1</c:v>
                </c:pt>
                <c:pt idx="21" formatCode="General">
                  <c:v>1</c:v>
                </c:pt>
                <c:pt idx="22" formatCode="General">
                  <c:v>0.89622599999999997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64C-4BF9-8001-A7CD0C2864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6"/>
        <c:axId val="2007129423"/>
        <c:axId val="275223055"/>
      </c:barChart>
      <c:catAx>
        <c:axId val="200712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223055"/>
        <c:crosses val="autoZero"/>
        <c:auto val="1"/>
        <c:lblAlgn val="ctr"/>
        <c:lblOffset val="100"/>
        <c:noMultiLvlLbl val="0"/>
      </c:catAx>
      <c:valAx>
        <c:axId val="27522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2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Coastal States capacity to provide MSI</a:t>
            </a:r>
          </a:p>
        </c:rich>
      </c:tx>
      <c:layout>
        <c:manualLayout>
          <c:xMode val="edge"/>
          <c:yMode val="edge"/>
          <c:x val="0.29083610106132829"/>
          <c:y val="1.1319573791521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National Coordinators Reporting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84F-41E9-A032-5F7D5EB95721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84F-41E9-A032-5F7D5EB95721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84F-41E9-A032-5F7D5EB95721}"/>
              </c:ext>
            </c:extLst>
          </c:dPt>
          <c:dPt>
            <c:idx val="16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84F-41E9-A032-5F7D5EB95721}"/>
              </c:ext>
            </c:extLst>
          </c:dPt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84F-41E9-A032-5F7D5EB95721}"/>
              </c:ext>
            </c:extLst>
          </c:dPt>
          <c:dPt>
            <c:idx val="18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E84F-41E9-A032-5F7D5EB95721}"/>
              </c:ext>
            </c:extLst>
          </c:dPt>
          <c:dPt>
            <c:idx val="1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E84F-41E9-A032-5F7D5EB95721}"/>
              </c:ext>
            </c:extLst>
          </c:dPt>
          <c:dPt>
            <c:idx val="2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E84F-41E9-A032-5F7D5EB95721}"/>
              </c:ext>
            </c:extLst>
          </c:dPt>
          <c:dPt>
            <c:idx val="2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E84F-41E9-A032-5F7D5EB95721}"/>
              </c:ext>
            </c:extLst>
          </c:dPt>
          <c:dPt>
            <c:idx val="2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E84F-41E9-A032-5F7D5EB957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NAVAREA I</c:v>
                </c:pt>
                <c:pt idx="1">
                  <c:v>SUBAREA Ib</c:v>
                </c:pt>
                <c:pt idx="2">
                  <c:v>NAVAREA II</c:v>
                </c:pt>
                <c:pt idx="3">
                  <c:v>NAVAREA III</c:v>
                </c:pt>
                <c:pt idx="4">
                  <c:v>NAVAREA IV</c:v>
                </c:pt>
                <c:pt idx="5">
                  <c:v>NAVAREA V</c:v>
                </c:pt>
                <c:pt idx="6">
                  <c:v>NAVAREA VI</c:v>
                </c:pt>
                <c:pt idx="7">
                  <c:v>NAVAREA VII</c:v>
                </c:pt>
                <c:pt idx="8">
                  <c:v>NAVAREA VIII</c:v>
                </c:pt>
                <c:pt idx="9">
                  <c:v>NAVAREA IX</c:v>
                </c:pt>
                <c:pt idx="10">
                  <c:v>NAVAREA X</c:v>
                </c:pt>
                <c:pt idx="11">
                  <c:v>NAVAREA XI</c:v>
                </c:pt>
                <c:pt idx="12">
                  <c:v>NAVAREA XII</c:v>
                </c:pt>
                <c:pt idx="13">
                  <c:v>NAVAREA XIII</c:v>
                </c:pt>
                <c:pt idx="14">
                  <c:v>NAVAREA XIV</c:v>
                </c:pt>
                <c:pt idx="15">
                  <c:v>NAVAREA XV</c:v>
                </c:pt>
                <c:pt idx="16">
                  <c:v>NAVAREA XVI</c:v>
                </c:pt>
                <c:pt idx="17">
                  <c:v>NAVAREA XVII</c:v>
                </c:pt>
                <c:pt idx="18">
                  <c:v>NAVAREA XVIII</c:v>
                </c:pt>
                <c:pt idx="19">
                  <c:v>NAVAREA XIX</c:v>
                </c:pt>
                <c:pt idx="20">
                  <c:v>NAVAREA XX</c:v>
                </c:pt>
                <c:pt idx="21">
                  <c:v>NAVAREA XXI</c:v>
                </c:pt>
                <c:pt idx="22">
                  <c:v>WWNWS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0.69</c:v>
                </c:pt>
                <c:pt idx="3">
                  <c:v>0.92</c:v>
                </c:pt>
                <c:pt idx="4">
                  <c:v>0.85</c:v>
                </c:pt>
                <c:pt idx="5">
                  <c:v>1</c:v>
                </c:pt>
                <c:pt idx="6">
                  <c:v>1</c:v>
                </c:pt>
                <c:pt idx="7">
                  <c:v>0.92</c:v>
                </c:pt>
                <c:pt idx="8">
                  <c:v>0.91</c:v>
                </c:pt>
                <c:pt idx="9">
                  <c:v>0.62</c:v>
                </c:pt>
                <c:pt idx="10">
                  <c:v>0.88</c:v>
                </c:pt>
                <c:pt idx="11">
                  <c:v>1</c:v>
                </c:pt>
                <c:pt idx="12">
                  <c:v>0.9</c:v>
                </c:pt>
                <c:pt idx="13">
                  <c:v>1</c:v>
                </c:pt>
                <c:pt idx="14">
                  <c:v>0.77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84F-41E9-A032-5F7D5EB95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797631"/>
        <c:axId val="1877796383"/>
      </c:barChart>
      <c:catAx>
        <c:axId val="18777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6383"/>
        <c:crosses val="autoZero"/>
        <c:auto val="1"/>
        <c:lblAlgn val="ctr"/>
        <c:lblOffset val="100"/>
        <c:noMultiLvlLbl val="0"/>
      </c:catAx>
      <c:valAx>
        <c:axId val="18777963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SafetyNET II Data</a:t>
            </a:r>
            <a:r>
              <a:rPr lang="en-US" baseline="0"/>
              <a:t> </a:t>
            </a:r>
            <a:r>
              <a:rPr lang="en-US"/>
              <a:t>Usage (Most</a:t>
            </a:r>
            <a:r>
              <a:rPr lang="en-US" baseline="0"/>
              <a:t> to least)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2576"/>
        <c:axId val="137212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'Lg to Sm by Data (MB)'!$A$2</c15:sqref>
                        </c15:formulaRef>
                      </c:ext>
                    </c:extLst>
                    <c:strCache>
                      <c:ptCount val="1"/>
                      <c:pt idx="0">
                        <c:v>NAVAREA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'Lg to Sm by Data (MB)'!$A$3:$A$14</c15:sqref>
                        </c15:formulaRef>
                      </c:ext>
                    </c:extLst>
                    <c:strCache>
                      <c:ptCount val="12"/>
                      <c:pt idx="0">
                        <c:v>4</c:v>
                      </c:pt>
                      <c:pt idx="1">
                        <c:v>12</c:v>
                      </c:pt>
                      <c:pt idx="2">
                        <c:v>1</c:v>
                      </c:pt>
                      <c:pt idx="3">
                        <c:v>3</c:v>
                      </c:pt>
                      <c:pt idx="4">
                        <c:v>5(Total)</c:v>
                      </c:pt>
                      <c:pt idx="5">
                        <c:v>7</c:v>
                      </c:pt>
                      <c:pt idx="6">
                        <c:v>14(Total)</c:v>
                      </c:pt>
                      <c:pt idx="7">
                        <c:v>2</c:v>
                      </c:pt>
                      <c:pt idx="8">
                        <c:v>19</c:v>
                      </c:pt>
                      <c:pt idx="9">
                        <c:v>14</c:v>
                      </c:pt>
                      <c:pt idx="10">
                        <c:v>18</c:v>
                      </c:pt>
                      <c:pt idx="11">
                        <c:v>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'Lg to Sm by Data (MB)'!$A$3:$A$14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</c:v>
                      </c:pt>
                      <c:pt idx="1">
                        <c:v>12</c:v>
                      </c:pt>
                      <c:pt idx="2">
                        <c:v>1</c:v>
                      </c:pt>
                      <c:pt idx="3">
                        <c:v>3</c:v>
                      </c:pt>
                      <c:pt idx="4">
                        <c:v>0</c:v>
                      </c:pt>
                      <c:pt idx="5">
                        <c:v>7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19</c:v>
                      </c:pt>
                      <c:pt idx="9">
                        <c:v>14</c:v>
                      </c:pt>
                      <c:pt idx="10">
                        <c:v>18</c:v>
                      </c:pt>
                      <c:pt idx="11">
                        <c:v>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4C8-489C-B515-D1AAA2EF93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Data (MB)'!$B$2</c15:sqref>
                        </c15:formulaRef>
                      </c:ext>
                    </c:extLst>
                    <c:strCache>
                      <c:ptCount val="1"/>
                      <c:pt idx="0">
                        <c:v>Days observerved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Data (MB)'!$A$3:$A$14</c15:sqref>
                        </c15:formulaRef>
                      </c:ext>
                    </c:extLst>
                    <c:strCache>
                      <c:ptCount val="12"/>
                      <c:pt idx="0">
                        <c:v>4</c:v>
                      </c:pt>
                      <c:pt idx="1">
                        <c:v>12</c:v>
                      </c:pt>
                      <c:pt idx="2">
                        <c:v>1</c:v>
                      </c:pt>
                      <c:pt idx="3">
                        <c:v>3</c:v>
                      </c:pt>
                      <c:pt idx="4">
                        <c:v>5(Total)</c:v>
                      </c:pt>
                      <c:pt idx="5">
                        <c:v>7</c:v>
                      </c:pt>
                      <c:pt idx="6">
                        <c:v>14(Total)</c:v>
                      </c:pt>
                      <c:pt idx="7">
                        <c:v>2</c:v>
                      </c:pt>
                      <c:pt idx="8">
                        <c:v>19</c:v>
                      </c:pt>
                      <c:pt idx="9">
                        <c:v>14</c:v>
                      </c:pt>
                      <c:pt idx="10">
                        <c:v>18</c:v>
                      </c:pt>
                      <c:pt idx="11">
                        <c:v>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Data (MB)'!$B$3:$B$14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130</c:v>
                      </c:pt>
                      <c:pt idx="1">
                        <c:v>121</c:v>
                      </c:pt>
                      <c:pt idx="2" formatCode="0">
                        <c:v>127</c:v>
                      </c:pt>
                      <c:pt idx="3" formatCode="0">
                        <c:v>111</c:v>
                      </c:pt>
                      <c:pt idx="5" formatCode="0">
                        <c:v>259</c:v>
                      </c:pt>
                      <c:pt idx="7">
                        <c:v>130</c:v>
                      </c:pt>
                      <c:pt idx="8" formatCode="0">
                        <c:v>115</c:v>
                      </c:pt>
                      <c:pt idx="9">
                        <c:v>109</c:v>
                      </c:pt>
                      <c:pt idx="10" formatCode="0">
                        <c:v>91</c:v>
                      </c:pt>
                      <c:pt idx="11">
                        <c:v>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4C8-489C-B515-D1AAA2EF93EA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4"/>
          <c:order val="4"/>
          <c:tx>
            <c:strRef>
              <c:f>'Lg to Sm by Data (MB)'!$E$2</c:f>
              <c:strCache>
                <c:ptCount val="1"/>
                <c:pt idx="0">
                  <c:v>Nav Warn/yr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'Lg to Sm by Data (MB)'!$E$3:$E$19</c:f>
              <c:numCache>
                <c:formatCode>0</c:formatCode>
                <c:ptCount val="17"/>
                <c:pt idx="0" formatCode="General">
                  <c:v>1517</c:v>
                </c:pt>
                <c:pt idx="1">
                  <c:v>888</c:v>
                </c:pt>
                <c:pt idx="2">
                  <c:v>172</c:v>
                </c:pt>
                <c:pt idx="3">
                  <c:v>171</c:v>
                </c:pt>
                <c:pt idx="4">
                  <c:v>599</c:v>
                </c:pt>
                <c:pt idx="5">
                  <c:v>382</c:v>
                </c:pt>
                <c:pt idx="6">
                  <c:v>498</c:v>
                </c:pt>
                <c:pt idx="7">
                  <c:v>368</c:v>
                </c:pt>
                <c:pt idx="8">
                  <c:v>168</c:v>
                </c:pt>
                <c:pt idx="9">
                  <c:v>288</c:v>
                </c:pt>
                <c:pt idx="10">
                  <c:v>72</c:v>
                </c:pt>
                <c:pt idx="11">
                  <c:v>76</c:v>
                </c:pt>
                <c:pt idx="12">
                  <c:v>293</c:v>
                </c:pt>
                <c:pt idx="13">
                  <c:v>89</c:v>
                </c:pt>
                <c:pt idx="14">
                  <c:v>210</c:v>
                </c:pt>
                <c:pt idx="15">
                  <c:v>77</c:v>
                </c:pt>
                <c:pt idx="16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8-489C-B515-D1AAA2EF9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9937712"/>
        <c:axId val="1372129408"/>
      </c:barChart>
      <c:lineChart>
        <c:grouping val="standard"/>
        <c:varyColors val="0"/>
        <c:ser>
          <c:idx val="2"/>
          <c:order val="2"/>
          <c:tx>
            <c:strRef>
              <c:f>'Lg to Sm by Data (MB)'!$C$2</c:f>
              <c:strCache>
                <c:ptCount val="1"/>
                <c:pt idx="0">
                  <c:v>Broadcasts/year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'Lg to Sm by Data (MB)'!$A$3:$A$19</c:f>
              <c:strCache>
                <c:ptCount val="17"/>
                <c:pt idx="0">
                  <c:v>4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  <c:pt idx="4">
                  <c:v>5(Total)</c:v>
                </c:pt>
                <c:pt idx="5">
                  <c:v>7</c:v>
                </c:pt>
                <c:pt idx="6">
                  <c:v>14(Total)</c:v>
                </c:pt>
                <c:pt idx="7">
                  <c:v>2</c:v>
                </c:pt>
                <c:pt idx="8">
                  <c:v>19</c:v>
                </c:pt>
                <c:pt idx="9">
                  <c:v>14</c:v>
                </c:pt>
                <c:pt idx="10">
                  <c:v>18</c:v>
                </c:pt>
                <c:pt idx="11">
                  <c:v>17</c:v>
                </c:pt>
                <c:pt idx="12">
                  <c:v>5</c:v>
                </c:pt>
                <c:pt idx="13">
                  <c:v>5N</c:v>
                </c:pt>
                <c:pt idx="14">
                  <c:v>14Z</c:v>
                </c:pt>
                <c:pt idx="15">
                  <c:v>5E</c:v>
                </c:pt>
                <c:pt idx="16">
                  <c:v>5S</c:v>
                </c:pt>
              </c:strCache>
            </c:strRef>
          </c:cat>
          <c:val>
            <c:numRef>
              <c:f>'Lg to Sm by Data (MB)'!$C$3:$C$19</c:f>
              <c:numCache>
                <c:formatCode>0</c:formatCode>
                <c:ptCount val="17"/>
                <c:pt idx="0">
                  <c:v>21600</c:v>
                </c:pt>
                <c:pt idx="1">
                  <c:v>14413</c:v>
                </c:pt>
                <c:pt idx="2">
                  <c:v>2946</c:v>
                </c:pt>
                <c:pt idx="3">
                  <c:v>3627</c:v>
                </c:pt>
                <c:pt idx="4">
                  <c:v>8167</c:v>
                </c:pt>
                <c:pt idx="5">
                  <c:v>3973</c:v>
                </c:pt>
                <c:pt idx="6">
                  <c:v>6230</c:v>
                </c:pt>
                <c:pt idx="7">
                  <c:v>5012</c:v>
                </c:pt>
                <c:pt idx="8">
                  <c:v>3631</c:v>
                </c:pt>
                <c:pt idx="9">
                  <c:v>4219</c:v>
                </c:pt>
                <c:pt idx="10">
                  <c:v>1091</c:v>
                </c:pt>
                <c:pt idx="11">
                  <c:v>1103</c:v>
                </c:pt>
                <c:pt idx="12">
                  <c:v>2091</c:v>
                </c:pt>
                <c:pt idx="13">
                  <c:v>2983</c:v>
                </c:pt>
                <c:pt idx="14">
                  <c:v>2011</c:v>
                </c:pt>
                <c:pt idx="15">
                  <c:v>1500</c:v>
                </c:pt>
                <c:pt idx="16">
                  <c:v>1593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C8-489C-B515-D1AAA2EF93EA}"/>
            </c:ext>
          </c:extLst>
        </c:ser>
        <c:ser>
          <c:idx val="3"/>
          <c:order val="3"/>
          <c:tx>
            <c:strRef>
              <c:f>'Lg to Sm by Data (MB)'!$D$2</c:f>
              <c:strCache>
                <c:ptCount val="1"/>
                <c:pt idx="0">
                  <c:v>Data/yr (KB)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'Lg to Sm by Data (MB)'!$A$3:$A$19</c:f>
              <c:strCache>
                <c:ptCount val="17"/>
                <c:pt idx="0">
                  <c:v>4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  <c:pt idx="4">
                  <c:v>5(Total)</c:v>
                </c:pt>
                <c:pt idx="5">
                  <c:v>7</c:v>
                </c:pt>
                <c:pt idx="6">
                  <c:v>14(Total)</c:v>
                </c:pt>
                <c:pt idx="7">
                  <c:v>2</c:v>
                </c:pt>
                <c:pt idx="8">
                  <c:v>19</c:v>
                </c:pt>
                <c:pt idx="9">
                  <c:v>14</c:v>
                </c:pt>
                <c:pt idx="10">
                  <c:v>18</c:v>
                </c:pt>
                <c:pt idx="11">
                  <c:v>17</c:v>
                </c:pt>
                <c:pt idx="12">
                  <c:v>5</c:v>
                </c:pt>
                <c:pt idx="13">
                  <c:v>5N</c:v>
                </c:pt>
                <c:pt idx="14">
                  <c:v>14Z</c:v>
                </c:pt>
                <c:pt idx="15">
                  <c:v>5E</c:v>
                </c:pt>
                <c:pt idx="16">
                  <c:v>5S</c:v>
                </c:pt>
              </c:strCache>
            </c:strRef>
          </c:cat>
          <c:val>
            <c:numRef>
              <c:f>'Lg to Sm by Data (MB)'!$D$3:$D$19</c:f>
              <c:numCache>
                <c:formatCode>0.00</c:formatCode>
                <c:ptCount val="17"/>
                <c:pt idx="0" formatCode="0">
                  <c:v>10982</c:v>
                </c:pt>
                <c:pt idx="1">
                  <c:v>5521</c:v>
                </c:pt>
                <c:pt idx="2">
                  <c:v>2500</c:v>
                </c:pt>
                <c:pt idx="3">
                  <c:v>2327</c:v>
                </c:pt>
                <c:pt idx="4" formatCode="0">
                  <c:v>2298</c:v>
                </c:pt>
                <c:pt idx="5">
                  <c:v>1998</c:v>
                </c:pt>
                <c:pt idx="6" formatCode="0">
                  <c:v>1864</c:v>
                </c:pt>
                <c:pt idx="7">
                  <c:v>1805</c:v>
                </c:pt>
                <c:pt idx="8">
                  <c:v>1453</c:v>
                </c:pt>
                <c:pt idx="9">
                  <c:v>1215</c:v>
                </c:pt>
                <c:pt idx="10">
                  <c:v>834</c:v>
                </c:pt>
                <c:pt idx="11">
                  <c:v>791</c:v>
                </c:pt>
                <c:pt idx="12">
                  <c:v>771</c:v>
                </c:pt>
                <c:pt idx="13">
                  <c:v>752</c:v>
                </c:pt>
                <c:pt idx="14">
                  <c:v>649</c:v>
                </c:pt>
                <c:pt idx="15">
                  <c:v>432</c:v>
                </c:pt>
                <c:pt idx="16">
                  <c:v>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C8-489C-B515-D1AAA2EF9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22576"/>
        <c:axId val="1372127328"/>
      </c:lineChart>
      <c:catAx>
        <c:axId val="9956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NAVAREA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7328"/>
        <c:crosses val="autoZero"/>
        <c:auto val="1"/>
        <c:lblAlgn val="ctr"/>
        <c:lblOffset val="100"/>
        <c:noMultiLvlLbl val="0"/>
      </c:catAx>
      <c:valAx>
        <c:axId val="1372127328"/>
        <c:scaling>
          <c:orientation val="minMax"/>
          <c:max val="2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 (Kb/Yr &amp; Broadcasts/yr)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22576"/>
        <c:crosses val="autoZero"/>
        <c:crossBetween val="between"/>
        <c:majorUnit val="5000"/>
      </c:valAx>
      <c:valAx>
        <c:axId val="1372129408"/>
        <c:scaling>
          <c:orientation val="minMax"/>
          <c:max val="20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Nav Warnings/yr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37712"/>
        <c:crosses val="max"/>
        <c:crossBetween val="between"/>
        <c:majorUnit val="500"/>
      </c:valAx>
      <c:catAx>
        <c:axId val="162993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12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0">
      <a:solidFill>
        <a:srgbClr val="0070C0"/>
      </a:solidFill>
    </a:ln>
    <a:effectLst>
      <a:outerShdw blurRad="139700" dist="1397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SafetyNET II Usage by Nav Warnings </a:t>
            </a:r>
            <a:r>
              <a:rPr lang="en-US" sz="1400" b="0" i="0" u="none" strike="noStrike" baseline="0">
                <a:effectLst/>
              </a:rPr>
              <a:t>(Most to least)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2576"/>
        <c:axId val="137212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'Lg to Sm by Nav Warn (2)'!$A$2</c15:sqref>
                        </c15:formulaRef>
                      </c:ext>
                    </c:extLst>
                    <c:strCache>
                      <c:ptCount val="1"/>
                      <c:pt idx="0">
                        <c:v>NAVAREA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'Lg to Sm by Nav Warn (2)'!$A$3:$A$11</c15:sqref>
                        </c15:formulaRef>
                      </c:ext>
                    </c:extLst>
                    <c:strCache>
                      <c:ptCount val="9"/>
                      <c:pt idx="0">
                        <c:v>4</c:v>
                      </c:pt>
                      <c:pt idx="1">
                        <c:v>12</c:v>
                      </c:pt>
                      <c:pt idx="2">
                        <c:v>5(Total)</c:v>
                      </c:pt>
                      <c:pt idx="3">
                        <c:v>14(Total)</c:v>
                      </c:pt>
                      <c:pt idx="4">
                        <c:v>7</c:v>
                      </c:pt>
                      <c:pt idx="5">
                        <c:v>2</c:v>
                      </c:pt>
                      <c:pt idx="6">
                        <c:v>5</c:v>
                      </c:pt>
                      <c:pt idx="7">
                        <c:v>14</c:v>
                      </c:pt>
                      <c:pt idx="8">
                        <c:v>14Z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'Lg to Sm by Nav Warn (2)'!$A$3:$A$11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12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</c:v>
                      </c:pt>
                      <c:pt idx="5">
                        <c:v>2</c:v>
                      </c:pt>
                      <c:pt idx="6">
                        <c:v>5</c:v>
                      </c:pt>
                      <c:pt idx="7">
                        <c:v>14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D7C-482C-8F4F-9B4811856F6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Nav Warn (2)'!$B$2</c15:sqref>
                        </c15:formulaRef>
                      </c:ext>
                    </c:extLst>
                    <c:strCache>
                      <c:ptCount val="1"/>
                      <c:pt idx="0">
                        <c:v>Days observerved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Nav Warn (2)'!$A$3:$A$11</c15:sqref>
                        </c15:formulaRef>
                      </c:ext>
                    </c:extLst>
                    <c:strCache>
                      <c:ptCount val="9"/>
                      <c:pt idx="0">
                        <c:v>4</c:v>
                      </c:pt>
                      <c:pt idx="1">
                        <c:v>12</c:v>
                      </c:pt>
                      <c:pt idx="2">
                        <c:v>5(Total)</c:v>
                      </c:pt>
                      <c:pt idx="3">
                        <c:v>14(Total)</c:v>
                      </c:pt>
                      <c:pt idx="4">
                        <c:v>7</c:v>
                      </c:pt>
                      <c:pt idx="5">
                        <c:v>2</c:v>
                      </c:pt>
                      <c:pt idx="6">
                        <c:v>5</c:v>
                      </c:pt>
                      <c:pt idx="7">
                        <c:v>14</c:v>
                      </c:pt>
                      <c:pt idx="8">
                        <c:v>14Z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Nav Warn (2)'!$B$3:$B$11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130</c:v>
                      </c:pt>
                      <c:pt idx="1">
                        <c:v>121</c:v>
                      </c:pt>
                      <c:pt idx="4" formatCode="0">
                        <c:v>259</c:v>
                      </c:pt>
                      <c:pt idx="5">
                        <c:v>130</c:v>
                      </c:pt>
                      <c:pt idx="6">
                        <c:v>122</c:v>
                      </c:pt>
                      <c:pt idx="7">
                        <c:v>109</c:v>
                      </c:pt>
                      <c:pt idx="8">
                        <c:v>137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D7C-482C-8F4F-9B4811856F61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4"/>
          <c:order val="4"/>
          <c:tx>
            <c:strRef>
              <c:f>'Lg to Sm by Nav Warn (2)'!$E$2</c:f>
              <c:strCache>
                <c:ptCount val="1"/>
                <c:pt idx="0">
                  <c:v>Nav Warn/yr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'Lg to Sm by Nav Warn (2)'!$E$3:$E$19</c:f>
              <c:numCache>
                <c:formatCode>0</c:formatCode>
                <c:ptCount val="17"/>
                <c:pt idx="0" formatCode="General">
                  <c:v>1518</c:v>
                </c:pt>
                <c:pt idx="1">
                  <c:v>888</c:v>
                </c:pt>
                <c:pt idx="2">
                  <c:v>599</c:v>
                </c:pt>
                <c:pt idx="3">
                  <c:v>498</c:v>
                </c:pt>
                <c:pt idx="4">
                  <c:v>382</c:v>
                </c:pt>
                <c:pt idx="5">
                  <c:v>368</c:v>
                </c:pt>
                <c:pt idx="6">
                  <c:v>293</c:v>
                </c:pt>
                <c:pt idx="7">
                  <c:v>288</c:v>
                </c:pt>
                <c:pt idx="8">
                  <c:v>210</c:v>
                </c:pt>
                <c:pt idx="9">
                  <c:v>172</c:v>
                </c:pt>
                <c:pt idx="10">
                  <c:v>171</c:v>
                </c:pt>
                <c:pt idx="11">
                  <c:v>168</c:v>
                </c:pt>
                <c:pt idx="12">
                  <c:v>140</c:v>
                </c:pt>
                <c:pt idx="13">
                  <c:v>89</c:v>
                </c:pt>
                <c:pt idx="14">
                  <c:v>77</c:v>
                </c:pt>
                <c:pt idx="15">
                  <c:v>76</c:v>
                </c:pt>
                <c:pt idx="1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C-482C-8F4F-9B4811856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9937712"/>
        <c:axId val="1372129408"/>
      </c:barChart>
      <c:lineChart>
        <c:grouping val="standard"/>
        <c:varyColors val="0"/>
        <c:ser>
          <c:idx val="2"/>
          <c:order val="2"/>
          <c:tx>
            <c:strRef>
              <c:f>'Lg to Sm by Nav Warn (2)'!$C$2</c:f>
              <c:strCache>
                <c:ptCount val="1"/>
                <c:pt idx="0">
                  <c:v>Broadcasts/year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'Lg to Sm by Nav Warn (2)'!$A$3:$A$19</c:f>
              <c:strCache>
                <c:ptCount val="17"/>
                <c:pt idx="0">
                  <c:v>4</c:v>
                </c:pt>
                <c:pt idx="1">
                  <c:v>12</c:v>
                </c:pt>
                <c:pt idx="2">
                  <c:v>5(Total)</c:v>
                </c:pt>
                <c:pt idx="3">
                  <c:v>14(Total)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14</c:v>
                </c:pt>
                <c:pt idx="8">
                  <c:v>14Z</c:v>
                </c:pt>
                <c:pt idx="9">
                  <c:v>1</c:v>
                </c:pt>
                <c:pt idx="10">
                  <c:v>3</c:v>
                </c:pt>
                <c:pt idx="11">
                  <c:v>19</c:v>
                </c:pt>
                <c:pt idx="12">
                  <c:v>5S</c:v>
                </c:pt>
                <c:pt idx="13">
                  <c:v>5N</c:v>
                </c:pt>
                <c:pt idx="14">
                  <c:v>5E</c:v>
                </c:pt>
                <c:pt idx="15">
                  <c:v>17</c:v>
                </c:pt>
                <c:pt idx="16">
                  <c:v>18</c:v>
                </c:pt>
              </c:strCache>
            </c:strRef>
          </c:cat>
          <c:val>
            <c:numRef>
              <c:f>'Lg to Sm by Nav Warn (2)'!$C$3:$C$19</c:f>
              <c:numCache>
                <c:formatCode>0</c:formatCode>
                <c:ptCount val="17"/>
                <c:pt idx="0">
                  <c:v>21600</c:v>
                </c:pt>
                <c:pt idx="1">
                  <c:v>14413</c:v>
                </c:pt>
                <c:pt idx="2">
                  <c:v>8167</c:v>
                </c:pt>
                <c:pt idx="3">
                  <c:v>6230</c:v>
                </c:pt>
                <c:pt idx="4">
                  <c:v>3973</c:v>
                </c:pt>
                <c:pt idx="5">
                  <c:v>5012</c:v>
                </c:pt>
                <c:pt idx="6">
                  <c:v>2091</c:v>
                </c:pt>
                <c:pt idx="7">
                  <c:v>4219</c:v>
                </c:pt>
                <c:pt idx="8">
                  <c:v>2011</c:v>
                </c:pt>
                <c:pt idx="9">
                  <c:v>2946</c:v>
                </c:pt>
                <c:pt idx="10">
                  <c:v>3627</c:v>
                </c:pt>
                <c:pt idx="11">
                  <c:v>3631</c:v>
                </c:pt>
                <c:pt idx="12">
                  <c:v>1593</c:v>
                </c:pt>
                <c:pt idx="13">
                  <c:v>2983</c:v>
                </c:pt>
                <c:pt idx="14">
                  <c:v>1500</c:v>
                </c:pt>
                <c:pt idx="15">
                  <c:v>1103</c:v>
                </c:pt>
                <c:pt idx="16">
                  <c:v>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7C-482C-8F4F-9B4811856F61}"/>
            </c:ext>
          </c:extLst>
        </c:ser>
        <c:ser>
          <c:idx val="3"/>
          <c:order val="3"/>
          <c:tx>
            <c:strRef>
              <c:f>'Lg to Sm by Nav Warn (2)'!$D$2</c:f>
              <c:strCache>
                <c:ptCount val="1"/>
                <c:pt idx="0">
                  <c:v>Data/yr (MB)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'Lg to Sm by Nav Warn (2)'!$A$3:$A$19</c:f>
              <c:strCache>
                <c:ptCount val="17"/>
                <c:pt idx="0">
                  <c:v>4</c:v>
                </c:pt>
                <c:pt idx="1">
                  <c:v>12</c:v>
                </c:pt>
                <c:pt idx="2">
                  <c:v>5(Total)</c:v>
                </c:pt>
                <c:pt idx="3">
                  <c:v>14(Total)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14</c:v>
                </c:pt>
                <c:pt idx="8">
                  <c:v>14Z</c:v>
                </c:pt>
                <c:pt idx="9">
                  <c:v>1</c:v>
                </c:pt>
                <c:pt idx="10">
                  <c:v>3</c:v>
                </c:pt>
                <c:pt idx="11">
                  <c:v>19</c:v>
                </c:pt>
                <c:pt idx="12">
                  <c:v>5S</c:v>
                </c:pt>
                <c:pt idx="13">
                  <c:v>5N</c:v>
                </c:pt>
                <c:pt idx="14">
                  <c:v>5E</c:v>
                </c:pt>
                <c:pt idx="15">
                  <c:v>17</c:v>
                </c:pt>
                <c:pt idx="16">
                  <c:v>18</c:v>
                </c:pt>
              </c:strCache>
            </c:strRef>
          </c:cat>
          <c:val>
            <c:numRef>
              <c:f>'Lg to Sm by Nav Warn (2)'!$D$3:$D$19</c:f>
              <c:numCache>
                <c:formatCode>0.00</c:formatCode>
                <c:ptCount val="17"/>
                <c:pt idx="0" formatCode="0">
                  <c:v>10982</c:v>
                </c:pt>
                <c:pt idx="1">
                  <c:v>5521</c:v>
                </c:pt>
                <c:pt idx="2" formatCode="0">
                  <c:v>2298</c:v>
                </c:pt>
                <c:pt idx="3" formatCode="0">
                  <c:v>1864</c:v>
                </c:pt>
                <c:pt idx="4">
                  <c:v>1998</c:v>
                </c:pt>
                <c:pt idx="5">
                  <c:v>1805</c:v>
                </c:pt>
                <c:pt idx="6">
                  <c:v>771</c:v>
                </c:pt>
                <c:pt idx="7">
                  <c:v>1215</c:v>
                </c:pt>
                <c:pt idx="8">
                  <c:v>649</c:v>
                </c:pt>
                <c:pt idx="9">
                  <c:v>2500</c:v>
                </c:pt>
                <c:pt idx="10">
                  <c:v>2327</c:v>
                </c:pt>
                <c:pt idx="11">
                  <c:v>1453</c:v>
                </c:pt>
                <c:pt idx="12">
                  <c:v>343</c:v>
                </c:pt>
                <c:pt idx="13">
                  <c:v>752</c:v>
                </c:pt>
                <c:pt idx="14">
                  <c:v>432</c:v>
                </c:pt>
                <c:pt idx="15">
                  <c:v>791</c:v>
                </c:pt>
                <c:pt idx="16">
                  <c:v>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7C-482C-8F4F-9B4811856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22576"/>
        <c:axId val="1372127328"/>
      </c:lineChart>
      <c:catAx>
        <c:axId val="9956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NAVAREA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7328"/>
        <c:crosses val="autoZero"/>
        <c:auto val="1"/>
        <c:lblAlgn val="ctr"/>
        <c:lblOffset val="100"/>
        <c:noMultiLvlLbl val="0"/>
      </c:catAx>
      <c:valAx>
        <c:axId val="1372127328"/>
        <c:scaling>
          <c:orientation val="minMax"/>
          <c:max val="2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 (Kb/Yr &amp; Broadcasts/yr)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22576"/>
        <c:crosses val="autoZero"/>
        <c:crossBetween val="between"/>
      </c:valAx>
      <c:valAx>
        <c:axId val="1372129408"/>
        <c:scaling>
          <c:orientation val="minMax"/>
          <c:max val="2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Nav Warnings/yr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37712"/>
        <c:crosses val="max"/>
        <c:crossBetween val="between"/>
        <c:majorUnit val="500"/>
      </c:valAx>
      <c:catAx>
        <c:axId val="162993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12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0">
      <a:solidFill>
        <a:srgbClr val="0070C0"/>
      </a:solidFill>
    </a:ln>
    <a:effectLst>
      <a:outerShdw blurRad="139700" dist="1397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SafetyNET II Usage Estimates</a:t>
            </a:r>
            <a:r>
              <a:rPr lang="en-US" baseline="0"/>
              <a:t> by broadcasts </a:t>
            </a:r>
            <a:r>
              <a:rPr lang="en-US" sz="1400" b="0" i="0" u="none" strike="noStrike" baseline="0">
                <a:effectLst/>
              </a:rPr>
              <a:t>(Most to least)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2576"/>
        <c:axId val="137212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'Lg to Sm by Broadcasts (2)'!$A$2</c15:sqref>
                        </c15:formulaRef>
                      </c:ext>
                    </c:extLst>
                    <c:strCache>
                      <c:ptCount val="1"/>
                      <c:pt idx="0">
                        <c:v>NAVAREA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'Lg to Sm by Broadcasts (2)'!$A$3:$A$11</c15:sqref>
                        </c15:formulaRef>
                      </c:ext>
                    </c:extLst>
                    <c:strCache>
                      <c:ptCount val="9"/>
                      <c:pt idx="0">
                        <c:v>4</c:v>
                      </c:pt>
                      <c:pt idx="1">
                        <c:v>12</c:v>
                      </c:pt>
                      <c:pt idx="2">
                        <c:v>5(Total)</c:v>
                      </c:pt>
                      <c:pt idx="3">
                        <c:v>14(Total)</c:v>
                      </c:pt>
                      <c:pt idx="4">
                        <c:v>2</c:v>
                      </c:pt>
                      <c:pt idx="5">
                        <c:v>14</c:v>
                      </c:pt>
                      <c:pt idx="6">
                        <c:v>7</c:v>
                      </c:pt>
                      <c:pt idx="7">
                        <c:v>19</c:v>
                      </c:pt>
                      <c:pt idx="8">
                        <c:v>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'Lg to Sm by Broadcasts (2)'!$A$3:$A$11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12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14</c:v>
                      </c:pt>
                      <c:pt idx="6">
                        <c:v>7</c:v>
                      </c:pt>
                      <c:pt idx="7">
                        <c:v>19</c:v>
                      </c:pt>
                      <c:pt idx="8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ED71-401E-8152-0641F191EAA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Broadcasts (2)'!$B$2</c15:sqref>
                        </c15:formulaRef>
                      </c:ext>
                    </c:extLst>
                    <c:strCache>
                      <c:ptCount val="1"/>
                      <c:pt idx="0">
                        <c:v>Days observerved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Broadcasts (2)'!$A$3:$A$11</c15:sqref>
                        </c15:formulaRef>
                      </c:ext>
                    </c:extLst>
                    <c:strCache>
                      <c:ptCount val="9"/>
                      <c:pt idx="0">
                        <c:v>4</c:v>
                      </c:pt>
                      <c:pt idx="1">
                        <c:v>12</c:v>
                      </c:pt>
                      <c:pt idx="2">
                        <c:v>5(Total)</c:v>
                      </c:pt>
                      <c:pt idx="3">
                        <c:v>14(Total)</c:v>
                      </c:pt>
                      <c:pt idx="4">
                        <c:v>2</c:v>
                      </c:pt>
                      <c:pt idx="5">
                        <c:v>14</c:v>
                      </c:pt>
                      <c:pt idx="6">
                        <c:v>7</c:v>
                      </c:pt>
                      <c:pt idx="7">
                        <c:v>19</c:v>
                      </c:pt>
                      <c:pt idx="8">
                        <c:v>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Broadcasts (2)'!$B$3:$B$11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130</c:v>
                      </c:pt>
                      <c:pt idx="1">
                        <c:v>121</c:v>
                      </c:pt>
                      <c:pt idx="4">
                        <c:v>130</c:v>
                      </c:pt>
                      <c:pt idx="5">
                        <c:v>109</c:v>
                      </c:pt>
                      <c:pt idx="6" formatCode="0">
                        <c:v>259</c:v>
                      </c:pt>
                      <c:pt idx="7" formatCode="0">
                        <c:v>115</c:v>
                      </c:pt>
                      <c:pt idx="8" formatCode="0">
                        <c:v>111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D71-401E-8152-0641F191EAA2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4"/>
          <c:order val="4"/>
          <c:tx>
            <c:strRef>
              <c:f>'Lg to Sm by Broadcasts (2)'!$E$2</c:f>
              <c:strCache>
                <c:ptCount val="1"/>
                <c:pt idx="0">
                  <c:v>Nav Warn/yr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'Lg to Sm by Broadcasts (2)'!$E$3:$E$19</c:f>
              <c:numCache>
                <c:formatCode>0</c:formatCode>
                <c:ptCount val="17"/>
                <c:pt idx="0" formatCode="General">
                  <c:v>1517</c:v>
                </c:pt>
                <c:pt idx="1">
                  <c:v>888</c:v>
                </c:pt>
                <c:pt idx="2">
                  <c:v>599</c:v>
                </c:pt>
                <c:pt idx="3">
                  <c:v>498</c:v>
                </c:pt>
                <c:pt idx="4">
                  <c:v>368</c:v>
                </c:pt>
                <c:pt idx="5">
                  <c:v>288</c:v>
                </c:pt>
                <c:pt idx="6">
                  <c:v>382</c:v>
                </c:pt>
                <c:pt idx="7">
                  <c:v>168</c:v>
                </c:pt>
                <c:pt idx="8">
                  <c:v>171</c:v>
                </c:pt>
                <c:pt idx="9">
                  <c:v>89</c:v>
                </c:pt>
                <c:pt idx="10">
                  <c:v>172</c:v>
                </c:pt>
                <c:pt idx="11">
                  <c:v>293</c:v>
                </c:pt>
                <c:pt idx="12">
                  <c:v>210</c:v>
                </c:pt>
                <c:pt idx="13">
                  <c:v>140</c:v>
                </c:pt>
                <c:pt idx="14">
                  <c:v>77</c:v>
                </c:pt>
                <c:pt idx="15">
                  <c:v>76</c:v>
                </c:pt>
                <c:pt idx="1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1-401E-8152-0641F191E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9937712"/>
        <c:axId val="1372129408"/>
      </c:barChart>
      <c:lineChart>
        <c:grouping val="standard"/>
        <c:varyColors val="0"/>
        <c:ser>
          <c:idx val="2"/>
          <c:order val="2"/>
          <c:tx>
            <c:strRef>
              <c:f>'Lg to Sm by Broadcasts (2)'!$C$2</c:f>
              <c:strCache>
                <c:ptCount val="1"/>
                <c:pt idx="0">
                  <c:v>Broadcasts/year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'Lg to Sm by Broadcasts (2)'!$A$3:$A$19</c:f>
              <c:strCache>
                <c:ptCount val="17"/>
                <c:pt idx="0">
                  <c:v>4</c:v>
                </c:pt>
                <c:pt idx="1">
                  <c:v>12</c:v>
                </c:pt>
                <c:pt idx="2">
                  <c:v>5(Total)</c:v>
                </c:pt>
                <c:pt idx="3">
                  <c:v>14(Total)</c:v>
                </c:pt>
                <c:pt idx="4">
                  <c:v>2</c:v>
                </c:pt>
                <c:pt idx="5">
                  <c:v>14</c:v>
                </c:pt>
                <c:pt idx="6">
                  <c:v>7</c:v>
                </c:pt>
                <c:pt idx="7">
                  <c:v>19</c:v>
                </c:pt>
                <c:pt idx="8">
                  <c:v>3</c:v>
                </c:pt>
                <c:pt idx="9">
                  <c:v>5N</c:v>
                </c:pt>
                <c:pt idx="10">
                  <c:v>1</c:v>
                </c:pt>
                <c:pt idx="11">
                  <c:v>5</c:v>
                </c:pt>
                <c:pt idx="12">
                  <c:v>14Z</c:v>
                </c:pt>
                <c:pt idx="13">
                  <c:v>5S</c:v>
                </c:pt>
                <c:pt idx="14">
                  <c:v>5E</c:v>
                </c:pt>
                <c:pt idx="15">
                  <c:v>17</c:v>
                </c:pt>
                <c:pt idx="16">
                  <c:v>18</c:v>
                </c:pt>
              </c:strCache>
            </c:strRef>
          </c:cat>
          <c:val>
            <c:numRef>
              <c:f>'Lg to Sm by Broadcasts (2)'!$C$3:$C$19</c:f>
              <c:numCache>
                <c:formatCode>0</c:formatCode>
                <c:ptCount val="17"/>
                <c:pt idx="0">
                  <c:v>21600</c:v>
                </c:pt>
                <c:pt idx="1">
                  <c:v>14413</c:v>
                </c:pt>
                <c:pt idx="2">
                  <c:v>8167</c:v>
                </c:pt>
                <c:pt idx="3">
                  <c:v>6230</c:v>
                </c:pt>
                <c:pt idx="4">
                  <c:v>5012</c:v>
                </c:pt>
                <c:pt idx="5">
                  <c:v>4219</c:v>
                </c:pt>
                <c:pt idx="6">
                  <c:v>3973</c:v>
                </c:pt>
                <c:pt idx="7">
                  <c:v>3631</c:v>
                </c:pt>
                <c:pt idx="8">
                  <c:v>3627</c:v>
                </c:pt>
                <c:pt idx="9">
                  <c:v>2983</c:v>
                </c:pt>
                <c:pt idx="10">
                  <c:v>2946</c:v>
                </c:pt>
                <c:pt idx="11">
                  <c:v>2091</c:v>
                </c:pt>
                <c:pt idx="12">
                  <c:v>2011</c:v>
                </c:pt>
                <c:pt idx="13">
                  <c:v>1593</c:v>
                </c:pt>
                <c:pt idx="14">
                  <c:v>1500</c:v>
                </c:pt>
                <c:pt idx="15">
                  <c:v>1103</c:v>
                </c:pt>
                <c:pt idx="16">
                  <c:v>1091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71-401E-8152-0641F191EAA2}"/>
            </c:ext>
          </c:extLst>
        </c:ser>
        <c:ser>
          <c:idx val="3"/>
          <c:order val="3"/>
          <c:tx>
            <c:strRef>
              <c:f>'Lg to Sm by Broadcasts (2)'!$D$2</c:f>
              <c:strCache>
                <c:ptCount val="1"/>
                <c:pt idx="0">
                  <c:v>Data/yr (kB)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'Lg to Sm by Broadcasts (2)'!$A$3:$A$19</c:f>
              <c:strCache>
                <c:ptCount val="17"/>
                <c:pt idx="0">
                  <c:v>4</c:v>
                </c:pt>
                <c:pt idx="1">
                  <c:v>12</c:v>
                </c:pt>
                <c:pt idx="2">
                  <c:v>5(Total)</c:v>
                </c:pt>
                <c:pt idx="3">
                  <c:v>14(Total)</c:v>
                </c:pt>
                <c:pt idx="4">
                  <c:v>2</c:v>
                </c:pt>
                <c:pt idx="5">
                  <c:v>14</c:v>
                </c:pt>
                <c:pt idx="6">
                  <c:v>7</c:v>
                </c:pt>
                <c:pt idx="7">
                  <c:v>19</c:v>
                </c:pt>
                <c:pt idx="8">
                  <c:v>3</c:v>
                </c:pt>
                <c:pt idx="9">
                  <c:v>5N</c:v>
                </c:pt>
                <c:pt idx="10">
                  <c:v>1</c:v>
                </c:pt>
                <c:pt idx="11">
                  <c:v>5</c:v>
                </c:pt>
                <c:pt idx="12">
                  <c:v>14Z</c:v>
                </c:pt>
                <c:pt idx="13">
                  <c:v>5S</c:v>
                </c:pt>
                <c:pt idx="14">
                  <c:v>5E</c:v>
                </c:pt>
                <c:pt idx="15">
                  <c:v>17</c:v>
                </c:pt>
                <c:pt idx="16">
                  <c:v>18</c:v>
                </c:pt>
              </c:strCache>
            </c:strRef>
          </c:cat>
          <c:val>
            <c:numRef>
              <c:f>'Lg to Sm by Broadcasts (2)'!$D$3:$D$19</c:f>
              <c:numCache>
                <c:formatCode>0.00</c:formatCode>
                <c:ptCount val="17"/>
                <c:pt idx="0" formatCode="0">
                  <c:v>10982</c:v>
                </c:pt>
                <c:pt idx="1">
                  <c:v>5521</c:v>
                </c:pt>
                <c:pt idx="2" formatCode="0">
                  <c:v>2298</c:v>
                </c:pt>
                <c:pt idx="3" formatCode="0">
                  <c:v>1864</c:v>
                </c:pt>
                <c:pt idx="4">
                  <c:v>1805</c:v>
                </c:pt>
                <c:pt idx="5">
                  <c:v>1215</c:v>
                </c:pt>
                <c:pt idx="6">
                  <c:v>1998</c:v>
                </c:pt>
                <c:pt idx="7">
                  <c:v>1453</c:v>
                </c:pt>
                <c:pt idx="8">
                  <c:v>2327</c:v>
                </c:pt>
                <c:pt idx="9">
                  <c:v>752</c:v>
                </c:pt>
                <c:pt idx="10">
                  <c:v>2500</c:v>
                </c:pt>
                <c:pt idx="11">
                  <c:v>771</c:v>
                </c:pt>
                <c:pt idx="12">
                  <c:v>649</c:v>
                </c:pt>
                <c:pt idx="13">
                  <c:v>343</c:v>
                </c:pt>
                <c:pt idx="14">
                  <c:v>432</c:v>
                </c:pt>
                <c:pt idx="15">
                  <c:v>791</c:v>
                </c:pt>
                <c:pt idx="16">
                  <c:v>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71-401E-8152-0641F191E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22576"/>
        <c:axId val="1372127328"/>
      </c:lineChart>
      <c:catAx>
        <c:axId val="9956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NAVAREA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7328"/>
        <c:crosses val="autoZero"/>
        <c:auto val="1"/>
        <c:lblAlgn val="ctr"/>
        <c:lblOffset val="100"/>
        <c:noMultiLvlLbl val="0"/>
      </c:catAx>
      <c:valAx>
        <c:axId val="1372127328"/>
        <c:scaling>
          <c:orientation val="minMax"/>
          <c:max val="2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  <a:r>
                  <a:rPr lang="en-US" baseline="0"/>
                  <a:t> (Kb/Yr &amp; Broadcasts/yr)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22576"/>
        <c:crosses val="autoZero"/>
        <c:crossBetween val="between"/>
      </c:valAx>
      <c:valAx>
        <c:axId val="1372129408"/>
        <c:scaling>
          <c:orientation val="minMax"/>
          <c:max val="2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Nav Warnings/yr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37712"/>
        <c:crosses val="max"/>
        <c:crossBetween val="between"/>
      </c:valAx>
      <c:catAx>
        <c:axId val="162993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12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0">
      <a:solidFill>
        <a:srgbClr val="0070C0"/>
      </a:solidFill>
    </a:ln>
    <a:effectLst>
      <a:outerShdw blurRad="139700" dist="1397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Participation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Totals!$D$1:$N$1</c:f>
              <c:strCache>
                <c:ptCount val="11"/>
                <c:pt idx="0">
                  <c:v>MACHC</c:v>
                </c:pt>
                <c:pt idx="1">
                  <c:v>SAIHC</c:v>
                </c:pt>
                <c:pt idx="2">
                  <c:v>EATHC</c:v>
                </c:pt>
                <c:pt idx="3">
                  <c:v>NIOHC</c:v>
                </c:pt>
                <c:pt idx="4">
                  <c:v>RSAHC</c:v>
                </c:pt>
                <c:pt idx="5">
                  <c:v>SWPHC</c:v>
                </c:pt>
                <c:pt idx="6">
                  <c:v>SWAtHC</c:v>
                </c:pt>
                <c:pt idx="7">
                  <c:v>SEPHC</c:v>
                </c:pt>
                <c:pt idx="8">
                  <c:v>MBSHC</c:v>
                </c:pt>
                <c:pt idx="9">
                  <c:v>NSRHC</c:v>
                </c:pt>
                <c:pt idx="10">
                  <c:v>EAHC</c:v>
                </c:pt>
              </c:strCache>
            </c:strRef>
          </c:cat>
          <c:val>
            <c:numRef>
              <c:f>Totals!$D$2:$N$2</c:f>
              <c:numCache>
                <c:formatCode>General</c:formatCode>
                <c:ptCount val="11"/>
                <c:pt idx="0">
                  <c:v>103</c:v>
                </c:pt>
                <c:pt idx="1">
                  <c:v>64</c:v>
                </c:pt>
                <c:pt idx="2">
                  <c:v>76</c:v>
                </c:pt>
                <c:pt idx="3">
                  <c:v>29</c:v>
                </c:pt>
                <c:pt idx="4">
                  <c:v>43</c:v>
                </c:pt>
                <c:pt idx="5">
                  <c:v>60</c:v>
                </c:pt>
                <c:pt idx="6">
                  <c:v>19</c:v>
                </c:pt>
                <c:pt idx="7">
                  <c:v>31</c:v>
                </c:pt>
                <c:pt idx="8">
                  <c:v>29</c:v>
                </c:pt>
                <c:pt idx="9">
                  <c:v>2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A-4137-8A79-65649DF28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099096"/>
        <c:axId val="2097102072"/>
      </c:barChart>
      <c:catAx>
        <c:axId val="2097099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Hydrographic Commission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097102072"/>
        <c:crosses val="autoZero"/>
        <c:auto val="1"/>
        <c:lblAlgn val="ctr"/>
        <c:lblOffset val="100"/>
        <c:noMultiLvlLbl val="0"/>
      </c:catAx>
      <c:valAx>
        <c:axId val="2097102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7099096"/>
        <c:crosses val="autoZero"/>
        <c:crossBetween val="between"/>
      </c:valAx>
      <c:spPr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38100">
      <a:solidFill>
        <a:schemeClr val="tx1"/>
      </a:solidFill>
    </a:ln>
    <a:effectLst>
      <a:outerShdw blurRad="139700" dist="1397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0.07413</cdr:x>
      <cdr:y>0.7269</cdr:y>
    </cdr:from>
    <cdr:to>
      <cdr:x>0.10182</cdr:x>
      <cdr:y>0.77306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D60938B-5EF3-4D2B-80CA-2DEB8F3F8AF8}"/>
            </a:ext>
          </a:extLst>
        </cdr:cNvPr>
        <cdr:cNvSpPr txBox="1"/>
      </cdr:nvSpPr>
      <cdr:spPr>
        <a:xfrm xmlns:a="http://schemas.openxmlformats.org/drawingml/2006/main">
          <a:off x="804596" y="3330034"/>
          <a:ext cx="300546" cy="2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0.1178</cdr:x>
      <cdr:y>0.7269</cdr:y>
    </cdr:from>
    <cdr:to>
      <cdr:x>0.14549</cdr:x>
      <cdr:y>0.77306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06A437C-99B8-4EE3-B7E7-79EEA0993B58}"/>
            </a:ext>
          </a:extLst>
        </cdr:cNvPr>
        <cdr:cNvSpPr txBox="1"/>
      </cdr:nvSpPr>
      <cdr:spPr>
        <a:xfrm xmlns:a="http://schemas.openxmlformats.org/drawingml/2006/main">
          <a:off x="1278616" y="3330034"/>
          <a:ext cx="300546" cy="2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0.16547</cdr:x>
      <cdr:y>0.7269</cdr:y>
    </cdr:from>
    <cdr:to>
      <cdr:x>0.19316</cdr:x>
      <cdr:y>0.77306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1433828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3</a:t>
          </a:r>
        </a:p>
      </cdr:txBody>
    </cdr:sp>
  </cdr:relSizeAnchor>
  <cdr:relSizeAnchor xmlns:cdr="http://schemas.openxmlformats.org/drawingml/2006/chartDrawing">
    <cdr:from>
      <cdr:x>0.20813</cdr:x>
      <cdr:y>0.7269</cdr:y>
    </cdr:from>
    <cdr:to>
      <cdr:x>0.23582</cdr:x>
      <cdr:y>0.77306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1803478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4</a:t>
          </a:r>
        </a:p>
      </cdr:txBody>
    </cdr:sp>
  </cdr:relSizeAnchor>
  <cdr:relSizeAnchor xmlns:cdr="http://schemas.openxmlformats.org/drawingml/2006/chartDrawing">
    <cdr:from>
      <cdr:x>0.25229</cdr:x>
      <cdr:y>0.7269</cdr:y>
    </cdr:from>
    <cdr:to>
      <cdr:x>0.27998</cdr:x>
      <cdr:y>0.77306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2186099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5</a:t>
          </a:r>
        </a:p>
      </cdr:txBody>
    </cdr:sp>
  </cdr:relSizeAnchor>
  <cdr:relSizeAnchor xmlns:cdr="http://schemas.openxmlformats.org/drawingml/2006/chartDrawing">
    <cdr:from>
      <cdr:x>0.29495</cdr:x>
      <cdr:y>0.7269</cdr:y>
    </cdr:from>
    <cdr:to>
      <cdr:x>0.32264</cdr:x>
      <cdr:y>0.77306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2555750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6</a:t>
          </a:r>
        </a:p>
      </cdr:txBody>
    </cdr:sp>
  </cdr:relSizeAnchor>
  <cdr:relSizeAnchor xmlns:cdr="http://schemas.openxmlformats.org/drawingml/2006/chartDrawing">
    <cdr:from>
      <cdr:x>0.3406</cdr:x>
      <cdr:y>0.7269</cdr:y>
    </cdr:from>
    <cdr:to>
      <cdr:x>0.3683</cdr:x>
      <cdr:y>0.77306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2951342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7</a:t>
          </a:r>
        </a:p>
      </cdr:txBody>
    </cdr:sp>
  </cdr:relSizeAnchor>
  <cdr:relSizeAnchor xmlns:cdr="http://schemas.openxmlformats.org/drawingml/2006/chartDrawing">
    <cdr:from>
      <cdr:x>0.38102</cdr:x>
      <cdr:y>0.7269</cdr:y>
    </cdr:from>
    <cdr:to>
      <cdr:x>0.40871</cdr:x>
      <cdr:y>0.77306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3301538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0.42117</cdr:x>
      <cdr:y>0.7269</cdr:y>
    </cdr:from>
    <cdr:to>
      <cdr:x>0.44886</cdr:x>
      <cdr:y>0.77306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3649437" y="3778926"/>
          <a:ext cx="239949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9</a:t>
          </a:r>
        </a:p>
      </cdr:txBody>
    </cdr:sp>
  </cdr:relSizeAnchor>
  <cdr:relSizeAnchor xmlns:cdr="http://schemas.openxmlformats.org/drawingml/2006/chartDrawing">
    <cdr:from>
      <cdr:x>0.46119</cdr:x>
      <cdr:y>0.72566</cdr:y>
    </cdr:from>
    <cdr:to>
      <cdr:x>0.50335</cdr:x>
      <cdr:y>0.77181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5005756" y="3324353"/>
          <a:ext cx="457602" cy="211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10</a:t>
          </a:r>
        </a:p>
      </cdr:txBody>
    </cdr:sp>
  </cdr:relSizeAnchor>
  <cdr:relSizeAnchor xmlns:cdr="http://schemas.openxmlformats.org/drawingml/2006/chartDrawing">
    <cdr:from>
      <cdr:x>0.50251</cdr:x>
      <cdr:y>0.7269</cdr:y>
    </cdr:from>
    <cdr:to>
      <cdr:x>0.54692</cdr:x>
      <cdr:y>0.77306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4354287" y="3778926"/>
          <a:ext cx="384783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11</a:t>
          </a:r>
        </a:p>
      </cdr:txBody>
    </cdr:sp>
  </cdr:relSizeAnchor>
  <cdr:relSizeAnchor xmlns:cdr="http://schemas.openxmlformats.org/drawingml/2006/chartDrawing">
    <cdr:from>
      <cdr:x>0.54717</cdr:x>
      <cdr:y>0.7269</cdr:y>
    </cdr:from>
    <cdr:to>
      <cdr:x>0.58783</cdr:x>
      <cdr:y>0.77306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4741232" y="3778926"/>
          <a:ext cx="352357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12</a:t>
          </a:r>
        </a:p>
      </cdr:txBody>
    </cdr:sp>
  </cdr:relSizeAnchor>
  <cdr:relSizeAnchor xmlns:cdr="http://schemas.openxmlformats.org/drawingml/2006/chartDrawing">
    <cdr:from>
      <cdr:x>0.58758</cdr:x>
      <cdr:y>0.72566</cdr:y>
    </cdr:from>
    <cdr:to>
      <cdr:x>0.62525</cdr:x>
      <cdr:y>0.77181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5091427" y="3772441"/>
          <a:ext cx="326418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13</a:t>
          </a:r>
        </a:p>
      </cdr:txBody>
    </cdr:sp>
  </cdr:relSizeAnchor>
  <cdr:relSizeAnchor xmlns:cdr="http://schemas.openxmlformats.org/drawingml/2006/chartDrawing">
    <cdr:from>
      <cdr:x>0.6335</cdr:x>
      <cdr:y>0.7269</cdr:y>
    </cdr:from>
    <cdr:to>
      <cdr:x>0.67192</cdr:x>
      <cdr:y>0.77306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6876016" y="3330034"/>
          <a:ext cx="417008" cy="2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14</a:t>
          </a:r>
        </a:p>
      </cdr:txBody>
    </cdr:sp>
  </cdr:relSizeAnchor>
  <cdr:relSizeAnchor xmlns:cdr="http://schemas.openxmlformats.org/drawingml/2006/chartDrawing">
    <cdr:from>
      <cdr:x>0.67365</cdr:x>
      <cdr:y>0.72566</cdr:y>
    </cdr:from>
    <cdr:to>
      <cdr:x>0.71806</cdr:x>
      <cdr:y>0.77181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5837214" y="3772441"/>
          <a:ext cx="384784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15</a:t>
          </a:r>
        </a:p>
      </cdr:txBody>
    </cdr:sp>
  </cdr:relSizeAnchor>
  <cdr:relSizeAnchor xmlns:cdr="http://schemas.openxmlformats.org/drawingml/2006/chartDrawing">
    <cdr:from>
      <cdr:x>0.71832</cdr:x>
      <cdr:y>0.7269</cdr:y>
    </cdr:from>
    <cdr:to>
      <cdr:x>0.76048</cdr:x>
      <cdr:y>0.77306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7796565" y="3330034"/>
          <a:ext cx="457601" cy="2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16</a:t>
          </a:r>
        </a:p>
      </cdr:txBody>
    </cdr:sp>
  </cdr:relSizeAnchor>
  <cdr:relSizeAnchor xmlns:cdr="http://schemas.openxmlformats.org/drawingml/2006/chartDrawing">
    <cdr:from>
      <cdr:x>0.76298</cdr:x>
      <cdr:y>0.72566</cdr:y>
    </cdr:from>
    <cdr:to>
      <cdr:x>0.80155</cdr:x>
      <cdr:y>0.77181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8281383" y="3324353"/>
          <a:ext cx="418636" cy="211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17</a:t>
          </a:r>
        </a:p>
      </cdr:txBody>
    </cdr:sp>
  </cdr:relSizeAnchor>
  <cdr:relSizeAnchor xmlns:cdr="http://schemas.openxmlformats.org/drawingml/2006/chartDrawing">
    <cdr:from>
      <cdr:x>0.80503</cdr:x>
      <cdr:y>0.72441</cdr:y>
    </cdr:from>
    <cdr:to>
      <cdr:x>0.84604</cdr:x>
      <cdr:y>0.77057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6975567" y="3765956"/>
          <a:ext cx="355384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18</a:t>
          </a:r>
        </a:p>
      </cdr:txBody>
    </cdr:sp>
  </cdr:relSizeAnchor>
  <cdr:relSizeAnchor xmlns:cdr="http://schemas.openxmlformats.org/drawingml/2006/chartDrawing">
    <cdr:from>
      <cdr:x>0.84654</cdr:x>
      <cdr:y>0.72566</cdr:y>
    </cdr:from>
    <cdr:to>
      <cdr:x>0.8872</cdr:x>
      <cdr:y>0.77181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7335273" y="3772441"/>
          <a:ext cx="352357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19</a:t>
          </a:r>
        </a:p>
      </cdr:txBody>
    </cdr:sp>
  </cdr:relSizeAnchor>
  <cdr:relSizeAnchor xmlns:cdr="http://schemas.openxmlformats.org/drawingml/2006/chartDrawing">
    <cdr:from>
      <cdr:x>0.89273</cdr:x>
      <cdr:y>0.7269</cdr:y>
    </cdr:from>
    <cdr:to>
      <cdr:x>0.93396</cdr:x>
      <cdr:y>0.77306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9689624" y="3330034"/>
          <a:ext cx="447507" cy="2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</a:rPr>
            <a:t>20</a:t>
          </a:r>
        </a:p>
      </cdr:txBody>
    </cdr:sp>
  </cdr:relSizeAnchor>
  <cdr:relSizeAnchor xmlns:cdr="http://schemas.openxmlformats.org/drawingml/2006/chartDrawing">
    <cdr:from>
      <cdr:x>0.93417</cdr:x>
      <cdr:y>0.7269</cdr:y>
    </cdr:from>
    <cdr:to>
      <cdr:x>0.97851</cdr:x>
      <cdr:y>0.77306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456C6DEF-CE8C-496B-B923-F8E1CC6A1A88}"/>
            </a:ext>
          </a:extLst>
        </cdr:cNvPr>
        <cdr:cNvSpPr txBox="1"/>
      </cdr:nvSpPr>
      <cdr:spPr>
        <a:xfrm xmlns:a="http://schemas.openxmlformats.org/drawingml/2006/main">
          <a:off x="8094618" y="3778926"/>
          <a:ext cx="384197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21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20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9C943-099A-88C8-14C0-6507CFBDD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E8BEC5-A04B-4BB6-81B9-C9DCF5F1062E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77-C9CA-4B25-A76D-CC1F199E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052279-C658-5FDE-1290-557F7FE88599}"/>
              </a:ext>
            </a:extLst>
          </p:cNvPr>
          <p:cNvGrpSpPr/>
          <p:nvPr userDrawn="1"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144E3-2863-ECF5-33E4-B6E244E0135E}"/>
                </a:ext>
              </a:extLst>
            </p:cNvPr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265032-BC38-F289-6F84-4BA488501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0757B83-2A82-A336-14F9-79CB703A9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34306F-EEB9-F4D1-CA28-0555C34B6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0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0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8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0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3447408" y="6332495"/>
            <a:ext cx="5297184" cy="41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IRCC16</a:t>
            </a:r>
            <a:b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Santa Cruz Island - Galapagos, Ecuador</a:t>
            </a:r>
            <a:r>
              <a:rPr lang="de-DE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10 – 12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-1"/>
            <a:ext cx="12192000" cy="6332495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1" y="0"/>
            <a:ext cx="3437937" cy="11459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35860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Outcomes from HSSC16 and IRCC16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180879"/>
            <a:ext cx="9144000" cy="1655762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Christopher Janus</a:t>
            </a:r>
          </a:p>
          <a:p>
            <a:r>
              <a:rPr lang="en-US" sz="31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Chari, WWNWS</a:t>
            </a:r>
          </a:p>
        </p:txBody>
      </p:sp>
    </p:spTree>
    <p:extLst>
      <p:ext uri="{BB962C8B-B14F-4D97-AF65-F5344CB8AC3E}">
        <p14:creationId xmlns:p14="http://schemas.microsoft.com/office/powerpoint/2010/main" val="6179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15th meeting of the WWNWS-SC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Held from 4-8 September 2023 as a hybrid meeting at the IHO Secretariat in Monaco</a:t>
            </a:r>
          </a:p>
          <a:p>
            <a:r>
              <a:rPr lang="en-US" dirty="0"/>
              <a:t>63 Participants</a:t>
            </a:r>
          </a:p>
          <a:p>
            <a:r>
              <a:rPr lang="en-US" dirty="0"/>
              <a:t>BDMSS – Regional system with partial coverage of NAVAREA VIII, X, XI, and XIII  </a:t>
            </a:r>
          </a:p>
          <a:p>
            <a:r>
              <a:rPr lang="en-US" dirty="0"/>
              <a:t>NAVDAT – Navigation Data </a:t>
            </a:r>
          </a:p>
          <a:p>
            <a:r>
              <a:rPr lang="en-US" dirty="0"/>
              <a:t>Space Activities Working Group report</a:t>
            </a:r>
          </a:p>
          <a:p>
            <a:r>
              <a:rPr lang="en-US" dirty="0"/>
              <a:t>Task Team on Volcanic Activity report</a:t>
            </a:r>
          </a:p>
          <a:p>
            <a:r>
              <a:rPr lang="en-US" dirty="0"/>
              <a:t>S-124 Progress and Challenges</a:t>
            </a:r>
          </a:p>
          <a:p>
            <a:r>
              <a:rPr lang="en-US" dirty="0"/>
              <a:t>Iridium </a:t>
            </a:r>
            <a:r>
              <a:rPr lang="en-US" dirty="0" err="1"/>
              <a:t>SafetyCast</a:t>
            </a:r>
            <a:r>
              <a:rPr lang="en-US" dirty="0"/>
              <a:t> Implementation </a:t>
            </a:r>
          </a:p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meeting of the WWNWS Document Review Working Group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2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IHO Strategic Plan – SPI for MSI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Target: </a:t>
            </a:r>
            <a:br>
              <a:rPr lang="en-US" dirty="0"/>
            </a:br>
            <a:r>
              <a:rPr lang="en-US" dirty="0"/>
              <a:t>3.1 Collaborate with other bodies who deliver capacity building and training to improve effectiveness of capacity building activities and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  <a:p>
            <a:r>
              <a:rPr lang="en-US" dirty="0"/>
              <a:t>Measure:</a:t>
            </a:r>
            <a:br>
              <a:rPr lang="en-US" dirty="0"/>
            </a:br>
            <a:r>
              <a:rPr lang="en-US" dirty="0"/>
              <a:t>3.1.1 Percentage of Coastal States that are capable to provide maritime safety information (MSI) </a:t>
            </a:r>
            <a:r>
              <a:rPr lang="en-US" b="1" dirty="0">
                <a:solidFill>
                  <a:srgbClr val="FF0000"/>
                </a:solidFill>
              </a:rPr>
              <a:t>[navigational warnings]</a:t>
            </a:r>
            <a:r>
              <a:rPr lang="en-US" dirty="0"/>
              <a:t> according to the joint IMO/IHO/WMO manual on MSI </a:t>
            </a:r>
            <a:r>
              <a:rPr lang="en-US" dirty="0">
                <a:solidFill>
                  <a:srgbClr val="FF0000"/>
                </a:solidFill>
              </a:rPr>
              <a:t>(2026 - 90%)</a:t>
            </a:r>
          </a:p>
          <a:p>
            <a:pPr lvl="1"/>
            <a:r>
              <a:rPr lang="en-US" sz="1800" i="1" dirty="0">
                <a:latin typeface="Calibri" panose="020F0502020204030204" pitchFamily="34" charset="0"/>
              </a:rPr>
              <a:t>NAVAREA will confirm successful communications (via email/phone) twice per year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SPI - Navigation Warnings by year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5C96B5-0382-43ED-B56D-6654DB9346F5}"/>
              </a:ext>
            </a:extLst>
          </p:cNvPr>
          <p:cNvGraphicFramePr/>
          <p:nvPr>
            <p:extLst/>
          </p:nvPr>
        </p:nvGraphicFramePr>
        <p:xfrm>
          <a:off x="5250233" y="1683979"/>
          <a:ext cx="6640837" cy="409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6B5EE1-C5AD-4050-9D1A-56B77765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31" y="1690688"/>
            <a:ext cx="3657599" cy="236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8AD15B-E138-4866-BF8D-F5DF2C580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132" y="4141045"/>
            <a:ext cx="3394995" cy="1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Navigational warnings issued in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3573A5-D722-4280-A3E7-193B4CD290A1}"/>
              </a:ext>
            </a:extLst>
          </p:cNvPr>
          <p:cNvGraphicFramePr/>
          <p:nvPr>
            <p:extLst/>
          </p:nvPr>
        </p:nvGraphicFramePr>
        <p:xfrm>
          <a:off x="1063674" y="1362456"/>
          <a:ext cx="10853928" cy="458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28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Navigational warnings issued in 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8556A2-E1AD-47F3-978F-2550023EC2DF}"/>
              </a:ext>
            </a:extLst>
          </p:cNvPr>
          <p:cNvGraphicFramePr/>
          <p:nvPr>
            <p:extLst/>
          </p:nvPr>
        </p:nvGraphicFramePr>
        <p:xfrm>
          <a:off x="1060704" y="1364480"/>
          <a:ext cx="10849075" cy="458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24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SPI - MSI Support for 2023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(Derived from WWNWS15 NAVAREA Self Assessments)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45A6AD-EFC3-428D-80F9-BF2EFC4FB75A}"/>
              </a:ext>
            </a:extLst>
          </p:cNvPr>
          <p:cNvGraphicFramePr/>
          <p:nvPr>
            <p:extLst/>
          </p:nvPr>
        </p:nvGraphicFramePr>
        <p:xfrm>
          <a:off x="1060704" y="1447108"/>
          <a:ext cx="10112987" cy="44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90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SPI - MSI Support for 2022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(Derived from WWNWS14 NAVAREA Self Assessments)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87878D-DD42-41E7-A468-91E1962CBF7D}"/>
              </a:ext>
            </a:extLst>
          </p:cNvPr>
          <p:cNvGraphicFramePr/>
          <p:nvPr>
            <p:extLst/>
          </p:nvPr>
        </p:nvGraphicFramePr>
        <p:xfrm>
          <a:off x="1060704" y="1447108"/>
          <a:ext cx="10112988" cy="444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29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SPI - Coastal States by NAVAREA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0C8A33-9909-46E2-AB9C-720EA4A274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704" y="1317191"/>
          <a:ext cx="98221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060">
                  <a:extLst>
                    <a:ext uri="{9D8B030D-6E8A-4147-A177-3AD203B41FA5}">
                      <a16:colId xmlns:a16="http://schemas.microsoft.com/office/drawing/2014/main" val="2793172750"/>
                    </a:ext>
                  </a:extLst>
                </a:gridCol>
                <a:gridCol w="3274060">
                  <a:extLst>
                    <a:ext uri="{9D8B030D-6E8A-4147-A177-3AD203B41FA5}">
                      <a16:colId xmlns:a16="http://schemas.microsoft.com/office/drawing/2014/main" val="2417529556"/>
                    </a:ext>
                  </a:extLst>
                </a:gridCol>
                <a:gridCol w="3274060">
                  <a:extLst>
                    <a:ext uri="{9D8B030D-6E8A-4147-A177-3AD203B41FA5}">
                      <a16:colId xmlns:a16="http://schemas.microsoft.com/office/drawing/2014/main" val="416959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NAVAREA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Coastal States with MSI Capacity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Coastal States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651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 (United Kingdom)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161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SUBAREA </a:t>
                      </a:r>
                      <a:r>
                        <a:rPr lang="en-US" sz="1600" dirty="0" err="1"/>
                        <a:t>Ib</a:t>
                      </a:r>
                      <a:r>
                        <a:rPr lang="en-US" sz="1600" dirty="0"/>
                        <a:t> (Sweden)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307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II (France)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722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III (Spain)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694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IV (United States)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965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V (Brazil)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7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VI (Argentina)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875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VII (South Africa)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014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VIII (India)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326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IX (Pakistan)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040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 (Australia)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11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86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SPI - Coastal States by NAVAREA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7C195D-982C-4596-BBD8-625E109B71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704" y="1345799"/>
          <a:ext cx="968862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916">
                  <a:extLst>
                    <a:ext uri="{9D8B030D-6E8A-4147-A177-3AD203B41FA5}">
                      <a16:colId xmlns:a16="http://schemas.microsoft.com/office/drawing/2014/main" val="2793172750"/>
                    </a:ext>
                  </a:extLst>
                </a:gridCol>
                <a:gridCol w="3356309">
                  <a:extLst>
                    <a:ext uri="{9D8B030D-6E8A-4147-A177-3AD203B41FA5}">
                      <a16:colId xmlns:a16="http://schemas.microsoft.com/office/drawing/2014/main" val="2417529556"/>
                    </a:ext>
                  </a:extLst>
                </a:gridCol>
                <a:gridCol w="2935404">
                  <a:extLst>
                    <a:ext uri="{9D8B030D-6E8A-4147-A177-3AD203B41FA5}">
                      <a16:colId xmlns:a16="http://schemas.microsoft.com/office/drawing/2014/main" val="416959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NAVAREA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Coastal States with MSI Capacity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Coastal States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651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 (Japan)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161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XII (United States)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722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XIII (Russian Federation)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4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XIV (New Zealand)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965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XV (Chile)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7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XVI (Peru)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5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XVII (Canada)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4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XVIII (Canada)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6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XIX (Norway)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040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XX (Russian Federation)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1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XXI (Russian Federation)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9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WWNWS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4866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34A172A-216B-4B19-B17F-3BD0F0E5101D}"/>
              </a:ext>
            </a:extLst>
          </p:cNvPr>
          <p:cNvSpPr/>
          <p:nvPr/>
        </p:nvSpPr>
        <p:spPr>
          <a:xfrm>
            <a:off x="9749199" y="5628105"/>
            <a:ext cx="1998747" cy="864769"/>
          </a:xfrm>
          <a:prstGeom prst="ellipse">
            <a:avLst/>
          </a:prstGeom>
          <a:solidFill>
            <a:srgbClr val="FFFF00"/>
          </a:solidFill>
          <a:effectLst>
            <a:outerShdw blurRad="1397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 = 89.2%</a:t>
            </a:r>
          </a:p>
        </p:txBody>
      </p:sp>
    </p:spTree>
    <p:extLst>
      <p:ext uri="{BB962C8B-B14F-4D97-AF65-F5344CB8AC3E}">
        <p14:creationId xmlns:p14="http://schemas.microsoft.com/office/powerpoint/2010/main" val="313205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2024 Inmarsat </a:t>
            </a:r>
            <a:r>
              <a:rPr lang="en-US" sz="4000" b="1" dirty="0">
                <a:solidFill>
                  <a:srgbClr val="FF0000"/>
                </a:solidFill>
              </a:rPr>
              <a:t>Data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Usage – Most to Least</a:t>
            </a:r>
            <a:br>
              <a:rPr lang="en-US" sz="4000" dirty="0"/>
            </a:b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(Estimated)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D5427B-BFB3-45AE-9A89-BCD4870BC1D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9264" y="1865376"/>
          <a:ext cx="10259568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02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Relevant </a:t>
            </a:r>
            <a:r>
              <a:rPr lang="fr-FR" sz="2400" cap="all" dirty="0" err="1">
                <a:latin typeface="Arial Black" panose="020B0A04020102020204" pitchFamily="34" charset="0"/>
              </a:rPr>
              <a:t>outcomes</a:t>
            </a:r>
            <a:r>
              <a:rPr lang="fr-FR" sz="2400" cap="all" dirty="0">
                <a:latin typeface="Arial Black" panose="020B0A04020102020204" pitchFamily="34" charset="0"/>
              </a:rPr>
              <a:t> </a:t>
            </a:r>
            <a:r>
              <a:rPr lang="fr-FR" sz="2400" cap="all" dirty="0" err="1">
                <a:latin typeface="Arial Black" panose="020B0A04020102020204" pitchFamily="34" charset="0"/>
              </a:rPr>
              <a:t>from</a:t>
            </a:r>
            <a:r>
              <a:rPr lang="fr-FR" sz="2400" cap="all" dirty="0">
                <a:latin typeface="Arial Black" panose="020B0A04020102020204" pitchFamily="34" charset="0"/>
              </a:rPr>
              <a:t> HSSC16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221" y="1218489"/>
            <a:ext cx="10579053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The 16th meeting of the Hydrographic Services and Standards Committee (HSSC) took place in Tokyo, Japan from 27-31 May 2024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Discussed the use of Secure Exchange and Communication (SECOM)  with S-100 based products and services.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Requested that the IHO Council </a:t>
            </a:r>
            <a:r>
              <a:rPr lang="en-US" sz="2450" b="1" dirty="0" err="1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 the St. Lawrence River as an “IHO Canada Sea Trial Area” (for S-100 testing) along with the possibility to identify additional official areas around the world.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38664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2024 </a:t>
            </a:r>
            <a:r>
              <a:rPr lang="en-US" sz="4000" b="1" dirty="0">
                <a:solidFill>
                  <a:srgbClr val="FF0000"/>
                </a:solidFill>
              </a:rPr>
              <a:t>Navigational Warnings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issued– Most to Least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(Estimated)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A4769B-FB9C-4B18-9A58-41FE66F3AB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9264" y="1865376"/>
          <a:ext cx="10259568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18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10036224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2024 Navigational Warnings </a:t>
            </a:r>
            <a:r>
              <a:rPr lang="en-US" sz="4000" b="1" dirty="0">
                <a:solidFill>
                  <a:srgbClr val="FF0000"/>
                </a:solidFill>
              </a:rPr>
              <a:t>broadcast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– Most to Least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(Estimated and includes repetitions)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9B2FD5-FBC9-439C-B81B-9D41ADDA03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9264" y="1865376"/>
          <a:ext cx="10259568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46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C-55 GIS Project to identify MSI capacity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986E4-FA77-4804-B9E6-B7C60AC36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81" y="1342333"/>
            <a:ext cx="9339654" cy="463067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CF09CF2-E1C9-4C17-969A-954C6E58D49F}"/>
              </a:ext>
            </a:extLst>
          </p:cNvPr>
          <p:cNvGrpSpPr/>
          <p:nvPr/>
        </p:nvGrpSpPr>
        <p:grpSpPr>
          <a:xfrm>
            <a:off x="622852" y="3538330"/>
            <a:ext cx="3160202" cy="1139687"/>
            <a:chOff x="622852" y="3538330"/>
            <a:chExt cx="3160202" cy="1139687"/>
          </a:xfrm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8D9933-BBDC-4E92-AE36-0B92E1CF88A3}"/>
                </a:ext>
              </a:extLst>
            </p:cNvPr>
            <p:cNvSpPr/>
            <p:nvPr/>
          </p:nvSpPr>
          <p:spPr>
            <a:xfrm>
              <a:off x="622852" y="3538330"/>
              <a:ext cx="2955235" cy="1139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D0F02DD-5910-4369-81BC-3DB254A6D3ED}"/>
                </a:ext>
              </a:extLst>
            </p:cNvPr>
            <p:cNvSpPr/>
            <p:nvPr/>
          </p:nvSpPr>
          <p:spPr>
            <a:xfrm>
              <a:off x="939565" y="3737113"/>
              <a:ext cx="265044" cy="265044"/>
            </a:xfrm>
            <a:prstGeom prst="ellipse">
              <a:avLst/>
            </a:prstGeom>
            <a:solidFill>
              <a:srgbClr val="D1F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B76942-D71B-41A8-A0D3-D603AA854BD6}"/>
                </a:ext>
              </a:extLst>
            </p:cNvPr>
            <p:cNvSpPr/>
            <p:nvPr/>
          </p:nvSpPr>
          <p:spPr>
            <a:xfrm>
              <a:off x="939565" y="4219160"/>
              <a:ext cx="265044" cy="265044"/>
            </a:xfrm>
            <a:prstGeom prst="ellipse">
              <a:avLst/>
            </a:prstGeom>
            <a:solidFill>
              <a:srgbClr val="E6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903048-86A5-4985-B6EA-F34DC0B0B943}"/>
                </a:ext>
              </a:extLst>
            </p:cNvPr>
            <p:cNvSpPr txBox="1"/>
            <p:nvPr/>
          </p:nvSpPr>
          <p:spPr>
            <a:xfrm>
              <a:off x="1204835" y="3684969"/>
              <a:ext cx="25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Meets MSI SPI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6892C8-EFDE-42AE-9FB2-DEAA8AD8B540}"/>
                </a:ext>
              </a:extLst>
            </p:cNvPr>
            <p:cNvSpPr txBox="1"/>
            <p:nvPr/>
          </p:nvSpPr>
          <p:spPr>
            <a:xfrm>
              <a:off x="1204609" y="4128124"/>
              <a:ext cx="25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Does not meet MSI SPI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15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Coastal State attribution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BCBD3-7182-4987-A58D-291E61A3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19" y="1946017"/>
            <a:ext cx="4705350" cy="3742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74411-FDCB-455D-9577-137E3C4D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924" y="3753419"/>
            <a:ext cx="3762375" cy="2933700"/>
          </a:xfrm>
          <a:prstGeom prst="rect">
            <a:avLst/>
          </a:prstGeom>
          <a:ln w="22225">
            <a:solidFill>
              <a:srgbClr val="E60000"/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80EE8B-F820-4C8E-A814-A6DA0226241E}"/>
              </a:ext>
            </a:extLst>
          </p:cNvPr>
          <p:cNvSpPr/>
          <p:nvPr/>
        </p:nvSpPr>
        <p:spPr>
          <a:xfrm>
            <a:off x="5527343" y="655093"/>
            <a:ext cx="5977720" cy="3220871"/>
          </a:xfrm>
          <a:custGeom>
            <a:avLst/>
            <a:gdLst>
              <a:gd name="connsiteX0" fmla="*/ 0 w 5977720"/>
              <a:gd name="connsiteY0" fmla="*/ 3220871 h 3220871"/>
              <a:gd name="connsiteX1" fmla="*/ 1282890 w 5977720"/>
              <a:gd name="connsiteY1" fmla="*/ 0 h 3220871"/>
              <a:gd name="connsiteX2" fmla="*/ 5977720 w 5977720"/>
              <a:gd name="connsiteY2" fmla="*/ 2756847 h 3220871"/>
              <a:gd name="connsiteX3" fmla="*/ 0 w 5977720"/>
              <a:gd name="connsiteY3" fmla="*/ 3220871 h 322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7720" h="3220871">
                <a:moveTo>
                  <a:pt x="0" y="3220871"/>
                </a:moveTo>
                <a:lnTo>
                  <a:pt x="1282890" y="0"/>
                </a:lnTo>
                <a:lnTo>
                  <a:pt x="5977720" y="2756847"/>
                </a:lnTo>
                <a:lnTo>
                  <a:pt x="0" y="3220871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1980D-A8FE-452C-9ED6-A3C74F8A1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83" y="637999"/>
            <a:ext cx="4705350" cy="27622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6F65CE-1271-48EA-8125-4FD7F001DF87}"/>
              </a:ext>
            </a:extLst>
          </p:cNvPr>
          <p:cNvSpPr/>
          <p:nvPr/>
        </p:nvSpPr>
        <p:spPr>
          <a:xfrm>
            <a:off x="9840036" y="1637731"/>
            <a:ext cx="368489" cy="36848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A4FCD5-6C7D-4AB5-A7EB-61B4ABFAB662}"/>
              </a:ext>
            </a:extLst>
          </p:cNvPr>
          <p:cNvCxnSpPr>
            <a:cxnSpLocks/>
          </p:cNvCxnSpPr>
          <p:nvPr/>
        </p:nvCxnSpPr>
        <p:spPr>
          <a:xfrm>
            <a:off x="10024280" y="2019124"/>
            <a:ext cx="60832" cy="1734295"/>
          </a:xfrm>
          <a:prstGeom prst="straightConnector1">
            <a:avLst/>
          </a:prstGeom>
          <a:ln w="22225">
            <a:solidFill>
              <a:srgbClr val="E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C-55 GIS Project to identify MSI capacity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2E638F-2D29-44A4-BCF7-76E91EA24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61" y="1322769"/>
            <a:ext cx="6939130" cy="4724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44630F-FFCD-4073-9534-4D2DDA44B4D3}"/>
              </a:ext>
            </a:extLst>
          </p:cNvPr>
          <p:cNvGrpSpPr/>
          <p:nvPr/>
        </p:nvGrpSpPr>
        <p:grpSpPr>
          <a:xfrm>
            <a:off x="7553042" y="4759093"/>
            <a:ext cx="3160202" cy="1139687"/>
            <a:chOff x="622852" y="3538330"/>
            <a:chExt cx="3160202" cy="1139687"/>
          </a:xfrm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DB009F-4160-4D35-9FD7-F6170A444126}"/>
                </a:ext>
              </a:extLst>
            </p:cNvPr>
            <p:cNvSpPr/>
            <p:nvPr/>
          </p:nvSpPr>
          <p:spPr>
            <a:xfrm>
              <a:off x="622852" y="3538330"/>
              <a:ext cx="2955235" cy="1139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395B6A-A11C-44F7-9BD9-8199134C5D20}"/>
                </a:ext>
              </a:extLst>
            </p:cNvPr>
            <p:cNvSpPr/>
            <p:nvPr/>
          </p:nvSpPr>
          <p:spPr>
            <a:xfrm>
              <a:off x="939565" y="3737113"/>
              <a:ext cx="265044" cy="265044"/>
            </a:xfrm>
            <a:prstGeom prst="ellipse">
              <a:avLst/>
            </a:prstGeom>
            <a:solidFill>
              <a:srgbClr val="D1F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868A00-126F-493A-BCB8-B867036D9667}"/>
                </a:ext>
              </a:extLst>
            </p:cNvPr>
            <p:cNvSpPr/>
            <p:nvPr/>
          </p:nvSpPr>
          <p:spPr>
            <a:xfrm>
              <a:off x="939565" y="4219160"/>
              <a:ext cx="265044" cy="265044"/>
            </a:xfrm>
            <a:prstGeom prst="ellipse">
              <a:avLst/>
            </a:prstGeom>
            <a:solidFill>
              <a:srgbClr val="E6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84B281-AD68-42B0-9D84-2868C953E6B0}"/>
                </a:ext>
              </a:extLst>
            </p:cNvPr>
            <p:cNvSpPr txBox="1"/>
            <p:nvPr/>
          </p:nvSpPr>
          <p:spPr>
            <a:xfrm>
              <a:off x="1204835" y="3684969"/>
              <a:ext cx="25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Meets MSI SPI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3A9061-BB59-4A71-8912-2AC7972A0FC4}"/>
                </a:ext>
              </a:extLst>
            </p:cNvPr>
            <p:cNvSpPr txBox="1"/>
            <p:nvPr/>
          </p:nvSpPr>
          <p:spPr>
            <a:xfrm>
              <a:off x="1204609" y="4128124"/>
              <a:ext cx="25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Does not meet MSI SPI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4880B1-26DE-40FD-AB25-1D8C3B203379}"/>
              </a:ext>
            </a:extLst>
          </p:cNvPr>
          <p:cNvSpPr txBox="1"/>
          <p:nvPr/>
        </p:nvSpPr>
        <p:spPr>
          <a:xfrm>
            <a:off x="8373979" y="3023170"/>
            <a:ext cx="330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maps.arcgis.com</a:t>
            </a:r>
          </a:p>
        </p:txBody>
      </p:sp>
    </p:spTree>
    <p:extLst>
      <p:ext uri="{BB962C8B-B14F-4D97-AF65-F5344CB8AC3E}">
        <p14:creationId xmlns:p14="http://schemas.microsoft.com/office/powerpoint/2010/main" val="120521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C-55 GIS Project to identify MSI capacity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E6E1F-7FB8-4F17-9BE5-8C2858B2CD6B}"/>
              </a:ext>
            </a:extLst>
          </p:cNvPr>
          <p:cNvSpPr txBox="1"/>
          <p:nvPr/>
        </p:nvSpPr>
        <p:spPr>
          <a:xfrm>
            <a:off x="8373979" y="3023170"/>
            <a:ext cx="330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maps.arcgis.com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343B9-27DD-42BB-B538-24B7FF3E3D26}"/>
              </a:ext>
            </a:extLst>
          </p:cNvPr>
          <p:cNvSpPr txBox="1"/>
          <p:nvPr/>
        </p:nvSpPr>
        <p:spPr>
          <a:xfrm>
            <a:off x="8373979" y="4234349"/>
            <a:ext cx="3695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IHO.maps.arcgis.com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0F53CA7-1DB2-4BA4-AFDC-FFA7FCD2F28B}"/>
              </a:ext>
            </a:extLst>
          </p:cNvPr>
          <p:cNvSpPr/>
          <p:nvPr/>
        </p:nvSpPr>
        <p:spPr>
          <a:xfrm>
            <a:off x="9793705" y="3716225"/>
            <a:ext cx="433137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674C3A-C42B-4C5E-BCC0-B01510AD0BCB}"/>
              </a:ext>
            </a:extLst>
          </p:cNvPr>
          <p:cNvSpPr txBox="1"/>
          <p:nvPr/>
        </p:nvSpPr>
        <p:spPr>
          <a:xfrm>
            <a:off x="8373979" y="1690091"/>
            <a:ext cx="3100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step: move the web map to the IHO’s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ArcGis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online server and add a link to the WWNWS web page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9FC590-AB86-4B2D-A46B-ADACE6A4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1325880"/>
            <a:ext cx="6940296" cy="47234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215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Iridium SafetyCast Implementation 2024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0A60-84F7-441F-85A2-C4BD1F28941E}"/>
              </a:ext>
            </a:extLst>
          </p:cNvPr>
          <p:cNvSpPr txBox="1"/>
          <p:nvPr/>
        </p:nvSpPr>
        <p:spPr>
          <a:xfrm>
            <a:off x="1301115" y="1685926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B846F-F846-48B5-9654-C841472F150B}"/>
              </a:ext>
            </a:extLst>
          </p:cNvPr>
          <p:cNvSpPr txBox="1"/>
          <p:nvPr/>
        </p:nvSpPr>
        <p:spPr>
          <a:xfrm>
            <a:off x="7948699" y="1685926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METAREAS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EE3FE6-C09C-4D2B-81D0-D8CF198AC59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2093976"/>
            <a:ext cx="4837176" cy="3867912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4F793-BEFE-4AF7-90CA-AB620F32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44" y="2057400"/>
            <a:ext cx="4837176" cy="382083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4F900-ADCE-4A3B-B714-94986484A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161" y="5154613"/>
            <a:ext cx="2276475" cy="10141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9458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31336" y="1417320"/>
          <a:ext cx="7059168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MSI Capacity Building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5DF290-A044-43F8-8C4C-14206797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1828800"/>
            <a:ext cx="3309937" cy="368489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Last courses:</a:t>
            </a:r>
            <a:br>
              <a:rPr lang="en-US" sz="2400" dirty="0"/>
            </a:br>
            <a:r>
              <a:rPr lang="en-US" sz="2400" dirty="0"/>
              <a:t>Istanbul, Turkey (MBSHC)</a:t>
            </a:r>
            <a:br>
              <a:rPr lang="en-US" sz="2400" dirty="0"/>
            </a:br>
            <a:r>
              <a:rPr lang="en-US" sz="2400" dirty="0"/>
              <a:t>May 2024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Muscat, Oman</a:t>
            </a:r>
            <a:br>
              <a:rPr lang="en-US" sz="2400" dirty="0"/>
            </a:br>
            <a:r>
              <a:rPr lang="en-US" sz="2400" dirty="0"/>
              <a:t>(RSAHC/SAIHC/NIOCH )</a:t>
            </a:r>
            <a:br>
              <a:rPr lang="en-US" sz="2400" dirty="0"/>
            </a:br>
            <a:r>
              <a:rPr lang="en-US" sz="2400" dirty="0"/>
              <a:t>October 2023</a:t>
            </a:r>
          </a:p>
          <a:p>
            <a:r>
              <a:rPr lang="en-US" sz="2400" dirty="0"/>
              <a:t>Next Courses:</a:t>
            </a:r>
            <a:br>
              <a:rPr lang="en-US" sz="2400" dirty="0"/>
            </a:br>
            <a:r>
              <a:rPr lang="en-US" sz="2400" dirty="0"/>
              <a:t>NIOHC and MACHC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49056" y="1060704"/>
          <a:ext cx="3364992" cy="238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68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S-124 Update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S-124 version 2.0.0 endorsed by WWNWS15 and submitted to HSSC16 for approval.</a:t>
            </a:r>
          </a:p>
          <a:p>
            <a:r>
              <a:rPr lang="en-US" dirty="0"/>
              <a:t>MSC 108 approved the updated Joint IMO/IHO/WMO Manual on Maritime Safety Information</a:t>
            </a:r>
          </a:p>
          <a:p>
            <a:r>
              <a:rPr lang="en-US" dirty="0"/>
              <a:t>S-124 Document Encoding Guide draft version complete and continues to be improved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GB" dirty="0"/>
              <a:t>Create a dedicated WWNWS S-164 working group with a representative to the S-164WG </a:t>
            </a:r>
            <a:r>
              <a:rPr lang="en-US" dirty="0"/>
              <a:t>to create a test data set. </a:t>
            </a:r>
          </a:p>
          <a:p>
            <a:pPr lvl="1"/>
            <a:r>
              <a:rPr lang="en-US" dirty="0"/>
              <a:t>Develop a method to validate S-124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9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WWNWS Document Review Schedule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Resolution MSC.468(101) – Amendments to Promulgation of Maritime Safety Information (Resolution A.705(17), as amended)</a:t>
            </a:r>
          </a:p>
          <a:p>
            <a:r>
              <a:rPr lang="en-US" dirty="0"/>
              <a:t>Resolution MSC.469(101 – 	 Amendments to World-wide Navigational Warning Service (Resolution A.706(17), as amended) </a:t>
            </a:r>
          </a:p>
          <a:p>
            <a:r>
              <a:rPr lang="en-US" dirty="0"/>
              <a:t>MSC.1/Circ.1310/Rev.1 – Revised Joint IMO/IHO/WMO Manual on Maritime Safety Information</a:t>
            </a:r>
          </a:p>
          <a:p>
            <a:r>
              <a:rPr lang="en-US" dirty="0"/>
              <a:t>MSC.1/Circ.1403/Rev.1 – Amendments to the Revised NAVTEX Manual </a:t>
            </a:r>
          </a:p>
          <a:p>
            <a:r>
              <a:rPr lang="en-US" dirty="0"/>
              <a:t>EGC Manual</a:t>
            </a:r>
          </a:p>
          <a:p>
            <a:pPr lvl="2"/>
            <a:r>
              <a:rPr lang="en-US" dirty="0"/>
              <a:t>MSC.1/Circ.1364/Rev.2 – International </a:t>
            </a:r>
            <a:r>
              <a:rPr lang="en-US" dirty="0" err="1"/>
              <a:t>SafetyNET</a:t>
            </a:r>
            <a:r>
              <a:rPr lang="en-US" dirty="0"/>
              <a:t> Services Manual </a:t>
            </a:r>
          </a:p>
          <a:p>
            <a:pPr lvl="2"/>
            <a:r>
              <a:rPr lang="en-US" dirty="0"/>
              <a:t>MSC.1/Circ.1613 – Iridium </a:t>
            </a:r>
            <a:r>
              <a:rPr lang="en-US" dirty="0" err="1"/>
              <a:t>Safetycast</a:t>
            </a:r>
            <a:r>
              <a:rPr lang="en-US" dirty="0"/>
              <a:t> Service Manual </a:t>
            </a:r>
          </a:p>
          <a:p>
            <a:pPr lvl="2"/>
            <a:r>
              <a:rPr lang="en-US" dirty="0"/>
              <a:t>MSC.1/Circ.#### – Safety Link Manual</a:t>
            </a:r>
          </a:p>
        </p:txBody>
      </p:sp>
    </p:spTree>
    <p:extLst>
      <p:ext uri="{BB962C8B-B14F-4D97-AF65-F5344CB8AC3E}">
        <p14:creationId xmlns:p14="http://schemas.microsoft.com/office/powerpoint/2010/main" val="192245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cap="all" dirty="0">
                <a:latin typeface="Arial Black" panose="020B0A04020102020204" pitchFamily="34" charset="0"/>
              </a:rPr>
              <a:t>HSSC16-07C — S-124 Data Dissemination issues related to e-navigation. </a:t>
            </a:r>
            <a:r>
              <a:rPr lang="fr-FR" sz="2400" cap="all" dirty="0">
                <a:latin typeface="Arial Black" panose="020B0A04020102020204" pitchFamily="34" charset="0"/>
              </a:rPr>
              <a:t>  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82BE6-B58C-442F-B5EB-353CA7CC79E2}"/>
              </a:ext>
            </a:extLst>
          </p:cNvPr>
          <p:cNvSpPr txBox="1"/>
          <p:nvPr/>
        </p:nvSpPr>
        <p:spPr>
          <a:xfrm>
            <a:off x="955221" y="1218489"/>
            <a:ext cx="1057905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Noted the MSI dissemination systems information transmission options identified by IMO MSC.1/Circ.1645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Predicted that MSC.1/Circ.1645 would be updated to include NAVDAT in the near future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Highlighted that radio frequencies are required to disseminate MSI and these frequencies are protected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MSI is part of the GMDSS and a new transmission method can only be implemented in the GMDSS structure by modifying the Radio Regulations. This modification can only be carried out by a World Radio Conference (WRC).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035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WWNWS Document Review Schedule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B9DB5E-9D0D-46D6-B053-F87B58516FDF}"/>
              </a:ext>
            </a:extLst>
          </p:cNvPr>
          <p:cNvCxnSpPr/>
          <p:nvPr/>
        </p:nvCxnSpPr>
        <p:spPr>
          <a:xfrm flipH="1">
            <a:off x="10418181" y="2068645"/>
            <a:ext cx="1" cy="3009641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D2A291-D496-4D36-8CED-AE21C98AA227}"/>
              </a:ext>
            </a:extLst>
          </p:cNvPr>
          <p:cNvCxnSpPr>
            <a:cxnSpLocks/>
          </p:cNvCxnSpPr>
          <p:nvPr/>
        </p:nvCxnSpPr>
        <p:spPr>
          <a:xfrm>
            <a:off x="8363775" y="1776142"/>
            <a:ext cx="0" cy="1708433"/>
          </a:xfrm>
          <a:prstGeom prst="line">
            <a:avLst/>
          </a:prstGeom>
          <a:ln w="63500">
            <a:solidFill>
              <a:srgbClr val="FF2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DD85E5-F82D-46A8-89D5-9066A53C8DD5}"/>
              </a:ext>
            </a:extLst>
          </p:cNvPr>
          <p:cNvCxnSpPr/>
          <p:nvPr/>
        </p:nvCxnSpPr>
        <p:spPr>
          <a:xfrm flipH="1">
            <a:off x="6313716" y="2055730"/>
            <a:ext cx="1" cy="3009641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01463E-EB9A-4972-9651-013F116A2F57}"/>
              </a:ext>
            </a:extLst>
          </p:cNvPr>
          <p:cNvCxnSpPr>
            <a:cxnSpLocks/>
          </p:cNvCxnSpPr>
          <p:nvPr/>
        </p:nvCxnSpPr>
        <p:spPr>
          <a:xfrm>
            <a:off x="4197318" y="1778722"/>
            <a:ext cx="0" cy="1708433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4161FD-C5A3-4BF7-9B2D-5D032231FD23}"/>
              </a:ext>
            </a:extLst>
          </p:cNvPr>
          <p:cNvCxnSpPr>
            <a:stCxn id="12" idx="2"/>
          </p:cNvCxnSpPr>
          <p:nvPr/>
        </p:nvCxnSpPr>
        <p:spPr>
          <a:xfrm flipH="1">
            <a:off x="2162757" y="2042812"/>
            <a:ext cx="1" cy="3009641"/>
          </a:xfrm>
          <a:prstGeom prst="line">
            <a:avLst/>
          </a:prstGeom>
          <a:ln w="635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104D89CA-D974-4A7A-9B7F-2F6BB4C46B14}"/>
              </a:ext>
            </a:extLst>
          </p:cNvPr>
          <p:cNvSpPr/>
          <p:nvPr/>
        </p:nvSpPr>
        <p:spPr>
          <a:xfrm>
            <a:off x="1210356" y="1422880"/>
            <a:ext cx="1904803" cy="619932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95D086CF-09EF-4E43-AEEF-CD05ECFD5C14}"/>
              </a:ext>
            </a:extLst>
          </p:cNvPr>
          <p:cNvSpPr/>
          <p:nvPr/>
        </p:nvSpPr>
        <p:spPr>
          <a:xfrm>
            <a:off x="3276239" y="1422880"/>
            <a:ext cx="1904803" cy="6199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E5388A66-AFB6-4DD7-BDD1-749FB61CAEF9}"/>
              </a:ext>
            </a:extLst>
          </p:cNvPr>
          <p:cNvSpPr/>
          <p:nvPr/>
        </p:nvSpPr>
        <p:spPr>
          <a:xfrm>
            <a:off x="5342122" y="1422880"/>
            <a:ext cx="1904803" cy="6199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4D35DA3F-D3EB-4A89-824A-955701731692}"/>
              </a:ext>
            </a:extLst>
          </p:cNvPr>
          <p:cNvSpPr/>
          <p:nvPr/>
        </p:nvSpPr>
        <p:spPr>
          <a:xfrm>
            <a:off x="7408005" y="1422880"/>
            <a:ext cx="1904803" cy="619932"/>
          </a:xfrm>
          <a:prstGeom prst="roundRect">
            <a:avLst/>
          </a:prstGeom>
          <a:solidFill>
            <a:srgbClr val="FF2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2027</a:t>
            </a: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BA54F658-DFEF-48E7-AA45-C889A24C972B}"/>
              </a:ext>
            </a:extLst>
          </p:cNvPr>
          <p:cNvSpPr/>
          <p:nvPr/>
        </p:nvSpPr>
        <p:spPr>
          <a:xfrm>
            <a:off x="9473886" y="1422880"/>
            <a:ext cx="1904803" cy="6199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2028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6AD5A62F-D01C-472E-BED4-EDF7BBB2D545}"/>
              </a:ext>
            </a:extLst>
          </p:cNvPr>
          <p:cNvSpPr/>
          <p:nvPr/>
        </p:nvSpPr>
        <p:spPr>
          <a:xfrm>
            <a:off x="893160" y="4925847"/>
            <a:ext cx="2539194" cy="1131346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MSI Manual</a:t>
            </a:r>
          </a:p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EGC Manual</a:t>
            </a: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F61EB3DF-6DBC-4885-9DEC-3CAB5002C0D7}"/>
              </a:ext>
            </a:extLst>
          </p:cNvPr>
          <p:cNvSpPr/>
          <p:nvPr/>
        </p:nvSpPr>
        <p:spPr>
          <a:xfrm>
            <a:off x="2541724" y="2650215"/>
            <a:ext cx="3347628" cy="17118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Daft NAVTEX Manual</a:t>
            </a:r>
          </a:p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MSI Manual</a:t>
            </a:r>
          </a:p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MSI Resolution</a:t>
            </a:r>
          </a:p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WWNWS Resolution</a:t>
            </a:r>
          </a:p>
        </p:txBody>
      </p:sp>
      <p:sp>
        <p:nvSpPr>
          <p:cNvPr id="19" name="Rounded Rectangle 33">
            <a:extLst>
              <a:ext uri="{FF2B5EF4-FFF2-40B4-BE49-F238E27FC236}">
                <a16:creationId xmlns:a16="http://schemas.microsoft.com/office/drawing/2014/main" id="{EBD3D242-5553-41D7-BEE6-4EA1B3205C71}"/>
              </a:ext>
            </a:extLst>
          </p:cNvPr>
          <p:cNvSpPr/>
          <p:nvPr/>
        </p:nvSpPr>
        <p:spPr>
          <a:xfrm>
            <a:off x="4928472" y="4938765"/>
            <a:ext cx="2898172" cy="7340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NAVTEX Manual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Finalize EGC Manual</a:t>
            </a:r>
          </a:p>
        </p:txBody>
      </p:sp>
      <p:sp>
        <p:nvSpPr>
          <p:cNvPr id="20" name="Rounded Rectangle 35">
            <a:extLst>
              <a:ext uri="{FF2B5EF4-FFF2-40B4-BE49-F238E27FC236}">
                <a16:creationId xmlns:a16="http://schemas.microsoft.com/office/drawing/2014/main" id="{91B0905D-BCF4-45F4-AD93-93F88335FF2E}"/>
              </a:ext>
            </a:extLst>
          </p:cNvPr>
          <p:cNvSpPr/>
          <p:nvPr/>
        </p:nvSpPr>
        <p:spPr>
          <a:xfrm>
            <a:off x="7126641" y="2647635"/>
            <a:ext cx="2492636" cy="966850"/>
          </a:xfrm>
          <a:prstGeom prst="roundRect">
            <a:avLst/>
          </a:prstGeom>
          <a:solidFill>
            <a:srgbClr val="FF2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to NCSR14</a:t>
            </a:r>
          </a:p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 to MSC115</a:t>
            </a:r>
          </a:p>
        </p:txBody>
      </p: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id="{9B20E269-25E4-44F3-B8E2-676126C15BC7}"/>
              </a:ext>
            </a:extLst>
          </p:cNvPr>
          <p:cNvSpPr/>
          <p:nvPr/>
        </p:nvSpPr>
        <p:spPr>
          <a:xfrm>
            <a:off x="9193078" y="4951680"/>
            <a:ext cx="2492636" cy="7340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into force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January 2028</a:t>
            </a:r>
          </a:p>
        </p:txBody>
      </p:sp>
    </p:spTree>
    <p:extLst>
      <p:ext uri="{BB962C8B-B14F-4D97-AF65-F5344CB8AC3E}">
        <p14:creationId xmlns:p14="http://schemas.microsoft.com/office/powerpoint/2010/main" val="2205890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Actions requested of the IRCC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35EAF1-7869-4278-B772-1398E751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dirty="0"/>
              <a:t>Note</a:t>
            </a:r>
            <a:r>
              <a:rPr lang="en-AU" dirty="0"/>
              <a:t> the information provided in this report on the outcomes of WWNWS15; </a:t>
            </a:r>
            <a:endParaRPr lang="en-US" dirty="0"/>
          </a:p>
          <a:p>
            <a:r>
              <a:rPr lang="en-AU" b="1" dirty="0"/>
              <a:t>Encourage</a:t>
            </a:r>
            <a:r>
              <a:rPr lang="en-AU" dirty="0"/>
              <a:t> </a:t>
            </a:r>
            <a:r>
              <a:rPr lang="en-US" dirty="0"/>
              <a:t>relevant Member States to implement all IMO recognized mobile satellite services</a:t>
            </a:r>
            <a:r>
              <a:rPr lang="en-AU" dirty="0"/>
              <a:t>;</a:t>
            </a:r>
            <a:endParaRPr lang="en-US" dirty="0"/>
          </a:p>
          <a:p>
            <a:r>
              <a:rPr lang="en-AU" b="1" dirty="0"/>
              <a:t>Take</a:t>
            </a:r>
            <a:r>
              <a:rPr lang="en-AU" dirty="0"/>
              <a:t> any other action it considers appropriate.</a:t>
            </a:r>
          </a:p>
          <a:p>
            <a:endParaRPr lang="en-AU" dirty="0"/>
          </a:p>
          <a:p>
            <a:r>
              <a:rPr lang="en-US" i="1" dirty="0">
                <a:solidFill>
                  <a:srgbClr val="FF0000"/>
                </a:solidFill>
              </a:rPr>
              <a:t>The IRCC suggested that the WWNWS consider developing additional actions in the future that might contribute to better coordination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9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cap="all" dirty="0">
                <a:latin typeface="Arial Black" panose="020B0A04020102020204" pitchFamily="34" charset="0"/>
              </a:rPr>
              <a:t>Document HSSC16-07F — Comment on S-124 data dissemination issues related to e-navigation by the Chair of the IHO WWNWS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82BE6-B58C-442F-B5EB-353CA7CC79E2}"/>
              </a:ext>
            </a:extLst>
          </p:cNvPr>
          <p:cNvSpPr txBox="1"/>
          <p:nvPr/>
        </p:nvSpPr>
        <p:spPr>
          <a:xfrm>
            <a:off x="955221" y="1218489"/>
            <a:ext cx="10579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Addressed NAVDAT and VDES as potential new dissemination methods and the challenges that remain for each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Noted that MSC 108 was expected to adopt the draft resolution MSC.530(106)/Rev.1 on ECDIS performance standards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Noted that IEC Publication 63173-2, Maritime Navigation and Radiocommunication Equipment and Systems – Data Interface – Part 2: Secure Communication Between Ship and Shore is referenced in MSC.530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between SECOM information services for data exchange relies on IP-based web services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result of the adoption of the draft resolution MSC.530(106)/Rev.1 at MSC 108 is that Member States acknowledged the requirement for the use of a broadband and IP-based connection to the S-100 ECDIS when it approved route exchange via SECOM</a:t>
            </a:r>
          </a:p>
        </p:txBody>
      </p:sp>
    </p:spTree>
    <p:extLst>
      <p:ext uri="{BB962C8B-B14F-4D97-AF65-F5344CB8AC3E}">
        <p14:creationId xmlns:p14="http://schemas.microsoft.com/office/powerpoint/2010/main" val="15470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90367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Relevant </a:t>
            </a:r>
            <a:r>
              <a:rPr lang="fr-FR" sz="2400" cap="all" dirty="0" err="1">
                <a:latin typeface="Arial Black" panose="020B0A04020102020204" pitchFamily="34" charset="0"/>
              </a:rPr>
              <a:t>outcomes</a:t>
            </a:r>
            <a:r>
              <a:rPr lang="fr-FR" sz="2400" cap="all" dirty="0">
                <a:latin typeface="Arial Black" panose="020B0A04020102020204" pitchFamily="34" charset="0"/>
              </a:rPr>
              <a:t> </a:t>
            </a:r>
            <a:r>
              <a:rPr lang="fr-FR" sz="2400" cap="all" dirty="0" err="1">
                <a:latin typeface="Arial Black" panose="020B0A04020102020204" pitchFamily="34" charset="0"/>
              </a:rPr>
              <a:t>from</a:t>
            </a:r>
            <a:r>
              <a:rPr lang="fr-FR" sz="2400" cap="all" dirty="0">
                <a:latin typeface="Arial Black" panose="020B0A04020102020204" pitchFamily="34" charset="0"/>
              </a:rPr>
              <a:t> IRCC16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82BE6-B58C-442F-B5EB-353CA7CC79E2}"/>
              </a:ext>
            </a:extLst>
          </p:cNvPr>
          <p:cNvSpPr txBox="1"/>
          <p:nvPr/>
        </p:nvSpPr>
        <p:spPr>
          <a:xfrm>
            <a:off x="955221" y="1218489"/>
            <a:ext cx="10579053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The 16th meeting of the Inter-Regional Coordination Committee (IRCC) took place in Santa Cruz Island – Galapagos, Ecuador from 10-12 June 2024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Harmonized development and implementation of S-100 products and services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Progress in the readiness of S-100 data migration through exchange technology, experience, workshop and seminars between member states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Allocate additional resources to start S-101 and S-102 production and how to better serve Sub-ECDIS customers with reliable, affordable and easy to access digital navigational products.</a:t>
            </a:r>
          </a:p>
        </p:txBody>
      </p:sp>
    </p:spTree>
    <p:extLst>
      <p:ext uri="{BB962C8B-B14F-4D97-AF65-F5344CB8AC3E}">
        <p14:creationId xmlns:p14="http://schemas.microsoft.com/office/powerpoint/2010/main" val="43776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Relevant </a:t>
            </a:r>
            <a:r>
              <a:rPr lang="fr-FR" sz="2400" cap="all" dirty="0" err="1">
                <a:latin typeface="Arial Black" panose="020B0A04020102020204" pitchFamily="34" charset="0"/>
              </a:rPr>
              <a:t>outcomes</a:t>
            </a:r>
            <a:r>
              <a:rPr lang="fr-FR" sz="2400" cap="all" dirty="0">
                <a:latin typeface="Arial Black" panose="020B0A04020102020204" pitchFamily="34" charset="0"/>
              </a:rPr>
              <a:t> </a:t>
            </a:r>
            <a:r>
              <a:rPr lang="fr-FR" sz="2400" cap="all" dirty="0" err="1">
                <a:latin typeface="Arial Black" panose="020B0A04020102020204" pitchFamily="34" charset="0"/>
              </a:rPr>
              <a:t>from</a:t>
            </a:r>
            <a:r>
              <a:rPr lang="fr-FR" sz="2400" cap="all" dirty="0">
                <a:latin typeface="Arial Black" panose="020B0A04020102020204" pitchFamily="34" charset="0"/>
              </a:rPr>
              <a:t> IRCC16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82BE6-B58C-442F-B5EB-353CA7CC79E2}"/>
              </a:ext>
            </a:extLst>
          </p:cNvPr>
          <p:cNvSpPr txBox="1"/>
          <p:nvPr/>
        </p:nvSpPr>
        <p:spPr>
          <a:xfrm>
            <a:off x="955221" y="1218489"/>
            <a:ext cx="10579053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Limited funds available to the Capacity Building </a:t>
            </a:r>
            <a:r>
              <a:rPr lang="en-US" sz="245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 proved that strengthening collaboration across RHCs is very beneficial for cooperation amongst coastal states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Challenges with S-101 scheming and the possible high workload during the dual fuel period due to parallel production of both S-57 and S-101 ENCs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Substantial achievement for enhancing gender balance in hydrography in some RHCs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Revision of the IHO Strategic Plan (2021-2026)</a:t>
            </a:r>
          </a:p>
        </p:txBody>
      </p:sp>
    </p:spTree>
    <p:extLst>
      <p:ext uri="{BB962C8B-B14F-4D97-AF65-F5344CB8AC3E}">
        <p14:creationId xmlns:p14="http://schemas.microsoft.com/office/powerpoint/2010/main" val="336113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IRCC16 Action for the </a:t>
            </a:r>
            <a:r>
              <a:rPr lang="fr-FR" sz="2400" cap="all" dirty="0" err="1">
                <a:latin typeface="Arial Black" panose="020B0A04020102020204" pitchFamily="34" charset="0"/>
              </a:rPr>
              <a:t>wwnws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82BE6-B58C-442F-B5EB-353CA7CC79E2}"/>
              </a:ext>
            </a:extLst>
          </p:cNvPr>
          <p:cNvSpPr txBox="1"/>
          <p:nvPr/>
        </p:nvSpPr>
        <p:spPr>
          <a:xfrm>
            <a:off x="955221" y="1218489"/>
            <a:ext cx="105790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450" b="1" dirty="0">
                <a:latin typeface="Arial" panose="020B0604020202020204" pitchFamily="34" charset="0"/>
                <a:cs typeface="Arial" panose="020B0604020202020204" pitchFamily="34" charset="0"/>
              </a:rPr>
              <a:t>The IRCC Chair and WWNWS Chair will coordinate and send a letter to the specific RHCs where there is a need to implement IMO recognized mobile satellite services for MSI transmission to encourage relevant Member States to do so.</a:t>
            </a:r>
          </a:p>
        </p:txBody>
      </p:sp>
    </p:spTree>
    <p:extLst>
      <p:ext uri="{BB962C8B-B14F-4D97-AF65-F5344CB8AC3E}">
        <p14:creationId xmlns:p14="http://schemas.microsoft.com/office/powerpoint/2010/main" val="10024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79571" y="2578043"/>
            <a:ext cx="11232858" cy="1940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World-Wide Navigational Warning Service Sub-Committee</a:t>
            </a:r>
            <a:endParaRPr kumimoji="1" lang="en-US" altLang="ja-JP" sz="17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34" charset="-128"/>
                <a:cs typeface="+mj-cs"/>
              </a:rPr>
              <a:t>Report to IRCC16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34" charset="-128"/>
                <a:cs typeface="+mj-cs"/>
              </a:rPr>
              <a:t>Santa Cruz Island - Galapagos, Ecuador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34" charset="-128"/>
                <a:cs typeface="+mj-cs"/>
              </a:rPr>
              <a:t>10 – 12 June 2024</a:t>
            </a:r>
            <a:endParaRPr kumimoji="1" lang="ja-JP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游ゴシック Light" panose="020B0300000000000000" pitchFamily="34" charset="-128"/>
              <a:cs typeface="+mj-cs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486728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By Christopher Janus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WWNWS Chair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77310" y="627986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IRCC16-07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.XX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199184"/>
            <a:ext cx="9390529" cy="549275"/>
          </a:xfrm>
          <a:noFill/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accent1">
                    <a:lumMod val="75000"/>
                  </a:schemeClr>
                </a:solidFill>
              </a:rPr>
              <a:t>Agenda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WWNWS15 meeting summary</a:t>
            </a:r>
            <a:endParaRPr lang="en-US" i="1" dirty="0"/>
          </a:p>
          <a:p>
            <a:r>
              <a:rPr lang="en-US" dirty="0"/>
              <a:t>IHO WWNWS Strategic Performance Indicator (C-55)</a:t>
            </a:r>
          </a:p>
          <a:p>
            <a:r>
              <a:rPr lang="en-US" dirty="0"/>
              <a:t>Iridium </a:t>
            </a:r>
            <a:r>
              <a:rPr lang="en-US" dirty="0" err="1"/>
              <a:t>SafetyCast</a:t>
            </a:r>
            <a:r>
              <a:rPr lang="en-US" dirty="0"/>
              <a:t> Implementation</a:t>
            </a:r>
          </a:p>
          <a:p>
            <a:r>
              <a:rPr lang="en-US" dirty="0"/>
              <a:t>Capacity building </a:t>
            </a:r>
          </a:p>
          <a:p>
            <a:r>
              <a:rPr lang="en-US" dirty="0"/>
              <a:t>S-124 update </a:t>
            </a:r>
          </a:p>
          <a:p>
            <a:r>
              <a:rPr lang="en-US" dirty="0"/>
              <a:t>New document review schedule</a:t>
            </a:r>
          </a:p>
          <a:p>
            <a:r>
              <a:rPr lang="en-US" dirty="0"/>
              <a:t>Actions requested</a:t>
            </a:r>
          </a:p>
        </p:txBody>
      </p:sp>
    </p:spTree>
    <p:extLst>
      <p:ext uri="{BB962C8B-B14F-4D97-AF65-F5344CB8AC3E}">
        <p14:creationId xmlns:p14="http://schemas.microsoft.com/office/powerpoint/2010/main" val="305664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1699</Words>
  <Application>Microsoft Office PowerPoint</Application>
  <PresentationFormat>Widescreen</PresentationFormat>
  <Paragraphs>272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游ゴシック</vt:lpstr>
      <vt:lpstr>游ゴシック Light</vt:lpstr>
      <vt:lpstr>Arial</vt:lpstr>
      <vt:lpstr>Arial Black</vt:lpstr>
      <vt:lpstr>Calibri</vt:lpstr>
      <vt:lpstr>Calibri Light</vt:lpstr>
      <vt:lpstr>Office Theme</vt:lpstr>
      <vt:lpstr>1_Office Theme</vt:lpstr>
      <vt:lpstr>Outcomes from HSSC16 and IRCC16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15th meeting of the WWNWS-SC</vt:lpstr>
      <vt:lpstr>IHO Strategic Plan – SPI for MSI</vt:lpstr>
      <vt:lpstr>SPI - Navigation Warnings by year</vt:lpstr>
      <vt:lpstr>Navigational warnings issued in 2023</vt:lpstr>
      <vt:lpstr>Navigational warnings issued in 2022</vt:lpstr>
      <vt:lpstr>SPI - MSI Support for 2023 (Derived from WWNWS15 NAVAREA Self Assessments)</vt:lpstr>
      <vt:lpstr>SPI - MSI Support for 2022 (Derived from WWNWS14 NAVAREA Self Assessments)</vt:lpstr>
      <vt:lpstr>SPI - Coastal States by NAVAREA</vt:lpstr>
      <vt:lpstr>SPI - Coastal States by NAVAREA</vt:lpstr>
      <vt:lpstr>2024 Inmarsat Data Usage – Most to Least (Estimated)</vt:lpstr>
      <vt:lpstr>2024 Navigational Warnings issued– Most to Least (Estimated)</vt:lpstr>
      <vt:lpstr>2024 Navigational Warnings broadcast– Most to Least (Estimated and includes repetitions)</vt:lpstr>
      <vt:lpstr> C-55 GIS Project to identify MSI capacity </vt:lpstr>
      <vt:lpstr>Coastal State attribution</vt:lpstr>
      <vt:lpstr> C-55 GIS Project to identify MSI capacity </vt:lpstr>
      <vt:lpstr> C-55 GIS Project to identify MSI capacity </vt:lpstr>
      <vt:lpstr>Iridium SafetyCast Implementation 2024</vt:lpstr>
      <vt:lpstr>MSI Capacity Building</vt:lpstr>
      <vt:lpstr>S-124 Update</vt:lpstr>
      <vt:lpstr>WWNWS Document Review Schedule</vt:lpstr>
      <vt:lpstr>WWNWS Document Review Schedule</vt:lpstr>
      <vt:lpstr>Actions requested of the IRCC</vt:lpstr>
    </vt:vector>
  </TitlesOfParts>
  <Company>International Hydrographic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Janus Christopher -Chris- G Mr NGA-SFH USA CIV</cp:lastModifiedBy>
  <cp:revision>21</cp:revision>
  <dcterms:created xsi:type="dcterms:W3CDTF">2019-06-25T12:28:44Z</dcterms:created>
  <dcterms:modified xsi:type="dcterms:W3CDTF">2024-08-15T14:43:36Z</dcterms:modified>
</cp:coreProperties>
</file>