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4A"/>
    <a:srgbClr val="01B6AD"/>
    <a:srgbClr val="1EA9D4"/>
    <a:srgbClr val="33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20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53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0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01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20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85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30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82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29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60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68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9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031" y="0"/>
            <a:ext cx="3437937" cy="114597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524000" y="1358608"/>
            <a:ext cx="9144000" cy="2387600"/>
          </a:xfrm>
        </p:spPr>
        <p:txBody>
          <a:bodyPr/>
          <a:lstStyle/>
          <a:p>
            <a:r>
              <a:rPr lang="en-US" b="1" dirty="0"/>
              <a:t>NAVAREA II Self Assessment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24000" y="4180879"/>
            <a:ext cx="9144000" cy="1655762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rgbClr val="00A9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 / </a:t>
            </a:r>
            <a:r>
              <a:rPr lang="en-US" sz="3100" b="1" dirty="0" err="1">
                <a:solidFill>
                  <a:srgbClr val="00A9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Shom</a:t>
            </a:r>
            <a:endParaRPr lang="en-US" sz="3100" b="1" dirty="0">
              <a:solidFill>
                <a:srgbClr val="00A9A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92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NAVAREA ## Operations and updates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45F1C1-EE4A-83FD-71D3-2474F2F6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513390"/>
              </p:ext>
            </p:extLst>
          </p:nvPr>
        </p:nvGraphicFramePr>
        <p:xfrm>
          <a:off x="1113183" y="1066634"/>
          <a:ext cx="10747513" cy="5104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5964">
                  <a:extLst>
                    <a:ext uri="{9D8B030D-6E8A-4147-A177-3AD203B41FA5}">
                      <a16:colId xmlns:a16="http://schemas.microsoft.com/office/drawing/2014/main" val="3394483820"/>
                    </a:ext>
                  </a:extLst>
                </a:gridCol>
                <a:gridCol w="5371549">
                  <a:extLst>
                    <a:ext uri="{9D8B030D-6E8A-4147-A177-3AD203B41FA5}">
                      <a16:colId xmlns:a16="http://schemas.microsoft.com/office/drawing/2014/main" val="370913208"/>
                    </a:ext>
                  </a:extLst>
                </a:gridCol>
              </a:tblGrid>
              <a:tr h="2552447">
                <a:tc>
                  <a:txBody>
                    <a:bodyPr/>
                    <a:lstStyle/>
                    <a:p>
                      <a:r>
                        <a:rPr lang="en-US" dirty="0"/>
                        <a:t>Operational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Issues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NAVTEX trials at </a:t>
                      </a:r>
                      <a:r>
                        <a:rPr lang="en-US" sz="1800" b="0" i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Corsen</a:t>
                      </a: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NAVTEX station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Positive impact of the use of PING drafting tool on the quality of warnings (visual verification of points/area, standardization of the warning)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b="1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b="1" i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118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Changes in National Coordinator Contact Information and IRCC Strategic Performance Indicator (SPI) for MSI capacity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i="1" dirty="0"/>
                        <a:t>Nigeria in the process of studying the means to disseminate MSI</a:t>
                      </a:r>
                    </a:p>
                  </a:txBody>
                  <a:tcPr>
                    <a:solidFill>
                      <a:srgbClr val="0118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62659"/>
                  </a:ext>
                </a:extLst>
              </a:tr>
              <a:tr h="2552447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  <a:latin typeface="+mn-lt"/>
                        </a:rPr>
                        <a:t>Changes to the GMDSS Master Plan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i="1" dirty="0">
                          <a:solidFill>
                            <a:schemeClr val="bg1"/>
                          </a:solidFill>
                          <a:latin typeface="+mn-lt"/>
                        </a:rPr>
                        <a:t>NAVTEX</a:t>
                      </a:r>
                    </a:p>
                    <a:p>
                      <a:pPr marL="12001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i="1" dirty="0">
                          <a:solidFill>
                            <a:schemeClr val="bg1"/>
                          </a:solidFill>
                          <a:latin typeface="+mn-lt"/>
                        </a:rPr>
                        <a:t>Sao Miguel station – Temporarily Suspended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i="1" dirty="0">
                          <a:solidFill>
                            <a:schemeClr val="bg1"/>
                          </a:solidFill>
                          <a:latin typeface="+mn-lt"/>
                        </a:rPr>
                        <a:t>EGC</a:t>
                      </a:r>
                    </a:p>
                    <a:p>
                      <a:pPr marL="12001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SafetyCast</a:t>
                      </a:r>
                      <a:r>
                        <a:rPr lang="en-US" b="0" i="1" dirty="0">
                          <a:solidFill>
                            <a:schemeClr val="bg1"/>
                          </a:solidFill>
                          <a:latin typeface="+mn-lt"/>
                        </a:rPr>
                        <a:t> – broadcast schedule updated</a:t>
                      </a:r>
                    </a:p>
                    <a:p>
                      <a:endParaRPr lang="en-US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1B6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Vital or Urgent Navigational Warnings Issued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21 Urgent NAVAREA warnings (14 drifting hazards, 5 piracy/armed attacks, 2 lighthouses)</a:t>
                      </a:r>
                      <a:endParaRPr lang="en-US" sz="1800" b="1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Example:</a:t>
                      </a:r>
                    </a:p>
                  </a:txBody>
                  <a:tcPr>
                    <a:solidFill>
                      <a:srgbClr val="01B6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67673"/>
                  </a:ext>
                </a:extLst>
              </a:tr>
            </a:tbl>
          </a:graphicData>
        </a:graphic>
      </p:graphicFrame>
      <p:pic>
        <p:nvPicPr>
          <p:cNvPr id="2" name="Image 1">
            <a:extLst>
              <a:ext uri="{FF2B5EF4-FFF2-40B4-BE49-F238E27FC236}">
                <a16:creationId xmlns:a16="http://schemas.microsoft.com/office/drawing/2014/main" id="{C74BD993-6C00-4602-B28B-858CD5A62D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4022" y="4927737"/>
            <a:ext cx="4667250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64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Future NAVAREA OPERATIONS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45F1C1-EE4A-83FD-71D3-2474F2F6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447707"/>
              </p:ext>
            </p:extLst>
          </p:nvPr>
        </p:nvGraphicFramePr>
        <p:xfrm>
          <a:off x="1117598" y="1066634"/>
          <a:ext cx="10743098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549">
                  <a:extLst>
                    <a:ext uri="{9D8B030D-6E8A-4147-A177-3AD203B41FA5}">
                      <a16:colId xmlns:a16="http://schemas.microsoft.com/office/drawing/2014/main" val="3394483820"/>
                    </a:ext>
                  </a:extLst>
                </a:gridCol>
                <a:gridCol w="5371549">
                  <a:extLst>
                    <a:ext uri="{9D8B030D-6E8A-4147-A177-3AD203B41FA5}">
                      <a16:colId xmlns:a16="http://schemas.microsoft.com/office/drawing/2014/main" val="370913208"/>
                    </a:ext>
                  </a:extLst>
                </a:gridCol>
              </a:tblGrid>
              <a:tr h="5180286">
                <a:tc>
                  <a:txBody>
                    <a:bodyPr/>
                    <a:lstStyle/>
                    <a:p>
                      <a:r>
                        <a:rPr lang="en-US" dirty="0"/>
                        <a:t>S-124 Development (</a:t>
                      </a:r>
                      <a:r>
                        <a:rPr lang="en-US"/>
                        <a:t>see update </a:t>
                      </a:r>
                      <a:r>
                        <a:rPr lang="en-US" dirty="0"/>
                        <a:t>details in dedicated document </a:t>
                      </a:r>
                      <a:r>
                        <a:rPr lang="en-US"/>
                        <a:t>- presentation)</a:t>
                      </a: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b="0" i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Shom</a:t>
                      </a: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is aiming to have NAVAREA II, coastal and local navigational warnings S-124 datasets available at January 1, 2026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S124 Navigational Warnings Database developed and operational since April 2024 for NAVAREA II and national coordinator delegates in mainland France: via the PING platform (demo planned)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No validation checks implemented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S-124 exchange sets: next step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rgbClr val="01B6A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 Future NAVAREA Initiatives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Will stay informed of the development of the YARIS (Yaoundé Architecture Regional Information System) platform </a:t>
                      </a: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PING</a:t>
                      </a:r>
                      <a:endParaRPr lang="en-US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Will continue its efforts to engage with decision makers in Ivory Coast on MSI issues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Will continue to promote safety of navigation and MSI dissemination necessity at any occasion</a:t>
                      </a:r>
                    </a:p>
                  </a:txBody>
                  <a:tcPr>
                    <a:solidFill>
                      <a:srgbClr val="01B6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62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0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Actions requested of the sub-committee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4B49A5-A222-437F-A30C-C1D60B02C567}"/>
              </a:ext>
            </a:extLst>
          </p:cNvPr>
          <p:cNvSpPr txBox="1"/>
          <p:nvPr/>
        </p:nvSpPr>
        <p:spPr>
          <a:xfrm>
            <a:off x="2046514" y="1770743"/>
            <a:ext cx="84473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/>
              <a:t>Note the report</a:t>
            </a:r>
          </a:p>
        </p:txBody>
      </p:sp>
    </p:spTree>
    <p:extLst>
      <p:ext uri="{BB962C8B-B14F-4D97-AF65-F5344CB8AC3E}">
        <p14:creationId xmlns:p14="http://schemas.microsoft.com/office/powerpoint/2010/main" val="4192743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</TotalTime>
  <Words>289</Words>
  <Application>Microsoft Office PowerPoint</Application>
  <PresentationFormat>Grand écran</PresentationFormat>
  <Paragraphs>39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Wingdings</vt:lpstr>
      <vt:lpstr>Office Theme</vt:lpstr>
      <vt:lpstr>NAVAREA II Self Assessment</vt:lpstr>
      <vt:lpstr>Présentation PowerPoint</vt:lpstr>
      <vt:lpstr>Présentation PowerPoint</vt:lpstr>
      <vt:lpstr>Présentation PowerPoint</vt:lpstr>
    </vt:vector>
  </TitlesOfParts>
  <Company>International Hydrographic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Belmonte</dc:creator>
  <cp:lastModifiedBy>Amandine Lefrancois, DOPS/PSM/NA/REG-NAV</cp:lastModifiedBy>
  <cp:revision>47</cp:revision>
  <dcterms:created xsi:type="dcterms:W3CDTF">2019-06-25T12:28:44Z</dcterms:created>
  <dcterms:modified xsi:type="dcterms:W3CDTF">2024-08-29T12:18:05Z</dcterms:modified>
</cp:coreProperties>
</file>