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184A"/>
    <a:srgbClr val="01B6AD"/>
    <a:srgbClr val="1EA9D4"/>
    <a:srgbClr val="333F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61" d="100"/>
          <a:sy n="61" d="100"/>
        </p:scale>
        <p:origin x="84" y="5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15/08/2024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0208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15/08/2024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5535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15/08/2024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002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15/08/2024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4016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15/08/2024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220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15/08/2024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1855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15/08/2024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3300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15/08/2024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7825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15/08/2024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295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15/08/2024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60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15/08/2024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4688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C63E5-8A7B-4034-A0F5-4D60A1F3300D}" type="datetimeFigureOut">
              <a:rPr lang="fr-FR" smtClean="0"/>
              <a:t>15/08/2024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69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22604" y="6271312"/>
            <a:ext cx="6746790" cy="50165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Valparaiso, Chile 2 - 6 September 2024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031" y="0"/>
            <a:ext cx="3437937" cy="1145979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524000" y="1358608"/>
            <a:ext cx="9144000" cy="2387600"/>
          </a:xfrm>
        </p:spPr>
        <p:txBody>
          <a:bodyPr/>
          <a:lstStyle/>
          <a:p>
            <a:r>
              <a:rPr lang="en-US" b="1" dirty="0"/>
              <a:t>NAVAREA 1 Self Assessment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524000" y="4180879"/>
            <a:ext cx="9144000" cy="1655762"/>
          </a:xfrm>
        </p:spPr>
        <p:txBody>
          <a:bodyPr>
            <a:normAutofit/>
          </a:bodyPr>
          <a:lstStyle/>
          <a:p>
            <a:r>
              <a:rPr lang="en-US" sz="3100" b="1" dirty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United Kingdom</a:t>
            </a:r>
          </a:p>
        </p:txBody>
      </p:sp>
    </p:spTree>
    <p:extLst>
      <p:ext uri="{BB962C8B-B14F-4D97-AF65-F5344CB8AC3E}">
        <p14:creationId xmlns:p14="http://schemas.microsoft.com/office/powerpoint/2010/main" val="617925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0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cap="all" dirty="0">
                <a:latin typeface="Arial Black" panose="020B0A04020102020204" pitchFamily="34" charset="0"/>
              </a:rPr>
              <a:t>NAVAREA I Operations and updates</a:t>
            </a:r>
            <a:endParaRPr lang="en-US" sz="2400" cap="all" dirty="0">
              <a:latin typeface="Arial Black" panose="020B0A04020102020204" pitchFamily="34" charset="0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22604" y="6271312"/>
            <a:ext cx="6746790" cy="50165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Valparaiso, Chile 2 - 6 September 2024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0545F1C1-EE4A-83FD-71D3-2474F2F6AD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023952"/>
              </p:ext>
            </p:extLst>
          </p:nvPr>
        </p:nvGraphicFramePr>
        <p:xfrm>
          <a:off x="1113184" y="1066634"/>
          <a:ext cx="10427176" cy="5458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5729">
                  <a:extLst>
                    <a:ext uri="{9D8B030D-6E8A-4147-A177-3AD203B41FA5}">
                      <a16:colId xmlns:a16="http://schemas.microsoft.com/office/drawing/2014/main" val="3394483820"/>
                    </a:ext>
                  </a:extLst>
                </a:gridCol>
                <a:gridCol w="5211447">
                  <a:extLst>
                    <a:ext uri="{9D8B030D-6E8A-4147-A177-3AD203B41FA5}">
                      <a16:colId xmlns:a16="http://schemas.microsoft.com/office/drawing/2014/main" val="370913208"/>
                    </a:ext>
                  </a:extLst>
                </a:gridCol>
              </a:tblGrid>
              <a:tr h="2349653">
                <a:tc>
                  <a:txBody>
                    <a:bodyPr/>
                    <a:lstStyle/>
                    <a:p>
                      <a:r>
                        <a:rPr lang="en-US" dirty="0"/>
                        <a:t>Operational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Issues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None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800" b="1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800" b="1" i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1184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Changes in National Coordinator Contact Information and IRCC Strategic Performance Indicator (SPI) for MSI capacity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/>
                        <a:t>IRCC SPI 100%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>
                    <a:solidFill>
                      <a:srgbClr val="01184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662659"/>
                  </a:ext>
                </a:extLst>
              </a:tr>
              <a:tr h="303181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  <a:latin typeface="+mn-lt"/>
                        </a:rPr>
                        <a:t>Changes to the GMDSS Master Plan </a:t>
                      </a:r>
                    </a:p>
                    <a:p>
                      <a:endParaRPr lang="en-US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="0" i="1" dirty="0">
                          <a:solidFill>
                            <a:schemeClr val="bg1"/>
                          </a:solidFill>
                          <a:latin typeface="+mn-lt"/>
                        </a:rPr>
                        <a:t>NAVTEX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Cullercoats</a:t>
                      </a:r>
                      <a:r>
                        <a:rPr lang="en-US" b="0" i="1" dirty="0">
                          <a:solidFill>
                            <a:schemeClr val="bg1"/>
                          </a:solidFill>
                          <a:latin typeface="+mn-lt"/>
                        </a:rPr>
                        <a:t>, UK - </a:t>
                      </a:r>
                      <a:r>
                        <a:rPr lang="en-GB" sz="18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 currently operating at reduced power and is unreliable</a:t>
                      </a:r>
                      <a:endParaRPr lang="en-US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Portpatrick</a:t>
                      </a:r>
                      <a:r>
                        <a:rPr lang="en-US" b="0" i="1" dirty="0">
                          <a:solidFill>
                            <a:schemeClr val="bg1"/>
                          </a:solidFill>
                          <a:latin typeface="+mn-lt"/>
                        </a:rPr>
                        <a:t>, UK – </a:t>
                      </a:r>
                      <a:r>
                        <a:rPr lang="en-GB" sz="18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 currently operating at reduced power and is unreliable</a:t>
                      </a:r>
                      <a:endParaRPr lang="en-US" sz="1800" b="0" i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800" b="0" i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="0" i="1" dirty="0">
                          <a:solidFill>
                            <a:schemeClr val="bg1"/>
                          </a:solidFill>
                          <a:latin typeface="+mn-lt"/>
                        </a:rPr>
                        <a:t>EGC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SafetyCast</a:t>
                      </a:r>
                      <a:r>
                        <a:rPr lang="en-US" b="0" i="1" dirty="0">
                          <a:solidFill>
                            <a:schemeClr val="bg1"/>
                          </a:solidFill>
                          <a:latin typeface="+mn-lt"/>
                        </a:rPr>
                        <a:t> – Broadcast Schedule added</a:t>
                      </a:r>
                    </a:p>
                    <a:p>
                      <a:endParaRPr lang="en-US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01B6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Vital or Urgent Navigational Warnings Issued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b="0" i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Belgium - Person overboard in vicinity of Dover Strait TSS</a:t>
                      </a:r>
                      <a:r>
                        <a:rPr lang="en-US" sz="16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algn="l" defTabSz="914400" rtl="0" eaLnBrk="1" latinLnBrk="0" hangingPunct="1"/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1B6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67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643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0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cap="all" dirty="0">
                <a:latin typeface="Arial Black" panose="020B0A04020102020204" pitchFamily="34" charset="0"/>
              </a:rPr>
              <a:t> Future NAVAREA OPERATIONS</a:t>
            </a:r>
            <a:endParaRPr lang="en-US" sz="2400" cap="all" dirty="0">
              <a:latin typeface="Arial Black" panose="020B0A04020102020204" pitchFamily="34" charset="0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22604" y="6271312"/>
            <a:ext cx="6746790" cy="50165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Valparaiso, Chile 2 - 6 September 2024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0545F1C1-EE4A-83FD-71D3-2474F2F6AD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752913"/>
              </p:ext>
            </p:extLst>
          </p:nvPr>
        </p:nvGraphicFramePr>
        <p:xfrm>
          <a:off x="950749" y="966850"/>
          <a:ext cx="10868807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82712">
                  <a:extLst>
                    <a:ext uri="{9D8B030D-6E8A-4147-A177-3AD203B41FA5}">
                      <a16:colId xmlns:a16="http://schemas.microsoft.com/office/drawing/2014/main" val="3394483820"/>
                    </a:ext>
                  </a:extLst>
                </a:gridCol>
                <a:gridCol w="1286095">
                  <a:extLst>
                    <a:ext uri="{9D8B030D-6E8A-4147-A177-3AD203B41FA5}">
                      <a16:colId xmlns:a16="http://schemas.microsoft.com/office/drawing/2014/main" val="370913208"/>
                    </a:ext>
                  </a:extLst>
                </a:gridCol>
              </a:tblGrid>
              <a:tr h="5185458">
                <a:tc>
                  <a:txBody>
                    <a:bodyPr/>
                    <a:lstStyle/>
                    <a:p>
                      <a:r>
                        <a:rPr lang="en-US" dirty="0"/>
                        <a:t>S-124 Development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Guidance (examples)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S124 coordination is done via NSMSIWG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US" sz="1800" b="0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800" b="0" i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UK S-124 development – See UK S-124 Development submission.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GB" sz="1800" b="0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800" b="0" i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Danish Maritime Authority (DMA) is part of the Interreg </a:t>
                      </a:r>
                      <a:r>
                        <a:rPr lang="en-GB" sz="1800" b="0" i="1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MaDaMe</a:t>
                      </a:r>
                      <a:r>
                        <a:rPr lang="en-GB" sz="1800" b="0" i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Project, which seeks to establish a prototype setup for promulgation and receipt of Navigational Warnings in S-124 format.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GB" sz="1800" b="0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800" b="0" i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The Faroe Islands are following the S-124 WG with one member, but nothing is in place or implemented in the Faroe Islands yet.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GB" sz="1800" b="0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800" b="0" i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Germany is a member of the S-124 Project Team and participating in meetings. The participation in Sub-group meetings is currently under discussion. DE is planning to provide the Emden Maritime Warning Service (Seewarndienst Emden) with suitable software to convert S-53 Navigational Warnings into S-124 Warnings by 1.1.2026. The technical development for the dissemination of S-124 data still needs to be conceptualized.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solidFill>
                      <a:srgbClr val="01B6A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Other Future NAVAREA Initiatives: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None</a:t>
                      </a:r>
                    </a:p>
                  </a:txBody>
                  <a:tcPr>
                    <a:solidFill>
                      <a:srgbClr val="01B6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662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1701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0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cap="all" dirty="0">
                <a:latin typeface="Arial Black" panose="020B0A04020102020204" pitchFamily="34" charset="0"/>
              </a:rPr>
              <a:t> Actions requested of the sub-committee</a:t>
            </a:r>
            <a:endParaRPr lang="en-US" sz="2400" cap="all" dirty="0">
              <a:latin typeface="Arial Black" panose="020B0A04020102020204" pitchFamily="34" charset="0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22604" y="6271312"/>
            <a:ext cx="6746790" cy="50165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Valparaiso, Chile 2 - 6 September 2024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4B49A5-A222-437F-A30C-C1D60B02C567}"/>
              </a:ext>
            </a:extLst>
          </p:cNvPr>
          <p:cNvSpPr txBox="1"/>
          <p:nvPr/>
        </p:nvSpPr>
        <p:spPr>
          <a:xfrm>
            <a:off x="1895287" y="2093005"/>
            <a:ext cx="89671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dirty="0"/>
              <a:t>Note the report</a:t>
            </a:r>
          </a:p>
        </p:txBody>
      </p:sp>
    </p:spTree>
    <p:extLst>
      <p:ext uri="{BB962C8B-B14F-4D97-AF65-F5344CB8AC3E}">
        <p14:creationId xmlns:p14="http://schemas.microsoft.com/office/powerpoint/2010/main" val="4192743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4374</TotalTime>
  <Words>288</Words>
  <Application>Microsoft Office PowerPoint</Application>
  <PresentationFormat>Widescreen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NAVAREA 1 Self Assessment</vt:lpstr>
      <vt:lpstr>PowerPoint Presentation</vt:lpstr>
      <vt:lpstr>PowerPoint Presentation</vt:lpstr>
      <vt:lpstr>PowerPoint Presentation</vt:lpstr>
    </vt:vector>
  </TitlesOfParts>
  <Company>International Hydrographic Bureau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Isabelle Belmonte</dc:creator>
  <cp:lastModifiedBy>Christopher Gill</cp:lastModifiedBy>
  <cp:revision>36</cp:revision>
  <dcterms:created xsi:type="dcterms:W3CDTF">2019-06-25T12:28:44Z</dcterms:created>
  <dcterms:modified xsi:type="dcterms:W3CDTF">2024-08-15T11:36:29Z</dcterms:modified>
</cp:coreProperties>
</file>