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4A"/>
    <a:srgbClr val="01B6AD"/>
    <a:srgbClr val="1EA9D4"/>
    <a:srgbClr val="33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20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53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0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01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20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85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30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2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2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60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68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63E5-8A7B-4034-A0F5-4D60A1F3300D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681BC-F749-45AB-990A-0977D41813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9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bshc.pro/working-groups/bsmsiwg/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031" y="0"/>
            <a:ext cx="3437937" cy="114597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524000" y="1358608"/>
            <a:ext cx="9144000" cy="2387600"/>
          </a:xfrm>
        </p:spPr>
        <p:txBody>
          <a:bodyPr/>
          <a:lstStyle/>
          <a:p>
            <a:r>
              <a:rPr lang="en-US" b="1" dirty="0"/>
              <a:t>NAVAREA </a:t>
            </a:r>
            <a:r>
              <a:rPr lang="en-US" b="1" dirty="0" err="1" smtClean="0"/>
              <a:t>Ib</a:t>
            </a:r>
            <a:r>
              <a:rPr lang="en-US" b="1" dirty="0" smtClean="0"/>
              <a:t> </a:t>
            </a:r>
            <a:r>
              <a:rPr lang="en-US" b="1" dirty="0"/>
              <a:t>Self Assessment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4180879"/>
            <a:ext cx="9144000" cy="1655762"/>
          </a:xfrm>
        </p:spPr>
        <p:txBody>
          <a:bodyPr>
            <a:normAutofit/>
          </a:bodyPr>
          <a:lstStyle/>
          <a:p>
            <a:r>
              <a:rPr lang="en-US" sz="3100" b="1" dirty="0" smtClean="0">
                <a:solidFill>
                  <a:srgbClr val="00A9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Sweden</a:t>
            </a:r>
            <a:endParaRPr lang="en-US" sz="3100" b="1" dirty="0">
              <a:solidFill>
                <a:srgbClr val="00A9A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92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NAVAREA </a:t>
            </a:r>
            <a:r>
              <a:rPr lang="fr-FR" sz="2400" cap="all" dirty="0" smtClean="0">
                <a:latin typeface="Arial Black" panose="020B0A04020102020204" pitchFamily="34" charset="0"/>
              </a:rPr>
              <a:t>Ib</a:t>
            </a:r>
            <a:r>
              <a:rPr lang="fr-FR" sz="2400" cap="all" dirty="0" smtClean="0">
                <a:latin typeface="Arial Black" panose="020B0A04020102020204" pitchFamily="34" charset="0"/>
              </a:rPr>
              <a:t> </a:t>
            </a:r>
            <a:r>
              <a:rPr lang="fr-FR" sz="2400" cap="all" dirty="0">
                <a:latin typeface="Arial Black" panose="020B0A04020102020204" pitchFamily="34" charset="0"/>
              </a:rPr>
              <a:t>Operations and updates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45F1C1-EE4A-83FD-71D3-2474F2F6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218735"/>
              </p:ext>
            </p:extLst>
          </p:nvPr>
        </p:nvGraphicFramePr>
        <p:xfrm>
          <a:off x="1113183" y="1066635"/>
          <a:ext cx="10747513" cy="5318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5964">
                  <a:extLst>
                    <a:ext uri="{9D8B030D-6E8A-4147-A177-3AD203B41FA5}">
                      <a16:colId xmlns:a16="http://schemas.microsoft.com/office/drawing/2014/main" val="3394483820"/>
                    </a:ext>
                  </a:extLst>
                </a:gridCol>
                <a:gridCol w="5371549">
                  <a:extLst>
                    <a:ext uri="{9D8B030D-6E8A-4147-A177-3AD203B41FA5}">
                      <a16:colId xmlns:a16="http://schemas.microsoft.com/office/drawing/2014/main" val="370913208"/>
                    </a:ext>
                  </a:extLst>
                </a:gridCol>
              </a:tblGrid>
              <a:tr h="2519328">
                <a:tc>
                  <a:txBody>
                    <a:bodyPr/>
                    <a:lstStyle/>
                    <a:p>
                      <a:r>
                        <a:rPr lang="en-US" u="sng" dirty="0"/>
                        <a:t>Operational </a:t>
                      </a:r>
                      <a:r>
                        <a:rPr lang="en-US" sz="1800" b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Issues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lang="en-US" sz="1800" b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significant NAVTEX outages to report.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Work to replace old NAVTEX transmitters and software in progress.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Upgrade from AIS to VDES stations in progress. Ongoing.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b="1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b="1" i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118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National </a:t>
                      </a:r>
                      <a:r>
                        <a:rPr lang="en-US" u="sng" dirty="0"/>
                        <a:t>Coordinator Contact Information and IRCC Strategic Performance Indicator (SPI) for MSI </a:t>
                      </a:r>
                      <a:r>
                        <a:rPr lang="en-US" u="sng" dirty="0" smtClean="0"/>
                        <a:t>capacity</a:t>
                      </a:r>
                    </a:p>
                    <a:p>
                      <a:endParaRPr lang="en-U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No changes in National Coordinator</a:t>
                      </a:r>
                      <a:r>
                        <a:rPr lang="en-US" b="0" baseline="0" dirty="0" smtClean="0"/>
                        <a:t> contact information. Full contact list on </a:t>
                      </a:r>
                      <a:r>
                        <a:rPr lang="en-US" b="0" baseline="0" dirty="0" smtClean="0">
                          <a:hlinkClick r:id="rId5"/>
                        </a:rPr>
                        <a:t>BSMSIWG website</a:t>
                      </a:r>
                      <a:endParaRPr lang="en-US" b="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baseline="0" dirty="0" smtClean="0"/>
                        <a:t>MSI received from all countries in the Sub-area. </a:t>
                      </a:r>
                      <a:endParaRPr lang="en-US" b="0" dirty="0"/>
                    </a:p>
                  </a:txBody>
                  <a:tcPr>
                    <a:solidFill>
                      <a:srgbClr val="0118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62659"/>
                  </a:ext>
                </a:extLst>
              </a:tr>
              <a:tr h="2799340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solidFill>
                            <a:schemeClr val="bg1"/>
                          </a:solidFill>
                          <a:latin typeface="+mn-lt"/>
                        </a:rPr>
                        <a:t>GMDSS </a:t>
                      </a:r>
                      <a:r>
                        <a:rPr lang="en-US" b="1" u="sng" dirty="0">
                          <a:solidFill>
                            <a:schemeClr val="bg1"/>
                          </a:solidFill>
                          <a:latin typeface="+mn-lt"/>
                        </a:rPr>
                        <a:t>Master Plan </a:t>
                      </a:r>
                      <a:endParaRPr lang="en-US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NAVTEX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Station </a:t>
                      </a:r>
                      <a:r>
                        <a:rPr lang="en-US" b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Bjuröklubb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(H)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– Operational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Station Tallinn (F) – Operational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Station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b="0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Gislövshammar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(J) – Operational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Station </a:t>
                      </a:r>
                      <a:r>
                        <a:rPr lang="en-US" b="0" baseline="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Grimeton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(I) – Operational </a:t>
                      </a:r>
                      <a:endParaRPr lang="en-US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endParaRPr lang="en-US" b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EGC</a:t>
                      </a:r>
                    </a:p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Transmitted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via NAVAREA I if needed. </a:t>
                      </a:r>
                      <a:endParaRPr lang="en-US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1B6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Vital or Urgent Navigational Warnings </a:t>
                      </a:r>
                      <a:r>
                        <a:rPr lang="en-US" sz="1800" b="1" u="sng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Issued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 Vital</a:t>
                      </a:r>
                      <a:r>
                        <a:rPr lang="en-US" sz="18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warnings Issued during 2023 in the Baltic Sea sub-area. </a:t>
                      </a:r>
                      <a:endParaRPr lang="en-US" sz="1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Example: </a:t>
                      </a:r>
                    </a:p>
                    <a:p>
                      <a:pPr marL="0" algn="l" defTabSz="914400" rtl="0" eaLnBrk="1" latinLnBrk="0" hangingPunct="1"/>
                      <a:endParaRPr lang="en-US" sz="1800" b="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SOUTHERN, SOUTHEASTERN AND CENTRAL BALTIC.</a:t>
                      </a:r>
                      <a:endParaRPr lang="sv-SE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STATION IS CONSTANTLY TRANSMITTING ON VHF CHANNEL 16</a:t>
                      </a:r>
                      <a:endParaRPr lang="sv-SE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VESSELS ARE REQUSTED TO CHECK THEIR VHF EQUIPMENT.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1B6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67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64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Future NAVAREA OPERATIONS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45F1C1-EE4A-83FD-71D3-2474F2F6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072401"/>
              </p:ext>
            </p:extLst>
          </p:nvPr>
        </p:nvGraphicFramePr>
        <p:xfrm>
          <a:off x="1117598" y="1066634"/>
          <a:ext cx="10743098" cy="5180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549">
                  <a:extLst>
                    <a:ext uri="{9D8B030D-6E8A-4147-A177-3AD203B41FA5}">
                      <a16:colId xmlns:a16="http://schemas.microsoft.com/office/drawing/2014/main" val="3394483820"/>
                    </a:ext>
                  </a:extLst>
                </a:gridCol>
                <a:gridCol w="5371549">
                  <a:extLst>
                    <a:ext uri="{9D8B030D-6E8A-4147-A177-3AD203B41FA5}">
                      <a16:colId xmlns:a16="http://schemas.microsoft.com/office/drawing/2014/main" val="370913208"/>
                    </a:ext>
                  </a:extLst>
                </a:gridCol>
              </a:tblGrid>
              <a:tr h="5180286">
                <a:tc>
                  <a:txBody>
                    <a:bodyPr/>
                    <a:lstStyle/>
                    <a:p>
                      <a:r>
                        <a:rPr lang="en-US" u="sng" dirty="0"/>
                        <a:t>S-124 </a:t>
                      </a:r>
                      <a:r>
                        <a:rPr lang="en-US" u="sng" dirty="0" smtClean="0"/>
                        <a:t>Development</a:t>
                      </a:r>
                    </a:p>
                    <a:p>
                      <a:endParaRPr lang="en-U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Implementation</a:t>
                      </a:r>
                      <a:r>
                        <a:rPr lang="en-US" b="0" baseline="0" dirty="0" smtClean="0"/>
                        <a:t> in the Baltic Sea is coordinated by the BSMSIWG with National coordinators represented. 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0" baseline="0" dirty="0" smtClean="0"/>
                        <a:t>Closely monitoring the progress of S-100 projects in the Baltic Sea, such as Baltic Sea E-</a:t>
                      </a:r>
                      <a:r>
                        <a:rPr lang="en-US" b="0" baseline="0" dirty="0" err="1" smtClean="0"/>
                        <a:t>nav</a:t>
                      </a:r>
                      <a:r>
                        <a:rPr lang="en-US" b="0" baseline="0" dirty="0" smtClean="0"/>
                        <a:t> and </a:t>
                      </a:r>
                      <a:r>
                        <a:rPr lang="en-US" b="0" baseline="0" dirty="0" err="1" smtClean="0"/>
                        <a:t>MaDaMe</a:t>
                      </a:r>
                      <a:r>
                        <a:rPr lang="en-US" b="0" baseline="0" dirty="0" smtClean="0"/>
                        <a:t>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No</a:t>
                      </a:r>
                      <a:r>
                        <a:rPr lang="en-US" b="0" baseline="0" dirty="0" smtClean="0"/>
                        <a:t> definite timeline for the Sub-area. </a:t>
                      </a:r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rgbClr val="01B6A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Other Future NAVAREA Initiatives </a:t>
                      </a:r>
                      <a:endParaRPr lang="en-US" u="sng" dirty="0" smtClean="0"/>
                    </a:p>
                    <a:p>
                      <a:endParaRPr lang="en-U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Seek</a:t>
                      </a:r>
                      <a:r>
                        <a:rPr lang="en-US" b="0" baseline="0" dirty="0" smtClean="0"/>
                        <a:t> guidance and decision to amend the sub-area border. Actions requested.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baseline="0" dirty="0" smtClean="0"/>
                        <a:t>Will modernize three NAVTEX transmitters and software. The forth one (Tallinn) is already modernized.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baseline="0" dirty="0" smtClean="0"/>
                        <a:t>Upgrading AIS base stations to VDES. 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01B6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62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0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Actions requested of the sub-committee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4B49A5-A222-437F-A30C-C1D60B02C567}"/>
              </a:ext>
            </a:extLst>
          </p:cNvPr>
          <p:cNvSpPr txBox="1"/>
          <p:nvPr/>
        </p:nvSpPr>
        <p:spPr>
          <a:xfrm>
            <a:off x="2046514" y="1770743"/>
            <a:ext cx="84473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Note the report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Provide </a:t>
            </a:r>
            <a:r>
              <a:rPr lang="en-GB" sz="2400" dirty="0"/>
              <a:t>guidance on the correct procedure to amend the Sub-area border, to align with the agreed upon area of responsibility of the Baltic Sea Hydrographic commission. </a:t>
            </a:r>
            <a:endParaRPr lang="sv-SE" sz="2400" dirty="0"/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If the amendment of the sub-area border could be decided by WWNWS, the sub-area coordinator request such an amendment to be decided.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2743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347</Words>
  <Application>Microsoft Office PowerPoint</Application>
  <PresentationFormat>Bredbild</PresentationFormat>
  <Paragraphs>46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NAVAREA Ib Self Assessment</vt:lpstr>
      <vt:lpstr>PowerPoint-presentation</vt:lpstr>
      <vt:lpstr>PowerPoint-presentation</vt:lpstr>
      <vt:lpstr>PowerPoint-presentation</vt:lpstr>
    </vt:vector>
  </TitlesOfParts>
  <Company>International Hydrographic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Belmonte</dc:creator>
  <cp:lastModifiedBy>Von Bültzingslöwen, Johan</cp:lastModifiedBy>
  <cp:revision>49</cp:revision>
  <dcterms:created xsi:type="dcterms:W3CDTF">2019-06-25T12:28:44Z</dcterms:created>
  <dcterms:modified xsi:type="dcterms:W3CDTF">2024-08-16T13:12:56Z</dcterms:modified>
</cp:coreProperties>
</file>