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7.jpeg" ContentType="image/jpeg"/>
  <Override PartName="/ppt/media/image2.tif" ContentType="image/tiff"/>
  <Override PartName="/ppt/media/image3.tif" ContentType="image/tiff"/>
  <Override PartName="/ppt/media/image4.jpeg" ContentType="image/jpeg"/>
  <Override PartName="/ppt/media/image8.tif" ContentType="image/tiff"/>
  <Override PartName="/ppt/media/image5.tif" ContentType="image/tiff"/>
  <Override PartName="/ppt/media/image6.tif" ContentType="image/tiff"/>
  <Override PartName="/ppt/media/image9.tif" ContentType="image/tiff"/>
  <Override PartName="/ppt/media/image10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latin typeface="Arial"/>
              </a:rPr>
              <a:t>Clique para editar o formato do texto do título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latin typeface="Arial"/>
              </a:rPr>
              <a:t>Clique para editar o formato do texto da estrutura de tópicos</a:t>
            </a:r>
            <a:endParaRPr b="0" lang="pt-B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latin typeface="Arial"/>
              </a:rPr>
              <a:t>2.º nível da estrutura de tópicos</a:t>
            </a:r>
            <a:endParaRPr b="0" lang="pt-B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latin typeface="Arial"/>
              </a:rPr>
              <a:t>3.º nível da estrutura de tópicos</a:t>
            </a:r>
            <a:endParaRPr b="0" lang="pt-B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latin typeface="Arial"/>
              </a:rPr>
              <a:t>4.º nível da estrutura de tópicos</a:t>
            </a:r>
            <a:endParaRPr b="0" lang="pt-B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latin typeface="Arial"/>
              </a:rPr>
              <a:t>5.º nível da estrutura de tópicos</a:t>
            </a:r>
            <a:endParaRPr b="0" lang="pt-B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latin typeface="Arial"/>
              </a:rPr>
              <a:t>6.º nível da estrutura de tópicos</a:t>
            </a:r>
            <a:endParaRPr b="0" lang="pt-B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latin typeface="Arial"/>
              </a:rPr>
              <a:t>7.º nível da estrutura de tópicos</a:t>
            </a:r>
            <a:endParaRPr b="0" lang="pt-B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fr-FR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D513CF20-58F0-49DB-9300-ACBDDF1E4357}" type="datetime">
              <a:rPr b="0" lang="fr-FR" sz="1200" spc="-1" strike="noStrike">
                <a:solidFill>
                  <a:srgbClr val="8b8b8b"/>
                </a:solidFill>
                <a:latin typeface="Calibri"/>
              </a:rPr>
              <a:t>16/08/2024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1C5DA694-3D18-4AEA-AC1C-1FB1A7B26780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tif"/><Relationship Id="rId2" Type="http://schemas.openxmlformats.org/officeDocument/2006/relationships/image" Target="../media/image3.tif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tif"/><Relationship Id="rId2" Type="http://schemas.openxmlformats.org/officeDocument/2006/relationships/image" Target="../media/image6.tif"/><Relationship Id="rId3" Type="http://schemas.openxmlformats.org/officeDocument/2006/relationships/image" Target="../media/image7.jpeg"/><Relationship Id="rId4" Type="http://schemas.openxmlformats.org/officeDocument/2006/relationships/slideLayout" Target="../slideLayouts/slideLayout1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tif"/><Relationship Id="rId2" Type="http://schemas.openxmlformats.org/officeDocument/2006/relationships/image" Target="../media/image9.tif"/><Relationship Id="rId3" Type="http://schemas.openxmlformats.org/officeDocument/2006/relationships/image" Target="../media/image10.jpe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ftr"/>
          </p:nvPr>
        </p:nvSpPr>
        <p:spPr>
          <a:xfrm>
            <a:off x="2722680" y="6271200"/>
            <a:ext cx="6745680" cy="500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Valparaiso, Chile 2 - 6 September 2024</a:t>
            </a:r>
            <a:endParaRPr b="0" lang="pt-BR" sz="1800" spc="-1" strike="noStrike">
              <a:latin typeface="Times New Roman"/>
            </a:endParaRPr>
          </a:p>
        </p:txBody>
      </p:sp>
      <p:pic>
        <p:nvPicPr>
          <p:cNvPr id="80" name="Picture 1" descr=""/>
          <p:cNvPicPr/>
          <p:nvPr/>
        </p:nvPicPr>
        <p:blipFill>
          <a:blip r:embed="rId1"/>
          <a:stretch/>
        </p:blipFill>
        <p:spPr>
          <a:xfrm>
            <a:off x="4376880" y="0"/>
            <a:ext cx="3436920" cy="1144800"/>
          </a:xfrm>
          <a:prstGeom prst="rect">
            <a:avLst/>
          </a:prstGeom>
          <a:ln w="0">
            <a:noFill/>
          </a:ln>
        </p:spPr>
      </p:pic>
      <p:sp>
        <p:nvSpPr>
          <p:cNvPr id="81" name="PlaceHolder 2"/>
          <p:cNvSpPr>
            <a:spLocks noGrp="1"/>
          </p:cNvSpPr>
          <p:nvPr>
            <p:ph type="title"/>
          </p:nvPr>
        </p:nvSpPr>
        <p:spPr>
          <a:xfrm>
            <a:off x="1523880" y="1358640"/>
            <a:ext cx="9142920" cy="23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1" lang="en-US" sz="6000" spc="-1" strike="noStrike">
                <a:solidFill>
                  <a:srgbClr val="000000"/>
                </a:solidFill>
                <a:latin typeface="Calibri Light"/>
              </a:rPr>
              <a:t>NAVAREA V Self Assessment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subTitle"/>
          </p:nvPr>
        </p:nvSpPr>
        <p:spPr>
          <a:xfrm>
            <a:off x="1523880" y="4181040"/>
            <a:ext cx="9142920" cy="165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3100" spc="-1" strike="noStrike">
                <a:solidFill>
                  <a:srgbClr val="00a9a9"/>
                </a:solidFill>
                <a:latin typeface="Arial"/>
              </a:rPr>
              <a:t>BRAZIL</a:t>
            </a:r>
            <a:endParaRPr b="0" lang="pt-BR" sz="3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3" descr=""/>
          <p:cNvPicPr/>
          <p:nvPr/>
        </p:nvPicPr>
        <p:blipFill>
          <a:blip r:embed="rId1"/>
          <a:stretch/>
        </p:blipFill>
        <p:spPr>
          <a:xfrm>
            <a:off x="939600" y="720"/>
            <a:ext cx="943560" cy="940680"/>
          </a:xfrm>
          <a:prstGeom prst="rect">
            <a:avLst/>
          </a:prstGeom>
          <a:ln w="0">
            <a:noFill/>
          </a:ln>
        </p:spPr>
      </p:pic>
      <p:pic>
        <p:nvPicPr>
          <p:cNvPr id="84" name="Picture 4" descr=""/>
          <p:cNvPicPr/>
          <p:nvPr/>
        </p:nvPicPr>
        <p:blipFill>
          <a:blip r:embed="rId2"/>
          <a:stretch/>
        </p:blipFill>
        <p:spPr>
          <a:xfrm>
            <a:off x="0" y="942480"/>
            <a:ext cx="938520" cy="944280"/>
          </a:xfrm>
          <a:prstGeom prst="rect">
            <a:avLst/>
          </a:prstGeom>
          <a:ln w="0">
            <a:noFill/>
          </a:ln>
        </p:spPr>
      </p:pic>
      <p:pic>
        <p:nvPicPr>
          <p:cNvPr id="85" name="Picture 5" descr=""/>
          <p:cNvPicPr/>
          <p:nvPr/>
        </p:nvPicPr>
        <p:blipFill>
          <a:blip r:embed="rId3"/>
          <a:stretch/>
        </p:blipFill>
        <p:spPr>
          <a:xfrm>
            <a:off x="0" y="0"/>
            <a:ext cx="938520" cy="941400"/>
          </a:xfrm>
          <a:prstGeom prst="rect">
            <a:avLst/>
          </a:prstGeom>
          <a:ln w="0">
            <a:noFill/>
          </a:ln>
        </p:spPr>
      </p:pic>
      <p:sp>
        <p:nvSpPr>
          <p:cNvPr id="86" name="Title 2"/>
          <p:cNvSpPr/>
          <p:nvPr/>
        </p:nvSpPr>
        <p:spPr>
          <a:xfrm>
            <a:off x="1895400" y="0"/>
            <a:ext cx="10287360" cy="9658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fr-FR" sz="2400" spc="-1" strike="noStrike" cap="all">
                <a:solidFill>
                  <a:srgbClr val="000000"/>
                </a:solidFill>
                <a:latin typeface="Arial Black"/>
                <a:ea typeface="DejaVu Sans"/>
              </a:rPr>
              <a:t>NAVAREA V Operations and updates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87" name="PlaceHolder 1"/>
          <p:cNvSpPr>
            <a:spLocks noGrp="1"/>
          </p:cNvSpPr>
          <p:nvPr>
            <p:ph type="ftr"/>
          </p:nvPr>
        </p:nvSpPr>
        <p:spPr>
          <a:xfrm>
            <a:off x="2722680" y="6271200"/>
            <a:ext cx="6745680" cy="500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Valparaiso, Chile 2 - 6 September 2024</a:t>
            </a:r>
            <a:endParaRPr b="0" lang="pt-BR" sz="1800" spc="-1" strike="noStrike">
              <a:latin typeface="Times New Roman"/>
            </a:endParaRPr>
          </a:p>
        </p:txBody>
      </p:sp>
      <p:graphicFrame>
        <p:nvGraphicFramePr>
          <p:cNvPr id="88" name="Table 15"/>
          <p:cNvGraphicFramePr/>
          <p:nvPr/>
        </p:nvGraphicFramePr>
        <p:xfrm>
          <a:off x="1113120" y="1066680"/>
          <a:ext cx="10746720" cy="5104440"/>
        </p:xfrm>
        <a:graphic>
          <a:graphicData uri="http://schemas.openxmlformats.org/drawingml/2006/table">
            <a:tbl>
              <a:tblPr/>
              <a:tblGrid>
                <a:gridCol w="5375880"/>
                <a:gridCol w="5371200"/>
              </a:tblGrid>
              <a:tr h="2552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Operational Issues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2858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Arial"/>
                        <a:buChar char="•"/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None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1184a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Changes in National Coordinator Contact Information and IRCC Strategic Performance Indicator (SPI) for MSI capacity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2858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Arial"/>
                        <a:buChar char="•"/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Not applicable.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1184a"/>
                    </a:solidFill>
                  </a:tcPr>
                </a:tc>
              </a:tr>
              <a:tr h="2552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Changes to the GMDSS Master Plan 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2858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Arial"/>
                        <a:buChar char="•"/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EGC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 lvl="1" marL="7430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Arial"/>
                        <a:buChar char="•"/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SafetyNet – Operational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 lvl="1" marL="7430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Arial"/>
                        <a:buChar char="•"/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  <a:ea typeface="Microsoft YaHei"/>
                        </a:rPr>
                        <a:t>SafetyCast – Planned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1b6a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Vital or Urgent Navigational Warnings Issued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2858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None</a:t>
                      </a: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pt-BR" sz="1800" spc="-1" strike="noStrike">
                        <a:latin typeface="Arial"/>
                      </a:endParaRPr>
                    </a:p>
                  </a:txBody>
                  <a:tcPr anchor="t" marL="91440" marR="91440"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1b6a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"/>
          <p:cNvPicPr/>
          <p:nvPr/>
        </p:nvPicPr>
        <p:blipFill>
          <a:blip r:embed="rId1"/>
          <a:stretch/>
        </p:blipFill>
        <p:spPr>
          <a:xfrm>
            <a:off x="939600" y="720"/>
            <a:ext cx="944280" cy="941400"/>
          </a:xfrm>
          <a:prstGeom prst="rect">
            <a:avLst/>
          </a:prstGeom>
          <a:ln w="0">
            <a:noFill/>
          </a:ln>
        </p:spPr>
      </p:pic>
      <p:pic>
        <p:nvPicPr>
          <p:cNvPr id="90" name="Picture 8" descr=""/>
          <p:cNvPicPr/>
          <p:nvPr/>
        </p:nvPicPr>
        <p:blipFill>
          <a:blip r:embed="rId2"/>
          <a:stretch/>
        </p:blipFill>
        <p:spPr>
          <a:xfrm>
            <a:off x="0" y="942480"/>
            <a:ext cx="939240" cy="945000"/>
          </a:xfrm>
          <a:prstGeom prst="rect">
            <a:avLst/>
          </a:prstGeom>
          <a:ln w="0">
            <a:noFill/>
          </a:ln>
        </p:spPr>
      </p:pic>
      <p:pic>
        <p:nvPicPr>
          <p:cNvPr id="91" name="Picture 9" descr=""/>
          <p:cNvPicPr/>
          <p:nvPr/>
        </p:nvPicPr>
        <p:blipFill>
          <a:blip r:embed="rId3"/>
          <a:stretch/>
        </p:blipFill>
        <p:spPr>
          <a:xfrm>
            <a:off x="0" y="0"/>
            <a:ext cx="939240" cy="942120"/>
          </a:xfrm>
          <a:prstGeom prst="rect">
            <a:avLst/>
          </a:prstGeom>
          <a:ln w="0">
            <a:noFill/>
          </a:ln>
        </p:spPr>
      </p:pic>
      <p:sp>
        <p:nvSpPr>
          <p:cNvPr id="92" name="Title 3"/>
          <p:cNvSpPr/>
          <p:nvPr/>
        </p:nvSpPr>
        <p:spPr>
          <a:xfrm>
            <a:off x="1895400" y="0"/>
            <a:ext cx="10288080" cy="9666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fr-FR" sz="2400" spc="-1" strike="noStrike" cap="all">
                <a:solidFill>
                  <a:srgbClr val="000000"/>
                </a:solidFill>
                <a:latin typeface="Arial Black"/>
              </a:rPr>
              <a:t> </a:t>
            </a:r>
            <a:r>
              <a:rPr b="0" lang="fr-FR" sz="2400" spc="-1" strike="noStrike" cap="all">
                <a:solidFill>
                  <a:srgbClr val="000000"/>
                </a:solidFill>
                <a:latin typeface="Arial Black"/>
              </a:rPr>
              <a:t>Future NAVAREA OPERATIONS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93" name="PlaceHolder 1"/>
          <p:cNvSpPr>
            <a:spLocks noGrp="1"/>
          </p:cNvSpPr>
          <p:nvPr>
            <p:ph type="ftr"/>
          </p:nvPr>
        </p:nvSpPr>
        <p:spPr>
          <a:xfrm>
            <a:off x="2722680" y="6271200"/>
            <a:ext cx="6746400" cy="501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Valparaiso, Chile 2 - 6 September 2024</a:t>
            </a:r>
            <a:endParaRPr b="0" lang="pt-BR" sz="1800" spc="-1" strike="noStrike">
              <a:latin typeface="Times New Roman"/>
            </a:endParaRPr>
          </a:p>
        </p:txBody>
      </p:sp>
      <p:graphicFrame>
        <p:nvGraphicFramePr>
          <p:cNvPr id="94" name="Table 2"/>
          <p:cNvGraphicFramePr/>
          <p:nvPr/>
        </p:nvGraphicFramePr>
        <p:xfrm>
          <a:off x="1117440" y="1066680"/>
          <a:ext cx="10742760" cy="5180040"/>
        </p:xfrm>
        <a:graphic>
          <a:graphicData uri="http://schemas.openxmlformats.org/drawingml/2006/table">
            <a:tbl>
              <a:tblPr/>
              <a:tblGrid>
                <a:gridCol w="5371200"/>
                <a:gridCol w="5371560"/>
              </a:tblGrid>
              <a:tr h="5180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S-124 Development</a:t>
                      </a:r>
                      <a:endParaRPr b="0" i="1" lang="en-US" sz="1800" spc="-1" strike="noStrike">
                        <a:solidFill>
                          <a:srgbClr val="ffffff"/>
                        </a:solidFill>
                        <a:latin typeface="Calibri"/>
                        <a:ea typeface="Segoe UI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i="1" lang="en-US" sz="1800" spc="-1" strike="noStrike">
                        <a:solidFill>
                          <a:srgbClr val="ffffff"/>
                        </a:solidFill>
                        <a:latin typeface="Calibri"/>
                        <a:ea typeface="Segoe UI"/>
                      </a:endParaRPr>
                    </a:p>
                    <a:p>
                      <a:pPr marL="2858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StarSymbol"/>
                        <a:buChar char="-"/>
                        <a:tabLst>
                          <a:tab algn="l" pos="0"/>
                        </a:tabLst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Based on current progress, NAVAREA V is unlikely </a:t>
                      </a:r>
                      <a:endParaRPr b="0" i="1" lang="en-US" sz="1800" spc="-1" strike="noStrike">
                        <a:solidFill>
                          <a:srgbClr val="ffffff"/>
                        </a:solidFill>
                        <a:latin typeface="Calibri"/>
                        <a:ea typeface="Segoe UI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to declare operational S-124 services by 1 January 2026.</a:t>
                      </a:r>
                      <a:endParaRPr b="0" i="1" lang="en-US" sz="1800" spc="-1" strike="noStrike">
                        <a:solidFill>
                          <a:srgbClr val="ffffff"/>
                        </a:solidFill>
                        <a:latin typeface="Calibri"/>
                        <a:ea typeface="Segoe UI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i="1" lang="en-US" sz="1800" spc="-1" strike="noStrike">
                        <a:solidFill>
                          <a:srgbClr val="ffffff"/>
                        </a:solidFill>
                        <a:latin typeface="Calibri"/>
                        <a:ea typeface="Segoe UI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i="1" lang="en-US" sz="1800" spc="-1" strike="noStrike">
                        <a:solidFill>
                          <a:srgbClr val="ffffff"/>
                        </a:solidFill>
                        <a:latin typeface="Calibri"/>
                        <a:ea typeface="Segoe UI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i="1" lang="en-US" sz="1800" spc="-1" strike="noStrike">
                        <a:solidFill>
                          <a:srgbClr val="ffffff"/>
                        </a:solidFill>
                        <a:latin typeface="Calibri"/>
                        <a:ea typeface="Segoe UI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i="1" lang="en-US" sz="1800" spc="-1" strike="noStrike">
                        <a:solidFill>
                          <a:srgbClr val="ffffff"/>
                        </a:solidFill>
                        <a:latin typeface="Calibri"/>
                        <a:ea typeface="Segoe UI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i="1" lang="en-US" sz="1800" spc="-1" strike="noStrike">
                        <a:solidFill>
                          <a:srgbClr val="ffffff"/>
                        </a:solidFill>
                        <a:latin typeface="Calibri"/>
                        <a:ea typeface="Segoe UI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1b6a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Other Future NAVAREA Initiatives </a:t>
                      </a:r>
                      <a:endParaRPr b="0" lang="pt-BR" sz="1800" spc="-1" strike="noStrike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pt-BR" sz="1800" spc="-1" strike="noStrike">
                        <a:latin typeface="Times New Roman"/>
                      </a:endParaRPr>
                    </a:p>
                    <a:p>
                      <a:pPr marL="2858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StarSymbol"/>
                        <a:buChar char="-"/>
                        <a:tabLst>
                          <a:tab algn="l" pos="0"/>
                        </a:tabLst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  <a:ea typeface="MS Mincho"/>
                        </a:rPr>
                        <a:t>Brazil aims to complete internal administrative procedures to join Iridium's EGC service by the end of 2024; if successful, operational MSI transmissions are expected to start on January 1, 2025.</a:t>
                      </a:r>
                      <a:endParaRPr b="0" lang="pt-BR" sz="1800" spc="-1" strike="noStrike">
                        <a:latin typeface="Times New Roman"/>
                      </a:endParaRPr>
                    </a:p>
                    <a:p>
                      <a:pPr marL="2858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StarSymbol"/>
                        <a:buChar char="-"/>
                        <a:tabLst>
                          <a:tab algn="l" pos="0"/>
                        </a:tabLst>
                      </a:pPr>
                      <a:endParaRPr b="0" lang="pt-BR" sz="1800" spc="-1" strike="noStrike">
                        <a:latin typeface="Times New Roman"/>
                      </a:endParaRPr>
                    </a:p>
                    <a:p>
                      <a:pPr marL="2858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StarSymbol"/>
                        <a:buChar char="-"/>
                        <a:tabLst>
                          <a:tab algn="l" pos="0"/>
                        </a:tabLst>
                      </a:pPr>
                      <a:r>
                        <a:rPr b="0" i="1" lang="en-US" sz="1800" spc="-1" strike="noStrike">
                          <a:solidFill>
                            <a:srgbClr val="ffffff"/>
                          </a:solidFill>
                          <a:latin typeface="Calibri"/>
                          <a:ea typeface="MS Mincho"/>
                        </a:rPr>
                        <a:t>A new contingency plan is being developed between the NAVAREA V and NAVAREA VI for ISM transmission through other RMSS.</a:t>
                      </a:r>
                      <a:endParaRPr b="0" lang="pt-BR" sz="1800" spc="-1" strike="noStrike">
                        <a:latin typeface="Times New Roman"/>
                      </a:endParaRPr>
                    </a:p>
                    <a:p>
                      <a:pPr marL="285840" indent="-285840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StarSymbol"/>
                        <a:buChar char="-"/>
                        <a:tabLst>
                          <a:tab algn="l" pos="0"/>
                        </a:tabLst>
                      </a:pPr>
                      <a:endParaRPr b="0" lang="pt-BR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1b6a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3" descr=""/>
          <p:cNvPicPr/>
          <p:nvPr/>
        </p:nvPicPr>
        <p:blipFill>
          <a:blip r:embed="rId1"/>
          <a:stretch/>
        </p:blipFill>
        <p:spPr>
          <a:xfrm>
            <a:off x="939600" y="720"/>
            <a:ext cx="943560" cy="940680"/>
          </a:xfrm>
          <a:prstGeom prst="rect">
            <a:avLst/>
          </a:prstGeom>
          <a:ln w="0">
            <a:noFill/>
          </a:ln>
        </p:spPr>
      </p:pic>
      <p:pic>
        <p:nvPicPr>
          <p:cNvPr id="96" name="Picture 4" descr=""/>
          <p:cNvPicPr/>
          <p:nvPr/>
        </p:nvPicPr>
        <p:blipFill>
          <a:blip r:embed="rId2"/>
          <a:stretch/>
        </p:blipFill>
        <p:spPr>
          <a:xfrm>
            <a:off x="0" y="942480"/>
            <a:ext cx="938520" cy="944280"/>
          </a:xfrm>
          <a:prstGeom prst="rect">
            <a:avLst/>
          </a:prstGeom>
          <a:ln w="0">
            <a:noFill/>
          </a:ln>
        </p:spPr>
      </p:pic>
      <p:pic>
        <p:nvPicPr>
          <p:cNvPr id="97" name="Picture 5" descr=""/>
          <p:cNvPicPr/>
          <p:nvPr/>
        </p:nvPicPr>
        <p:blipFill>
          <a:blip r:embed="rId3"/>
          <a:stretch/>
        </p:blipFill>
        <p:spPr>
          <a:xfrm>
            <a:off x="0" y="0"/>
            <a:ext cx="938520" cy="941400"/>
          </a:xfrm>
          <a:prstGeom prst="rect">
            <a:avLst/>
          </a:prstGeom>
          <a:ln w="0">
            <a:noFill/>
          </a:ln>
        </p:spPr>
      </p:pic>
      <p:sp>
        <p:nvSpPr>
          <p:cNvPr id="98" name="Title 2"/>
          <p:cNvSpPr/>
          <p:nvPr/>
        </p:nvSpPr>
        <p:spPr>
          <a:xfrm>
            <a:off x="1895400" y="0"/>
            <a:ext cx="10287360" cy="9658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fr-FR" sz="2400" spc="-1" strike="noStrike" cap="all">
                <a:solidFill>
                  <a:srgbClr val="000000"/>
                </a:solidFill>
                <a:latin typeface="Arial Black"/>
                <a:ea typeface="DejaVu Sans"/>
              </a:rPr>
              <a:t> </a:t>
            </a:r>
            <a:r>
              <a:rPr b="0" lang="fr-FR" sz="2400" spc="-1" strike="noStrike" cap="all">
                <a:solidFill>
                  <a:srgbClr val="000000"/>
                </a:solidFill>
                <a:latin typeface="Arial Black"/>
                <a:ea typeface="DejaVu Sans"/>
              </a:rPr>
              <a:t>Actions requested of the sub-committee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99" name="PlaceHolder 1"/>
          <p:cNvSpPr>
            <a:spLocks noGrp="1"/>
          </p:cNvSpPr>
          <p:nvPr>
            <p:ph type="ftr"/>
          </p:nvPr>
        </p:nvSpPr>
        <p:spPr>
          <a:xfrm>
            <a:off x="2722680" y="6271200"/>
            <a:ext cx="6745680" cy="500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Valparaiso, Chile 2 - 6 September 2024</a:t>
            </a:r>
            <a:endParaRPr b="0" lang="pt-BR" sz="1800" spc="-1" strike="noStrike">
              <a:latin typeface="Times New Roman"/>
            </a:endParaRPr>
          </a:p>
        </p:txBody>
      </p:sp>
      <p:sp>
        <p:nvSpPr>
          <p:cNvPr id="100" name="TextBox 1"/>
          <p:cNvSpPr/>
          <p:nvPr/>
        </p:nvSpPr>
        <p:spPr>
          <a:xfrm>
            <a:off x="2046600" y="1770840"/>
            <a:ext cx="844632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Calibri Light"/>
              <a:buAutoNum type="arabicPeriod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Note the information provided</a:t>
            </a:r>
            <a:endParaRPr b="0" lang="pt-B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Application>LibreOffice/7.2.7.2$Windows_X86_64 LibreOffice_project/8d71d29d553c0f7dcbfa38fbfda25ee34cce99a2</Application>
  <AppVersion>15.0000</AppVersion>
  <Words>344</Words>
  <Paragraphs>54</Paragraphs>
  <Company>International Hydrographic Bureau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2019-06-25T12:28:44Z</dcterms:created>
  <dc:creator>Isabelle Belmonte</dc:creator>
  <dc:description/>
  <dc:language>pt-BR</dc:language>
  <cp:lastModifiedBy/>
  <dcterms:modified xsi:type="dcterms:W3CDTF">2024-08-16T13:19:33Z</dcterms:modified>
  <cp:revision>44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4</vt:i4>
  </property>
</Properties>
</file>