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4A"/>
    <a:srgbClr val="01B6AD"/>
    <a:srgbClr val="1EA9D4"/>
    <a:srgbClr val="333F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A94F3A-5270-4061-ABE0-BF0D8DDE5485}" v="1" dt="2024-08-28T20:37:04.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showGuides="1">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6E3C63E5-8A7B-4034-A0F5-4D60A1F3300D}" type="datetimeFigureOut">
              <a:rPr lang="fr-FR" smtClean="0"/>
              <a:t>28/08/2024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3010208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6E3C63E5-8A7B-4034-A0F5-4D60A1F3300D}" type="datetimeFigureOut">
              <a:rPr lang="fr-FR" smtClean="0"/>
              <a:t>28/08/2024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414553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6E3C63E5-8A7B-4034-A0F5-4D60A1F3300D}" type="datetimeFigureOut">
              <a:rPr lang="fr-FR" smtClean="0"/>
              <a:t>28/08/2024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32000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6E3C63E5-8A7B-4034-A0F5-4D60A1F3300D}" type="datetimeFigureOut">
              <a:rPr lang="fr-FR" smtClean="0"/>
              <a:t>28/08/2024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1544016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3C63E5-8A7B-4034-A0F5-4D60A1F3300D}" type="datetimeFigureOut">
              <a:rPr lang="fr-FR" smtClean="0"/>
              <a:t>28/08/2024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203220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6E3C63E5-8A7B-4034-A0F5-4D60A1F3300D}" type="datetimeFigureOut">
              <a:rPr lang="fr-FR" smtClean="0"/>
              <a:t>28/08/2024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245185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6E3C63E5-8A7B-4034-A0F5-4D60A1F3300D}" type="datetimeFigureOut">
              <a:rPr lang="fr-FR" smtClean="0"/>
              <a:t>28/08/2024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1783300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6E3C63E5-8A7B-4034-A0F5-4D60A1F3300D}" type="datetimeFigureOut">
              <a:rPr lang="fr-FR" smtClean="0"/>
              <a:t>28/08/2024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145782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C63E5-8A7B-4034-A0F5-4D60A1F3300D}" type="datetimeFigureOut">
              <a:rPr lang="fr-FR" smtClean="0"/>
              <a:t>28/08/2024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187029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3C63E5-8A7B-4034-A0F5-4D60A1F3300D}" type="datetimeFigureOut">
              <a:rPr lang="fr-FR" smtClean="0"/>
              <a:t>28/08/2024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119260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3C63E5-8A7B-4034-A0F5-4D60A1F3300D}" type="datetimeFigureOut">
              <a:rPr lang="fr-FR" smtClean="0"/>
              <a:t>28/08/2024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1681BC-F749-45AB-990A-0977D4181336}" type="slidenum">
              <a:rPr lang="fr-FR" smtClean="0"/>
              <a:t>‹#›</a:t>
            </a:fld>
            <a:endParaRPr lang="fr-FR"/>
          </a:p>
        </p:txBody>
      </p:sp>
    </p:spTree>
    <p:extLst>
      <p:ext uri="{BB962C8B-B14F-4D97-AF65-F5344CB8AC3E}">
        <p14:creationId xmlns:p14="http://schemas.microsoft.com/office/powerpoint/2010/main" val="92468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C63E5-8A7B-4034-A0F5-4D60A1F3300D}" type="datetimeFigureOut">
              <a:rPr lang="fr-FR" smtClean="0"/>
              <a:t>28/08/2024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1681BC-F749-45AB-990A-0977D4181336}" type="slidenum">
              <a:rPr lang="fr-FR" smtClean="0"/>
              <a:t>‹#›</a:t>
            </a:fld>
            <a:endParaRPr lang="fr-FR"/>
          </a:p>
        </p:txBody>
      </p:sp>
    </p:spTree>
    <p:extLst>
      <p:ext uri="{BB962C8B-B14F-4D97-AF65-F5344CB8AC3E}">
        <p14:creationId xmlns:p14="http://schemas.microsoft.com/office/powerpoint/2010/main" val="51693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5"/>
          <p:cNvSpPr>
            <a:spLocks noGrp="1"/>
          </p:cNvSpPr>
          <p:nvPr>
            <p:ph type="ftr" sz="quarter" idx="11"/>
          </p:nvPr>
        </p:nvSpPr>
        <p:spPr>
          <a:xfrm>
            <a:off x="2722604" y="6271312"/>
            <a:ext cx="6746790" cy="501650"/>
          </a:xfrm>
        </p:spPr>
        <p:txBody>
          <a:bodyPr/>
          <a:lstStyle/>
          <a:p>
            <a:r>
              <a:rPr lang="en-GB" sz="1800" dirty="0">
                <a:solidFill>
                  <a:schemeClr val="tx1"/>
                </a:solidFill>
                <a:latin typeface="Arial" panose="020B0604020202020204" pitchFamily="34" charset="0"/>
                <a:cs typeface="Arial" panose="020B0604020202020204" pitchFamily="34" charset="0"/>
              </a:rPr>
              <a:t>Valparaiso, Chile 2 - 6 September 2024</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7031" y="0"/>
            <a:ext cx="3437937" cy="1145979"/>
          </a:xfrm>
          <a:prstGeom prst="rect">
            <a:avLst/>
          </a:prstGeom>
        </p:spPr>
      </p:pic>
      <p:sp>
        <p:nvSpPr>
          <p:cNvPr id="6" name="Title 1"/>
          <p:cNvSpPr>
            <a:spLocks noGrp="1"/>
          </p:cNvSpPr>
          <p:nvPr>
            <p:ph type="ctrTitle"/>
          </p:nvPr>
        </p:nvSpPr>
        <p:spPr>
          <a:xfrm>
            <a:off x="1524000" y="1358608"/>
            <a:ext cx="9144000" cy="2387600"/>
          </a:xfrm>
        </p:spPr>
        <p:txBody>
          <a:bodyPr/>
          <a:lstStyle/>
          <a:p>
            <a:r>
              <a:rPr lang="en-US" b="1" dirty="0"/>
              <a:t>NAVAREA XVII_XVIII </a:t>
            </a:r>
            <a:br>
              <a:rPr lang="en-US" b="1" dirty="0"/>
            </a:br>
            <a:r>
              <a:rPr lang="en-US" b="1" dirty="0"/>
              <a:t>Self Assessment</a:t>
            </a:r>
          </a:p>
        </p:txBody>
      </p:sp>
      <p:sp>
        <p:nvSpPr>
          <p:cNvPr id="10" name="Subtitle 2"/>
          <p:cNvSpPr>
            <a:spLocks noGrp="1"/>
          </p:cNvSpPr>
          <p:nvPr>
            <p:ph type="subTitle" idx="1"/>
          </p:nvPr>
        </p:nvSpPr>
        <p:spPr>
          <a:xfrm>
            <a:off x="1524000" y="4180879"/>
            <a:ext cx="9144000" cy="1655762"/>
          </a:xfrm>
        </p:spPr>
        <p:txBody>
          <a:bodyPr>
            <a:normAutofit/>
          </a:bodyPr>
          <a:lstStyle/>
          <a:p>
            <a:r>
              <a:rPr lang="en-US" sz="3100" b="1" dirty="0">
                <a:solidFill>
                  <a:srgbClr val="00A9A9"/>
                </a:solidFill>
                <a:latin typeface="Arial" panose="020B0604020202020204" pitchFamily="34" charset="0"/>
                <a:cs typeface="Arial" panose="020B0604020202020204" pitchFamily="34" charset="0"/>
              </a:rPr>
              <a:t>CANADA</a:t>
            </a:r>
          </a:p>
        </p:txBody>
      </p:sp>
    </p:spTree>
    <p:extLst>
      <p:ext uri="{BB962C8B-B14F-4D97-AF65-F5344CB8AC3E}">
        <p14:creationId xmlns:p14="http://schemas.microsoft.com/office/powerpoint/2010/main" val="61792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566" y="818"/>
            <a:ext cx="944537" cy="9416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942458"/>
            <a:ext cx="939567" cy="94536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939567" cy="942458"/>
          </a:xfrm>
          <a:prstGeom prst="rect">
            <a:avLst/>
          </a:prstGeom>
        </p:spPr>
      </p:pic>
      <p:sp>
        <p:nvSpPr>
          <p:cNvPr id="7" name="Title 2">
            <a:extLst>
              <a:ext uri="{FF2B5EF4-FFF2-40B4-BE49-F238E27FC236}">
                <a16:creationId xmlns:a16="http://schemas.microsoft.com/office/drawing/2014/main" id="{FE6D94CB-EDE5-495B-BEC4-A42A4A0713D7}"/>
              </a:ext>
            </a:extLst>
          </p:cNvPr>
          <p:cNvSpPr txBox="1">
            <a:spLocks/>
          </p:cNvSpPr>
          <p:nvPr/>
        </p:nvSpPr>
        <p:spPr>
          <a:xfrm>
            <a:off x="1895287" y="0"/>
            <a:ext cx="10288323" cy="966850"/>
          </a:xfrm>
          <a:prstGeom prst="rect">
            <a:avLst/>
          </a:prstGeom>
          <a:solidFill>
            <a:schemeClr val="bg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cap="all" dirty="0">
                <a:latin typeface="Arial Black" panose="020B0A04020102020204" pitchFamily="34" charset="0"/>
              </a:rPr>
              <a:t>NAVAREA XVII_XVIII Operations and updates</a:t>
            </a:r>
            <a:endParaRPr lang="en-US" sz="2400" cap="all" dirty="0">
              <a:latin typeface="Arial Black" panose="020B0A04020102020204" pitchFamily="34" charset="0"/>
            </a:endParaRPr>
          </a:p>
        </p:txBody>
      </p:sp>
      <p:sp>
        <p:nvSpPr>
          <p:cNvPr id="8" name="Footer Placeholder 5"/>
          <p:cNvSpPr>
            <a:spLocks noGrp="1"/>
          </p:cNvSpPr>
          <p:nvPr>
            <p:ph type="ftr" sz="quarter" idx="11"/>
          </p:nvPr>
        </p:nvSpPr>
        <p:spPr>
          <a:xfrm>
            <a:off x="2722604" y="6271312"/>
            <a:ext cx="6746790" cy="501650"/>
          </a:xfrm>
        </p:spPr>
        <p:txBody>
          <a:bodyPr/>
          <a:lstStyle/>
          <a:p>
            <a:r>
              <a:rPr lang="en-GB" sz="1800" dirty="0">
                <a:solidFill>
                  <a:schemeClr val="tx1"/>
                </a:solidFill>
                <a:latin typeface="Arial" panose="020B0604020202020204" pitchFamily="34" charset="0"/>
                <a:cs typeface="Arial" panose="020B0604020202020204" pitchFamily="34" charset="0"/>
              </a:rPr>
              <a:t>Valparaiso, Chile 2 - 6 September 2024</a:t>
            </a:r>
          </a:p>
        </p:txBody>
      </p:sp>
      <p:graphicFrame>
        <p:nvGraphicFramePr>
          <p:cNvPr id="16" name="Table 15">
            <a:extLst>
              <a:ext uri="{FF2B5EF4-FFF2-40B4-BE49-F238E27FC236}">
                <a16:creationId xmlns:a16="http://schemas.microsoft.com/office/drawing/2014/main" id="{0545F1C1-EE4A-83FD-71D3-2474F2F6ADC6}"/>
              </a:ext>
            </a:extLst>
          </p:cNvPr>
          <p:cNvGraphicFramePr>
            <a:graphicFrameLocks noGrp="1"/>
          </p:cNvGraphicFramePr>
          <p:nvPr>
            <p:extLst>
              <p:ext uri="{D42A27DB-BD31-4B8C-83A1-F6EECF244321}">
                <p14:modId xmlns:p14="http://schemas.microsoft.com/office/powerpoint/2010/main" val="496689546"/>
              </p:ext>
            </p:extLst>
          </p:nvPr>
        </p:nvGraphicFramePr>
        <p:xfrm>
          <a:off x="950749" y="966851"/>
          <a:ext cx="10747513" cy="5321121"/>
        </p:xfrm>
        <a:graphic>
          <a:graphicData uri="http://schemas.openxmlformats.org/drawingml/2006/table">
            <a:tbl>
              <a:tblPr firstRow="1" bandRow="1">
                <a:tableStyleId>{5C22544A-7EE6-4342-B048-85BDC9FD1C3A}</a:tableStyleId>
              </a:tblPr>
              <a:tblGrid>
                <a:gridCol w="5802389">
                  <a:extLst>
                    <a:ext uri="{9D8B030D-6E8A-4147-A177-3AD203B41FA5}">
                      <a16:colId xmlns:a16="http://schemas.microsoft.com/office/drawing/2014/main" val="3394483820"/>
                    </a:ext>
                  </a:extLst>
                </a:gridCol>
                <a:gridCol w="4945124">
                  <a:extLst>
                    <a:ext uri="{9D8B030D-6E8A-4147-A177-3AD203B41FA5}">
                      <a16:colId xmlns:a16="http://schemas.microsoft.com/office/drawing/2014/main" val="370913208"/>
                    </a:ext>
                  </a:extLst>
                </a:gridCol>
              </a:tblGrid>
              <a:tr h="2269340">
                <a:tc>
                  <a:txBody>
                    <a:bodyPr/>
                    <a:lstStyle/>
                    <a:p>
                      <a:r>
                        <a:rPr lang="en-US" dirty="0"/>
                        <a:t>Operational </a:t>
                      </a:r>
                      <a:r>
                        <a:rPr lang="en-US" sz="1800" b="1" kern="1200" dirty="0">
                          <a:solidFill>
                            <a:schemeClr val="lt1"/>
                          </a:solidFill>
                          <a:latin typeface="+mn-lt"/>
                          <a:ea typeface="+mn-ea"/>
                          <a:cs typeface="+mn-cs"/>
                        </a:rPr>
                        <a:t>Issues</a:t>
                      </a:r>
                      <a:endParaRPr lang="en-US" sz="1800" b="1" kern="1200" dirty="0">
                        <a:solidFill>
                          <a:schemeClr val="bg1"/>
                        </a:solidFill>
                        <a:latin typeface="+mn-lt"/>
                        <a:ea typeface="+mn-ea"/>
                        <a:cs typeface="+mn-cs"/>
                      </a:endParaRPr>
                    </a:p>
                    <a:p>
                      <a:pPr marL="285750" indent="-285750">
                        <a:buFont typeface="Arial" panose="020B0604020202020204" pitchFamily="34" charset="0"/>
                        <a:buChar char="•"/>
                      </a:pPr>
                      <a:r>
                        <a:rPr lang="en-US" sz="1800" b="0" i="1" kern="1200" dirty="0">
                          <a:solidFill>
                            <a:schemeClr val="bg1"/>
                          </a:solidFill>
                          <a:latin typeface="+mn-lt"/>
                          <a:ea typeface="+mn-ea"/>
                          <a:cs typeface="+mn-cs"/>
                        </a:rPr>
                        <a:t>Canada finalized incorporating NAVAREA warnings into our domestic Navigational Warning Issuing System (NIS) platform in March 2024.</a:t>
                      </a:r>
                    </a:p>
                    <a:p>
                      <a:pPr marL="285750" indent="-285750">
                        <a:buFont typeface="Arial" panose="020B0604020202020204" pitchFamily="34" charset="0"/>
                        <a:buChar char="•"/>
                      </a:pPr>
                      <a:r>
                        <a:rPr lang="en-US" sz="1800" b="0" i="1" kern="1200" dirty="0">
                          <a:solidFill>
                            <a:schemeClr val="bg1"/>
                          </a:solidFill>
                          <a:latin typeface="+mn-lt"/>
                          <a:ea typeface="+mn-ea"/>
                          <a:cs typeface="+mn-cs"/>
                        </a:rPr>
                        <a:t>The supplemental EGC service provided seasonally by Iqaluit MCTS Centre via HF-NBDP experienced 27hrs of outages in 2023 with no outages so far in 2024.</a:t>
                      </a:r>
                    </a:p>
                    <a:p>
                      <a:pPr marL="285750" indent="-285750">
                        <a:buFont typeface="Arial" panose="020B0604020202020204" pitchFamily="34" charset="0"/>
                        <a:buChar char="•"/>
                      </a:pPr>
                      <a:endParaRPr lang="en-US" sz="1800" b="1" i="1" kern="1200" dirty="0">
                        <a:solidFill>
                          <a:schemeClr val="lt1"/>
                        </a:solidFill>
                        <a:latin typeface="+mn-lt"/>
                        <a:ea typeface="+mn-ea"/>
                        <a:cs typeface="+mn-cs"/>
                      </a:endParaRPr>
                    </a:p>
                  </a:txBody>
                  <a:tcPr>
                    <a:solidFill>
                      <a:srgbClr val="01184A"/>
                    </a:solidFill>
                  </a:tcPr>
                </a:tc>
                <a:tc>
                  <a:txBody>
                    <a:bodyPr/>
                    <a:lstStyle/>
                    <a:p>
                      <a:r>
                        <a:rPr lang="en-US" dirty="0"/>
                        <a:t>Changes in National Coordinator Contact Information and IRCC Strategic Performance Indicator (SPI) for MSI capacity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1" kern="1200" dirty="0">
                          <a:solidFill>
                            <a:schemeClr val="bg1"/>
                          </a:solidFill>
                          <a:latin typeface="+mn-lt"/>
                          <a:ea typeface="+mn-ea"/>
                          <a:cs typeface="+mn-cs"/>
                        </a:rPr>
                        <a:t>NAVAREA duties transitioned to Iqaluit MCTS in May 2024 for the Arctic season, May to Dec.  Prescott MCTS has been designated the alternate Centre from Dec to May. </a:t>
                      </a:r>
                      <a:endParaRPr lang="en-US" b="0" i="1" dirty="0"/>
                    </a:p>
                  </a:txBody>
                  <a:tcPr>
                    <a:solidFill>
                      <a:srgbClr val="01184A"/>
                    </a:solidFill>
                  </a:tcPr>
                </a:tc>
                <a:extLst>
                  <a:ext uri="{0D108BD9-81ED-4DB2-BD59-A6C34878D82A}">
                    <a16:rowId xmlns:a16="http://schemas.microsoft.com/office/drawing/2014/main" val="3834662659"/>
                  </a:ext>
                </a:extLst>
              </a:tr>
              <a:tr h="3035121">
                <a:tc>
                  <a:txBody>
                    <a:bodyPr/>
                    <a:lstStyle/>
                    <a:p>
                      <a:r>
                        <a:rPr lang="en-US" b="1" dirty="0">
                          <a:solidFill>
                            <a:schemeClr val="bg1"/>
                          </a:solidFill>
                          <a:latin typeface="+mn-lt"/>
                        </a:rPr>
                        <a:t>Changes to the GMDSS Master Plan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kern="1200" dirty="0">
                          <a:solidFill>
                            <a:schemeClr val="bg1"/>
                          </a:solidFill>
                          <a:latin typeface="+mn-lt"/>
                          <a:ea typeface="+mn-ea"/>
                          <a:cs typeface="+mn-cs"/>
                        </a:rPr>
                        <a:t>As of JAN 2024, Canada discontinued the use of NAVAREA rectangular broadcasts although METAREA broadcasts are still promulgated this way.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kern="1200" dirty="0">
                          <a:solidFill>
                            <a:schemeClr val="bg1"/>
                          </a:solidFill>
                          <a:latin typeface="+mn-lt"/>
                          <a:ea typeface="+mn-ea"/>
                          <a:cs typeface="+mn-cs"/>
                        </a:rPr>
                        <a:t>Canada has proposed to discontinue the use of Ferndale and Pass Lake NAVTEX stations within the Great Lakes region but for now they are still operational.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kern="1200" dirty="0">
                          <a:solidFill>
                            <a:schemeClr val="bg1"/>
                          </a:solidFill>
                          <a:latin typeface="+mn-lt"/>
                          <a:ea typeface="+mn-ea"/>
                          <a:cs typeface="+mn-cs"/>
                        </a:rPr>
                        <a:t>All other NAVTEX stations located in Canada are being upgraded throughout 2024-2025.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kern="1200" dirty="0">
                          <a:solidFill>
                            <a:schemeClr val="bg1"/>
                          </a:solidFill>
                          <a:latin typeface="+mn-lt"/>
                          <a:ea typeface="+mn-ea"/>
                          <a:cs typeface="+mn-cs"/>
                        </a:rPr>
                        <a:t>2022/23 data available for Greenland’s </a:t>
                      </a:r>
                      <a:r>
                        <a:rPr lang="en-US" sz="1400" b="0" i="1" kern="1200" dirty="0" err="1">
                          <a:solidFill>
                            <a:schemeClr val="bg1"/>
                          </a:solidFill>
                          <a:latin typeface="+mn-lt"/>
                          <a:ea typeface="+mn-ea"/>
                          <a:cs typeface="+mn-cs"/>
                        </a:rPr>
                        <a:t>Upernavik</a:t>
                      </a:r>
                      <a:r>
                        <a:rPr lang="en-US" sz="1400" b="0" i="1" kern="1200" dirty="0">
                          <a:solidFill>
                            <a:schemeClr val="bg1"/>
                          </a:solidFill>
                          <a:latin typeface="+mn-lt"/>
                          <a:ea typeface="+mn-ea"/>
                          <a:cs typeface="+mn-cs"/>
                        </a:rPr>
                        <a:t> NAVTEX station located in NAVAREA XVIII</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kern="1200" dirty="0">
                          <a:solidFill>
                            <a:schemeClr val="bg1"/>
                          </a:solidFill>
                          <a:latin typeface="+mn-lt"/>
                          <a:ea typeface="+mn-ea"/>
                          <a:cs typeface="+mn-cs"/>
                        </a:rPr>
                        <a:t>Updated GISIS with:</a:t>
                      </a:r>
                    </a:p>
                    <a:p>
                      <a:pPr marL="742950" lvl="1" indent="-285750">
                        <a:buFont typeface="Arial" panose="020B0604020202020204" pitchFamily="34" charset="0"/>
                        <a:buChar char="•"/>
                      </a:pPr>
                      <a:r>
                        <a:rPr lang="en-US" sz="1400" b="0" i="1" dirty="0">
                          <a:solidFill>
                            <a:schemeClr val="bg1"/>
                          </a:solidFill>
                          <a:latin typeface="+mn-lt"/>
                        </a:rPr>
                        <a:t>SafetyCast broadcast schedule</a:t>
                      </a:r>
                    </a:p>
                    <a:p>
                      <a:pPr marL="742950" lvl="1" indent="-285750">
                        <a:buFont typeface="Arial" panose="020B0604020202020204" pitchFamily="34" charset="0"/>
                        <a:buChar char="•"/>
                      </a:pPr>
                      <a:r>
                        <a:rPr lang="en-US" sz="1400" b="0" i="1" dirty="0">
                          <a:solidFill>
                            <a:schemeClr val="bg1"/>
                          </a:solidFill>
                          <a:latin typeface="+mn-lt"/>
                        </a:rPr>
                        <a:t>Contact information for Iqaluit MCTS</a:t>
                      </a:r>
                      <a:endParaRPr lang="en-US" b="1" dirty="0">
                        <a:solidFill>
                          <a:schemeClr val="bg1"/>
                        </a:solidFill>
                        <a:latin typeface="+mn-lt"/>
                      </a:endParaRPr>
                    </a:p>
                  </a:txBody>
                  <a:tcPr>
                    <a:solidFill>
                      <a:srgbClr val="01B6A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mn-lt"/>
                          <a:ea typeface="+mn-ea"/>
                          <a:cs typeface="+mn-cs"/>
                        </a:rPr>
                        <a:t>Vital or Urgent Navigational Warnings Issued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1" kern="1200" dirty="0">
                          <a:solidFill>
                            <a:schemeClr val="bg1"/>
                          </a:solidFill>
                          <a:latin typeface="+mn-lt"/>
                          <a:ea typeface="+mn-ea"/>
                          <a:cs typeface="+mn-cs"/>
                        </a:rPr>
                        <a:t>Nil.</a:t>
                      </a:r>
                      <a:endParaRPr lang="en-US" sz="1600" b="0" kern="1200" dirty="0">
                        <a:solidFill>
                          <a:schemeClr val="bg1"/>
                        </a:solidFill>
                        <a:latin typeface="+mn-lt"/>
                        <a:ea typeface="+mn-ea"/>
                        <a:cs typeface="+mn-cs"/>
                      </a:endParaRPr>
                    </a:p>
                    <a:p>
                      <a:pPr marL="0" algn="l" defTabSz="914400" rtl="0" eaLnBrk="1" latinLnBrk="0" hangingPunct="1"/>
                      <a:endParaRPr lang="en-US" sz="1800" b="1" kern="1200" dirty="0">
                        <a:solidFill>
                          <a:schemeClr val="bg1"/>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en-US" sz="1800" b="1" kern="1200" dirty="0">
                        <a:solidFill>
                          <a:schemeClr val="bg1"/>
                        </a:solidFill>
                        <a:latin typeface="+mn-lt"/>
                        <a:ea typeface="+mn-ea"/>
                        <a:cs typeface="+mn-cs"/>
                      </a:endParaRPr>
                    </a:p>
                  </a:txBody>
                  <a:tcPr>
                    <a:solidFill>
                      <a:srgbClr val="01B6AD"/>
                    </a:solidFill>
                  </a:tcPr>
                </a:tc>
                <a:extLst>
                  <a:ext uri="{0D108BD9-81ED-4DB2-BD59-A6C34878D82A}">
                    <a16:rowId xmlns:a16="http://schemas.microsoft.com/office/drawing/2014/main" val="378867673"/>
                  </a:ext>
                </a:extLst>
              </a:tr>
            </a:tbl>
          </a:graphicData>
        </a:graphic>
      </p:graphicFrame>
    </p:spTree>
    <p:extLst>
      <p:ext uri="{BB962C8B-B14F-4D97-AF65-F5344CB8AC3E}">
        <p14:creationId xmlns:p14="http://schemas.microsoft.com/office/powerpoint/2010/main" val="238664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566" y="818"/>
            <a:ext cx="944537" cy="9416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942458"/>
            <a:ext cx="939567" cy="94536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939567" cy="942458"/>
          </a:xfrm>
          <a:prstGeom prst="rect">
            <a:avLst/>
          </a:prstGeom>
        </p:spPr>
      </p:pic>
      <p:sp>
        <p:nvSpPr>
          <p:cNvPr id="7" name="Title 2">
            <a:extLst>
              <a:ext uri="{FF2B5EF4-FFF2-40B4-BE49-F238E27FC236}">
                <a16:creationId xmlns:a16="http://schemas.microsoft.com/office/drawing/2014/main" id="{FE6D94CB-EDE5-495B-BEC4-A42A4A0713D7}"/>
              </a:ext>
            </a:extLst>
          </p:cNvPr>
          <p:cNvSpPr txBox="1">
            <a:spLocks/>
          </p:cNvSpPr>
          <p:nvPr/>
        </p:nvSpPr>
        <p:spPr>
          <a:xfrm>
            <a:off x="1895287" y="0"/>
            <a:ext cx="10288323" cy="966850"/>
          </a:xfrm>
          <a:prstGeom prst="rect">
            <a:avLst/>
          </a:prstGeom>
          <a:solidFill>
            <a:schemeClr val="bg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cap="all" dirty="0">
                <a:latin typeface="Arial Black" panose="020B0A04020102020204" pitchFamily="34" charset="0"/>
              </a:rPr>
              <a:t> Future NAVAREA OPERATIONS</a:t>
            </a:r>
            <a:endParaRPr lang="en-US" sz="2400" cap="all" dirty="0">
              <a:latin typeface="Arial Black" panose="020B0A04020102020204" pitchFamily="34" charset="0"/>
            </a:endParaRPr>
          </a:p>
        </p:txBody>
      </p:sp>
      <p:sp>
        <p:nvSpPr>
          <p:cNvPr id="8" name="Footer Placeholder 5"/>
          <p:cNvSpPr>
            <a:spLocks noGrp="1"/>
          </p:cNvSpPr>
          <p:nvPr>
            <p:ph type="ftr" sz="quarter" idx="11"/>
          </p:nvPr>
        </p:nvSpPr>
        <p:spPr>
          <a:xfrm>
            <a:off x="2722604" y="6271312"/>
            <a:ext cx="6746790" cy="501650"/>
          </a:xfrm>
        </p:spPr>
        <p:txBody>
          <a:bodyPr/>
          <a:lstStyle/>
          <a:p>
            <a:r>
              <a:rPr lang="en-GB" sz="1800" dirty="0">
                <a:solidFill>
                  <a:schemeClr val="tx1"/>
                </a:solidFill>
                <a:latin typeface="Arial" panose="020B0604020202020204" pitchFamily="34" charset="0"/>
                <a:cs typeface="Arial" panose="020B0604020202020204" pitchFamily="34" charset="0"/>
              </a:rPr>
              <a:t>Valparaiso, Chile 2 - 6 September 2024</a:t>
            </a:r>
          </a:p>
        </p:txBody>
      </p:sp>
      <p:graphicFrame>
        <p:nvGraphicFramePr>
          <p:cNvPr id="16" name="Table 15">
            <a:extLst>
              <a:ext uri="{FF2B5EF4-FFF2-40B4-BE49-F238E27FC236}">
                <a16:creationId xmlns:a16="http://schemas.microsoft.com/office/drawing/2014/main" id="{0545F1C1-EE4A-83FD-71D3-2474F2F6ADC6}"/>
              </a:ext>
            </a:extLst>
          </p:cNvPr>
          <p:cNvGraphicFramePr>
            <a:graphicFrameLocks noGrp="1"/>
          </p:cNvGraphicFramePr>
          <p:nvPr>
            <p:extLst>
              <p:ext uri="{D42A27DB-BD31-4B8C-83A1-F6EECF244321}">
                <p14:modId xmlns:p14="http://schemas.microsoft.com/office/powerpoint/2010/main" val="1908380869"/>
              </p:ext>
            </p:extLst>
          </p:nvPr>
        </p:nvGraphicFramePr>
        <p:xfrm>
          <a:off x="950749" y="966851"/>
          <a:ext cx="10743098" cy="5304462"/>
        </p:xfrm>
        <a:graphic>
          <a:graphicData uri="http://schemas.openxmlformats.org/drawingml/2006/table">
            <a:tbl>
              <a:tblPr firstRow="1" bandRow="1">
                <a:tableStyleId>{5C22544A-7EE6-4342-B048-85BDC9FD1C3A}</a:tableStyleId>
              </a:tblPr>
              <a:tblGrid>
                <a:gridCol w="6079225">
                  <a:extLst>
                    <a:ext uri="{9D8B030D-6E8A-4147-A177-3AD203B41FA5}">
                      <a16:colId xmlns:a16="http://schemas.microsoft.com/office/drawing/2014/main" val="3394483820"/>
                    </a:ext>
                  </a:extLst>
                </a:gridCol>
                <a:gridCol w="4663873">
                  <a:extLst>
                    <a:ext uri="{9D8B030D-6E8A-4147-A177-3AD203B41FA5}">
                      <a16:colId xmlns:a16="http://schemas.microsoft.com/office/drawing/2014/main" val="370913208"/>
                    </a:ext>
                  </a:extLst>
                </a:gridCol>
              </a:tblGrid>
              <a:tr h="5304462">
                <a:tc>
                  <a:txBody>
                    <a:bodyPr/>
                    <a:lstStyle/>
                    <a:p>
                      <a:r>
                        <a:rPr lang="en-US" dirty="0"/>
                        <a:t>S-124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 Participate in ongoing meetings: Digital Incubator, DCEG, S-124 PT;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 INF paper to NCSR11 outlining the progress made by Canada, and challenges encountered, in establishing an S-124 e-Navigation service prior to IHO’s deadline of 01 January 2026;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 Implemented the dev version of the version 1.0.0 of the S124 standard. So far, the GetSummary and the Get requests have been implemented. We use the SECOM library developed by Nikolaos Vastardis in the S124 service. The NAVWARNs of the S124 dev service come from our lab environment. We need the IP addresses of the users who want to connect to our S124 dev service to unblock them in our firewall;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 Generated a public certificate with our account from the Service Identity Provider (created by the Digital Incubator) and have added it to our S124 service along with the signature of the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•Currently updating our NIS to be able to map all the S124 categories with the categories in NIS. So far, we have mapped  approximately 30% of the S124 categories. We are using the “other” S124 category for the other 70% unmapped categories in NIS. Our goal is to update the categories and templates in NIS to map all the S124 categories relevant to the Canadian context;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•Deployed the prod version of the S124 service in Aug 2024 (https://s124.ccg-gcc.gc.ca/api/secom/v1/object);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kern="1200" dirty="0">
                          <a:solidFill>
                            <a:schemeClr val="bg1"/>
                          </a:solidFill>
                          <a:latin typeface="+mn-lt"/>
                          <a:ea typeface="+mn-ea"/>
                          <a:cs typeface="+mn-cs"/>
                        </a:rPr>
                        <a:t>•After having updated NIS to map all the S124 categories, the version 1.5.0 of the S124 standard and the subscription feature should be the next elements we will work on.</a:t>
                      </a:r>
                      <a:endParaRPr lang="en-US" dirty="0"/>
                    </a:p>
                  </a:txBody>
                  <a:tcPr>
                    <a:solidFill>
                      <a:srgbClr val="01B6AD"/>
                    </a:solidFill>
                  </a:tcPr>
                </a:tc>
                <a:tc>
                  <a:txBody>
                    <a:bodyPr/>
                    <a:lstStyle/>
                    <a:p>
                      <a:r>
                        <a:rPr lang="en-US" dirty="0"/>
                        <a:t>Other Future NAVAREA Initiatives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1" kern="1200" dirty="0">
                          <a:solidFill>
                            <a:schemeClr val="bg1"/>
                          </a:solidFill>
                          <a:latin typeface="+mn-lt"/>
                          <a:ea typeface="+mn-ea"/>
                          <a:cs typeface="+mn-cs"/>
                        </a:rPr>
                        <a:t>Guidance (examples)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800" b="0" i="1" kern="1200" dirty="0">
                          <a:solidFill>
                            <a:schemeClr val="bg1"/>
                          </a:solidFill>
                          <a:latin typeface="+mn-lt"/>
                          <a:ea typeface="+mn-ea"/>
                          <a:cs typeface="+mn-cs"/>
                        </a:rPr>
                        <a:t>Plan to establish contingency arrangements with NAVAREA XIX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800" b="0" i="1" kern="1200" dirty="0">
                          <a:solidFill>
                            <a:schemeClr val="bg1"/>
                          </a:solidFill>
                          <a:latin typeface="+mn-lt"/>
                          <a:ea typeface="+mn-ea"/>
                          <a:cs typeface="+mn-cs"/>
                        </a:rPr>
                        <a:t>Will coordinate with Natural Resources Canada for use of its space weather forecasting products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800" b="0" i="1" kern="1200" dirty="0">
                          <a:solidFill>
                            <a:schemeClr val="bg1"/>
                          </a:solidFill>
                          <a:latin typeface="+mn-lt"/>
                          <a:ea typeface="+mn-ea"/>
                          <a:cs typeface="+mn-cs"/>
                        </a:rPr>
                        <a:t>Intend to participate with the Space Activity Advisory Group on operational issues with space operations and space weather. </a:t>
                      </a:r>
                    </a:p>
                  </a:txBody>
                  <a:tcPr>
                    <a:solidFill>
                      <a:srgbClr val="01B6AD"/>
                    </a:solidFill>
                  </a:tcPr>
                </a:tc>
                <a:extLst>
                  <a:ext uri="{0D108BD9-81ED-4DB2-BD59-A6C34878D82A}">
                    <a16:rowId xmlns:a16="http://schemas.microsoft.com/office/drawing/2014/main" val="3834662659"/>
                  </a:ext>
                </a:extLst>
              </a:tr>
            </a:tbl>
          </a:graphicData>
        </a:graphic>
      </p:graphicFrame>
    </p:spTree>
    <p:extLst>
      <p:ext uri="{BB962C8B-B14F-4D97-AF65-F5344CB8AC3E}">
        <p14:creationId xmlns:p14="http://schemas.microsoft.com/office/powerpoint/2010/main" val="320170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566" y="818"/>
            <a:ext cx="944537" cy="9416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942458"/>
            <a:ext cx="939567" cy="94536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939567" cy="942458"/>
          </a:xfrm>
          <a:prstGeom prst="rect">
            <a:avLst/>
          </a:prstGeom>
        </p:spPr>
      </p:pic>
      <p:sp>
        <p:nvSpPr>
          <p:cNvPr id="7" name="Title 2">
            <a:extLst>
              <a:ext uri="{FF2B5EF4-FFF2-40B4-BE49-F238E27FC236}">
                <a16:creationId xmlns:a16="http://schemas.microsoft.com/office/drawing/2014/main" id="{FE6D94CB-EDE5-495B-BEC4-A42A4A0713D7}"/>
              </a:ext>
            </a:extLst>
          </p:cNvPr>
          <p:cNvSpPr txBox="1">
            <a:spLocks/>
          </p:cNvSpPr>
          <p:nvPr/>
        </p:nvSpPr>
        <p:spPr>
          <a:xfrm>
            <a:off x="1895287" y="0"/>
            <a:ext cx="10288323" cy="966850"/>
          </a:xfrm>
          <a:prstGeom prst="rect">
            <a:avLst/>
          </a:prstGeom>
          <a:solidFill>
            <a:schemeClr val="bg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cap="all" dirty="0">
                <a:latin typeface="Arial Black" panose="020B0A04020102020204" pitchFamily="34" charset="0"/>
              </a:rPr>
              <a:t> Actions requested of the sub-committee</a:t>
            </a:r>
            <a:endParaRPr lang="en-US" sz="2400" cap="all" dirty="0">
              <a:latin typeface="Arial Black" panose="020B0A04020102020204" pitchFamily="34" charset="0"/>
            </a:endParaRPr>
          </a:p>
        </p:txBody>
      </p:sp>
      <p:sp>
        <p:nvSpPr>
          <p:cNvPr id="8" name="Footer Placeholder 5"/>
          <p:cNvSpPr>
            <a:spLocks noGrp="1"/>
          </p:cNvSpPr>
          <p:nvPr>
            <p:ph type="ftr" sz="quarter" idx="11"/>
          </p:nvPr>
        </p:nvSpPr>
        <p:spPr>
          <a:xfrm>
            <a:off x="2722604" y="6271312"/>
            <a:ext cx="6746790" cy="501650"/>
          </a:xfrm>
        </p:spPr>
        <p:txBody>
          <a:bodyPr/>
          <a:lstStyle/>
          <a:p>
            <a:r>
              <a:rPr lang="en-GB" sz="1800" dirty="0">
                <a:solidFill>
                  <a:schemeClr val="tx1"/>
                </a:solidFill>
                <a:latin typeface="Arial" panose="020B0604020202020204" pitchFamily="34" charset="0"/>
                <a:cs typeface="Arial" panose="020B0604020202020204" pitchFamily="34" charset="0"/>
              </a:rPr>
              <a:t>Valparaiso, Chile 2 - 6 September 2024</a:t>
            </a:r>
          </a:p>
        </p:txBody>
      </p:sp>
      <p:sp>
        <p:nvSpPr>
          <p:cNvPr id="2" name="TextBox 1">
            <a:extLst>
              <a:ext uri="{FF2B5EF4-FFF2-40B4-BE49-F238E27FC236}">
                <a16:creationId xmlns:a16="http://schemas.microsoft.com/office/drawing/2014/main" id="{5F4B49A5-A222-437F-A30C-C1D60B02C567}"/>
              </a:ext>
            </a:extLst>
          </p:cNvPr>
          <p:cNvSpPr txBox="1"/>
          <p:nvPr/>
        </p:nvSpPr>
        <p:spPr>
          <a:xfrm>
            <a:off x="2046514" y="1770743"/>
            <a:ext cx="8447315" cy="1569660"/>
          </a:xfrm>
          <a:prstGeom prst="rect">
            <a:avLst/>
          </a:prstGeom>
          <a:noFill/>
        </p:spPr>
        <p:txBody>
          <a:bodyPr wrap="square" rtlCol="0">
            <a:spAutoFit/>
          </a:bodyPr>
          <a:lstStyle/>
          <a:p>
            <a:pPr marL="342900" indent="-342900">
              <a:buFont typeface="+mj-lt"/>
              <a:buAutoNum type="arabicPeriod"/>
            </a:pPr>
            <a:r>
              <a:rPr lang="en-US" sz="3200" dirty="0"/>
              <a:t>Note the report, especially the change of contact information for the NAVAREA Operational Desk</a:t>
            </a:r>
          </a:p>
        </p:txBody>
      </p:sp>
    </p:spTree>
    <p:extLst>
      <p:ext uri="{BB962C8B-B14F-4D97-AF65-F5344CB8AC3E}">
        <p14:creationId xmlns:p14="http://schemas.microsoft.com/office/powerpoint/2010/main" val="4192743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618</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NAVAREA XVII_XVIII  Self Assessment</vt:lpstr>
      <vt:lpstr>PowerPoint Presentation</vt:lpstr>
      <vt:lpstr>PowerPoint Presentation</vt:lpstr>
      <vt:lpstr>PowerPoint Presentation</vt:lpstr>
    </vt:vector>
  </TitlesOfParts>
  <Company>International Hydrographic Bureau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Isabelle Belmonte</dc:creator>
  <cp:lastModifiedBy>Marquette, Valerie</cp:lastModifiedBy>
  <cp:revision>36</cp:revision>
  <dcterms:created xsi:type="dcterms:W3CDTF">2019-06-25T12:28:44Z</dcterms:created>
  <dcterms:modified xsi:type="dcterms:W3CDTF">2024-08-28T21:28:36Z</dcterms:modified>
</cp:coreProperties>
</file>