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4A"/>
    <a:srgbClr val="01B6AD"/>
    <a:srgbClr val="1EA9D4"/>
    <a:srgbClr val="33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20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5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0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01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2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85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30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2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2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60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68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63E5-8A7B-4034-A0F5-4D60A1F3300D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681BC-F749-45AB-990A-0977D418133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9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031" y="0"/>
            <a:ext cx="3437937" cy="114597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524000" y="1358608"/>
            <a:ext cx="9144000" cy="2387600"/>
          </a:xfrm>
        </p:spPr>
        <p:txBody>
          <a:bodyPr/>
          <a:lstStyle/>
          <a:p>
            <a:r>
              <a:rPr lang="en-US" b="1" dirty="0"/>
              <a:t>NAVAREA ## Self Assessment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4180879"/>
            <a:ext cx="9144000" cy="1655762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00A9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PERÚ</a:t>
            </a:r>
          </a:p>
        </p:txBody>
      </p:sp>
    </p:spTree>
    <p:extLst>
      <p:ext uri="{BB962C8B-B14F-4D97-AF65-F5344CB8AC3E}">
        <p14:creationId xmlns:p14="http://schemas.microsoft.com/office/powerpoint/2010/main" val="61792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NAVAREA XVI Operations and updates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45F1C1-EE4A-83FD-71D3-2474F2F6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739447"/>
              </p:ext>
            </p:extLst>
          </p:nvPr>
        </p:nvGraphicFramePr>
        <p:xfrm>
          <a:off x="1113183" y="1066634"/>
          <a:ext cx="10747513" cy="5722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5964">
                  <a:extLst>
                    <a:ext uri="{9D8B030D-6E8A-4147-A177-3AD203B41FA5}">
                      <a16:colId xmlns:a16="http://schemas.microsoft.com/office/drawing/2014/main" val="3394483820"/>
                    </a:ext>
                  </a:extLst>
                </a:gridCol>
                <a:gridCol w="5371549">
                  <a:extLst>
                    <a:ext uri="{9D8B030D-6E8A-4147-A177-3AD203B41FA5}">
                      <a16:colId xmlns:a16="http://schemas.microsoft.com/office/drawing/2014/main" val="370913208"/>
                    </a:ext>
                  </a:extLst>
                </a:gridCol>
              </a:tblGrid>
              <a:tr h="2552447">
                <a:tc>
                  <a:txBody>
                    <a:bodyPr/>
                    <a:lstStyle/>
                    <a:p>
                      <a:r>
                        <a:rPr lang="en-US" dirty="0"/>
                        <a:t>Operational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Issues</a:t>
                      </a:r>
                      <a:endParaRPr lang="en-US" sz="1800" b="1" i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1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The NAVTEX </a:t>
                      </a:r>
                      <a:r>
                        <a:rPr lang="en-US" sz="1800" b="0" i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Mollendo</a:t>
                      </a: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station, which covers the southern coastal area of PERÚ, has been inoperative for some time</a:t>
                      </a:r>
                      <a:endParaRPr lang="en-US" sz="1800" b="1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b="1" i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1184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Changes in National Coordinator Contact Information and IRCC Strategic Performance Indicator (SPI) for MSI capacity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b="0" i="1" dirty="0"/>
                    </a:p>
                  </a:txBody>
                  <a:tcPr>
                    <a:solidFill>
                      <a:srgbClr val="01184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62659"/>
                  </a:ext>
                </a:extLst>
              </a:tr>
              <a:tr h="2552447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  <a:latin typeface="+mn-lt"/>
                        </a:rPr>
                        <a:t>Changes to the GMDSS Master Plan </a:t>
                      </a:r>
                    </a:p>
                    <a:p>
                      <a:pPr marL="2857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NAVTEX</a:t>
                      </a:r>
                    </a:p>
                    <a:p>
                      <a:pPr marL="630238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Station </a:t>
                      </a:r>
                      <a:r>
                        <a:rPr lang="en-US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Paita</a:t>
                      </a: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 – Operational</a:t>
                      </a:r>
                    </a:p>
                    <a:p>
                      <a:pPr marL="630238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Station Callao – Operational</a:t>
                      </a:r>
                    </a:p>
                    <a:p>
                      <a:pPr marL="630238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Station </a:t>
                      </a:r>
                      <a:r>
                        <a:rPr lang="en-US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Mollendo</a:t>
                      </a:r>
                      <a:r>
                        <a:rPr lang="en-US" b="0" i="1" dirty="0">
                          <a:solidFill>
                            <a:schemeClr val="bg1"/>
                          </a:solidFill>
                          <a:latin typeface="+mn-lt"/>
                        </a:rPr>
                        <a:t> – </a:t>
                      </a:r>
                      <a:r>
                        <a:rPr lang="en-US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Inopeartive</a:t>
                      </a:r>
                      <a:endParaRPr lang="en-US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marL="285750" lvl="1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EGC</a:t>
                      </a:r>
                    </a:p>
                    <a:p>
                      <a:pPr marL="630238" lvl="2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SafetyCast</a:t>
                      </a: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– Operational</a:t>
                      </a:r>
                    </a:p>
                    <a:p>
                      <a:pPr marL="630238" lvl="2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SafetyNet – Operational</a:t>
                      </a:r>
                    </a:p>
                    <a:p>
                      <a:endParaRPr lang="en-US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1B6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Vital or Urgent Navigational Warnings Issued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Messages are transmitted immediately upon receiving the information, and while they are in force, every four hours, they are not classified as vital messages. (examples)</a:t>
                      </a:r>
                    </a:p>
                    <a:p>
                      <a:pPr marL="2667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NAVAREA XVI 081/23</a:t>
                      </a:r>
                    </a:p>
                    <a:p>
                      <a:pPr marL="26670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FIRING EXERCISE OF NAVAL UNITS AGAINST DRIFTING TARGETS</a:t>
                      </a:r>
                    </a:p>
                    <a:p>
                      <a:pPr marL="2667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081200 TO 082200 UTC JUN 23 IN AREA BOUNDED BY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A.  12-45-00S 077-25-00W</a:t>
                      </a:r>
                    </a:p>
                    <a:p>
                      <a:pPr marL="742950" marR="0" lvl="1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B.  12-45-00S 077-05-00W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C. 13-05-00S 077-05-00W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D. 13-05-00S 077-25-00W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CANCEL THIS MESSAGE 082300 UTC JUN 23</a:t>
                      </a:r>
                      <a:r>
                        <a:rPr lang="en-US" sz="14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1B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67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64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Future NAVAREA OPERATIONS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545F1C1-EE4A-83FD-71D3-2474F2F6A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204235"/>
              </p:ext>
            </p:extLst>
          </p:nvPr>
        </p:nvGraphicFramePr>
        <p:xfrm>
          <a:off x="1117598" y="1066634"/>
          <a:ext cx="10743098" cy="5180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1549">
                  <a:extLst>
                    <a:ext uri="{9D8B030D-6E8A-4147-A177-3AD203B41FA5}">
                      <a16:colId xmlns:a16="http://schemas.microsoft.com/office/drawing/2014/main" val="3394483820"/>
                    </a:ext>
                  </a:extLst>
                </a:gridCol>
                <a:gridCol w="5371549">
                  <a:extLst>
                    <a:ext uri="{9D8B030D-6E8A-4147-A177-3AD203B41FA5}">
                      <a16:colId xmlns:a16="http://schemas.microsoft.com/office/drawing/2014/main" val="370913208"/>
                    </a:ext>
                  </a:extLst>
                </a:gridCol>
              </a:tblGrid>
              <a:tr h="5180286">
                <a:tc>
                  <a:txBody>
                    <a:bodyPr/>
                    <a:lstStyle/>
                    <a:p>
                      <a:r>
                        <a:rPr lang="en-US" dirty="0"/>
                        <a:t>S-124 Development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Currently, NAVAREA XVI is in the evaluation process for future implementation of S-124.Implementation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solidFill>
                      <a:srgbClr val="01B6A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 Future NAVAREA Initiatives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It is planned to coordinate a new exercise within the existing contingency plan with NAVAREA XV, for the </a:t>
                      </a:r>
                      <a:r>
                        <a:rPr lang="en-US" sz="1800" b="0" i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safetynet</a:t>
                      </a: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b="0" i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safetycast</a:t>
                      </a:r>
                      <a:r>
                        <a:rPr lang="en-US" sz="18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platforms.</a:t>
                      </a:r>
                    </a:p>
                  </a:txBody>
                  <a:tcPr>
                    <a:solidFill>
                      <a:srgbClr val="01B6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6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0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Actions requested of the sub-committee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4B49A5-A222-437F-A30C-C1D60B02C567}"/>
              </a:ext>
            </a:extLst>
          </p:cNvPr>
          <p:cNvSpPr txBox="1"/>
          <p:nvPr/>
        </p:nvSpPr>
        <p:spPr>
          <a:xfrm>
            <a:off x="2046514" y="1770743"/>
            <a:ext cx="84473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sz="3200" dirty="0"/>
              <a:t>Increase MSI training for Southeast Pacific Hydrographic Committee staff</a:t>
            </a:r>
          </a:p>
          <a:p>
            <a:pPr marL="342900" indent="-34290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9274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2173</TotalTime>
  <Words>255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NAVAREA ## Self Assessment</vt:lpstr>
      <vt:lpstr>Presentación de PowerPoint</vt:lpstr>
      <vt:lpstr>Presentación de PowerPoint</vt:lpstr>
      <vt:lpstr>Presentación de PowerPoint</vt:lpstr>
    </vt:vector>
  </TitlesOfParts>
  <Company>International Hydrographic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Belmonte</dc:creator>
  <cp:lastModifiedBy>MUNOZ VALQUI HENRY ALBERTO</cp:lastModifiedBy>
  <cp:revision>37</cp:revision>
  <dcterms:created xsi:type="dcterms:W3CDTF">2019-06-25T12:28:44Z</dcterms:created>
  <dcterms:modified xsi:type="dcterms:W3CDTF">2024-08-21T21:02:52Z</dcterms:modified>
</cp:coreProperties>
</file>