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3"/>
  </p:notesMasterIdLst>
  <p:sldIdLst>
    <p:sldId id="262" r:id="rId5"/>
    <p:sldId id="1174" r:id="rId6"/>
    <p:sldId id="1175" r:id="rId7"/>
    <p:sldId id="1180" r:id="rId8"/>
    <p:sldId id="1178" r:id="rId9"/>
    <p:sldId id="269" r:id="rId10"/>
    <p:sldId id="1177" r:id="rId11"/>
    <p:sldId id="270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CD15C0A-2ED4-886F-CD7B-6293F2F583BC}" name="Zhichao Wang" initials="ZW" userId="S::zwang@wmo.int::f00a359e-058c-421a-b71f-d388dafdf77b" providerId="AD"/>
  <p188:author id="{516EFD56-8BA5-B849-3F2A-4563C5C75CA4}" name="David Wyatt" initials="DW" userId="S::dwyatt@wmo.int::bed980f2-c94b-439a-bdbd-e78217b3f838" providerId="AD"/>
  <p188:author id="{5C5022B4-212D-4FC8-BE11-D579FCBC9749}" name="Sarah Grimes" initials="SG" userId="S::sgrimes@wmo.int::dd3bbae2-2cc1-4852-8d22-14b152c00a7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iddels stil 2 – utheving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69" autoAdjust="0"/>
    <p:restoredTop sz="66866" autoAdjust="0"/>
  </p:normalViewPr>
  <p:slideViewPr>
    <p:cSldViewPr snapToGrid="0">
      <p:cViewPr varScale="1">
        <p:scale>
          <a:sx n="45" d="100"/>
          <a:sy n="45" d="100"/>
        </p:scale>
        <p:origin x="1926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microsoft.com/office/2018/10/relationships/authors" Target="author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AC879A-D6C8-4B9E-A8B9-5132DDA177CF}" type="datetimeFigureOut">
              <a:rPr lang="en-US" smtClean="0"/>
              <a:t>8/30/2024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488EC1-CA26-48E5-BF95-79CD2A355D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7062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488EC1-CA26-48E5-BF95-79CD2A355D8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0501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46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wmo2016_powerpoint_standard_v2-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51694"/>
            <a:ext cx="198882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931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9018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63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4548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727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12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5096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843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wmo2016_powerpoint_standard_v2-2.jp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51694"/>
            <a:ext cx="198882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617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community.wmo.int/en/WMO-Approved-METAREA-Coordinator-list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iho.int/en/iridium-safetycast-implementation-status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mo.int/events/meeting/2nd-wmo-imo-symposium-extreme-maritime-weather-bridging-knowledge-gap-towards-safer-shipping-0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617715" y="1258994"/>
            <a:ext cx="8134350" cy="16679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7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GB" sz="4800" b="1">
                <a:solidFill>
                  <a:srgbClr val="00009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Advisory Group on the Worldwide Met-Ocean Information and Warning Sub-Committee</a:t>
            </a:r>
            <a:endParaRPr lang="en-GB" b="1">
              <a:latin typeface="Verdana" panose="020B0604030504040204" pitchFamily="34" charset="0"/>
              <a:ea typeface="Verdana" panose="020B0604030504040204" pitchFamily="34" charset="0"/>
              <a:cs typeface="Calibri"/>
            </a:endParaRPr>
          </a:p>
          <a:p>
            <a:pPr>
              <a:lnSpc>
                <a:spcPct val="120000"/>
              </a:lnSpc>
            </a:pPr>
            <a:r>
              <a:rPr lang="en-GB" sz="4800" b="1">
                <a:solidFill>
                  <a:srgbClr val="00009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(AG-WWMIWS-SubC)</a:t>
            </a:r>
            <a:endParaRPr lang="en-GB" b="1">
              <a:latin typeface="Verdana" panose="020B0604030504040204" pitchFamily="34" charset="0"/>
              <a:ea typeface="Verdana" panose="020B0604030504040204" pitchFamily="34" charset="0"/>
              <a:cs typeface="Calibri"/>
            </a:endParaRPr>
          </a:p>
          <a:p>
            <a:pPr>
              <a:lnSpc>
                <a:spcPct val="120000"/>
              </a:lnSpc>
            </a:pPr>
            <a:r>
              <a:rPr lang="en-GB" sz="4800" b="1">
                <a:solidFill>
                  <a:srgbClr val="00009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Progress report (item 3.3.3)</a:t>
            </a:r>
            <a:endParaRPr lang="en-GB" sz="4800" b="1">
              <a:solidFill>
                <a:srgbClr val="000090"/>
              </a:solidFill>
              <a:latin typeface="Verdana" panose="020B0604030504040204" pitchFamily="34" charset="0"/>
              <a:ea typeface="Verdana" panose="020B0604030504040204" pitchFamily="34" charset="0"/>
              <a:cs typeface="Calibri"/>
            </a:endParaRPr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37CCE1C4-8045-C6BD-B3E3-68E94E62096E}"/>
              </a:ext>
            </a:extLst>
          </p:cNvPr>
          <p:cNvSpPr txBox="1"/>
          <p:nvPr/>
        </p:nvSpPr>
        <p:spPr>
          <a:xfrm>
            <a:off x="2095893" y="3436570"/>
            <a:ext cx="5177994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>
                <a:latin typeface="Verdana" panose="020B0604030504040204" pitchFamily="34" charset="0"/>
                <a:ea typeface="Verdana" panose="020B0604030504040204" pitchFamily="34" charset="0"/>
              </a:rPr>
              <a:t>Erik de Groot</a:t>
            </a:r>
          </a:p>
          <a:p>
            <a:pPr algn="ctr"/>
            <a:r>
              <a:rPr lang="en-GB">
                <a:latin typeface="Verdana" panose="020B0604030504040204" pitchFamily="34" charset="0"/>
                <a:ea typeface="Verdana" panose="020B0604030504040204" pitchFamily="34" charset="0"/>
              </a:rPr>
              <a:t>Vice-Chair, AG-WWMIWS-SubC, WMO</a:t>
            </a:r>
          </a:p>
          <a:p>
            <a:pPr algn="ctr"/>
            <a:r>
              <a:rPr lang="en-GB">
                <a:latin typeface="Verdana" panose="020B0604030504040204" pitchFamily="34" charset="0"/>
                <a:ea typeface="Verdana" panose="020B0604030504040204" pitchFamily="34" charset="0"/>
              </a:rPr>
              <a:t>METAREA XVII &amp; XVIII</a:t>
            </a:r>
          </a:p>
          <a:p>
            <a:pPr algn="ctr"/>
            <a:r>
              <a:rPr lang="en-GB">
                <a:latin typeface="Verdana" panose="020B0604030504040204" pitchFamily="34" charset="0"/>
                <a:ea typeface="Verdana" panose="020B0604030504040204" pitchFamily="34" charset="0"/>
              </a:rPr>
              <a:t>Environment and Climate Change Canada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44BEE5A-10B9-73F2-5BAF-87D267C594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1920" y="5799071"/>
            <a:ext cx="3176788" cy="1058929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8B9B74-E4E0-6B6B-7FB1-1111C99ACEB7}"/>
              </a:ext>
            </a:extLst>
          </p:cNvPr>
          <p:cNvSpPr txBox="1">
            <a:spLocks/>
          </p:cNvSpPr>
          <p:nvPr/>
        </p:nvSpPr>
        <p:spPr>
          <a:xfrm>
            <a:off x="1749311" y="4833410"/>
            <a:ext cx="6502827" cy="5016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Valparaiso, Chile, 2 – 6 September 2024 (WWNWS16)</a:t>
            </a:r>
          </a:p>
        </p:txBody>
      </p:sp>
    </p:spTree>
    <p:extLst>
      <p:ext uri="{BB962C8B-B14F-4D97-AF65-F5344CB8AC3E}">
        <p14:creationId xmlns:p14="http://schemas.microsoft.com/office/powerpoint/2010/main" val="42120823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6A5508-B148-A6D7-75E9-499A10B428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760" y="30511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>
                <a:solidFill>
                  <a:schemeClr val="tx2"/>
                </a:solidFill>
              </a:rPr>
              <a:t>WMO Governance in support of </a:t>
            </a:r>
            <a:r>
              <a:rPr lang="en-001" b="1">
                <a:solidFill>
                  <a:schemeClr val="tx2"/>
                </a:solidFill>
              </a:rPr>
              <a:t>WWMIWS/</a:t>
            </a:r>
            <a:r>
              <a:rPr lang="en-US" b="1">
                <a:solidFill>
                  <a:schemeClr val="tx2"/>
                </a:solidFill>
              </a:rPr>
              <a:t>GMDSS</a:t>
            </a:r>
            <a:endParaRPr lang="en-US" b="1">
              <a:solidFill>
                <a:schemeClr val="tx2"/>
              </a:solidFill>
              <a:cs typeface="Calibri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2062A31-717C-765C-B046-B1B49C1AE2A3}"/>
              </a:ext>
            </a:extLst>
          </p:cNvPr>
          <p:cNvSpPr/>
          <p:nvPr/>
        </p:nvSpPr>
        <p:spPr>
          <a:xfrm>
            <a:off x="224019" y="1770063"/>
            <a:ext cx="1727200" cy="806014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</a:rPr>
              <a:t>WMO Congress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7E724E8-7253-0158-818E-4EC2C187AFDD}"/>
              </a:ext>
            </a:extLst>
          </p:cNvPr>
          <p:cNvSpPr/>
          <p:nvPr/>
        </p:nvSpPr>
        <p:spPr>
          <a:xfrm>
            <a:off x="224019" y="3273509"/>
            <a:ext cx="1727200" cy="44704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</a:rPr>
              <a:t>SERCOM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D95FC89-BF9D-694C-04A4-A86E04A3CF95}"/>
              </a:ext>
            </a:extLst>
          </p:cNvPr>
          <p:cNvSpPr/>
          <p:nvPr/>
        </p:nvSpPr>
        <p:spPr>
          <a:xfrm>
            <a:off x="294272" y="3937724"/>
            <a:ext cx="1595120" cy="26161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</a:rPr>
              <a:t>SC-MMO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2ECF55C-B30A-4888-FE99-C8E6D6561652}"/>
              </a:ext>
            </a:extLst>
          </p:cNvPr>
          <p:cNvSpPr/>
          <p:nvPr/>
        </p:nvSpPr>
        <p:spPr>
          <a:xfrm>
            <a:off x="711204" y="4458216"/>
            <a:ext cx="1595120" cy="26161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</a:rPr>
              <a:t>ETs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F3DBEE4-27EA-CB53-0F34-FE73B16BFDB0}"/>
              </a:ext>
            </a:extLst>
          </p:cNvPr>
          <p:cNvSpPr/>
          <p:nvPr/>
        </p:nvSpPr>
        <p:spPr>
          <a:xfrm>
            <a:off x="711204" y="4941740"/>
            <a:ext cx="1595120" cy="116838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</a:rPr>
              <a:t>AG-WWMIWS-SubC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E197FB1-F467-4029-1F6A-5BD61B582FDF}"/>
              </a:ext>
            </a:extLst>
          </p:cNvPr>
          <p:cNvCxnSpPr>
            <a:stCxn id="15" idx="2"/>
            <a:endCxn id="16" idx="0"/>
          </p:cNvCxnSpPr>
          <p:nvPr/>
        </p:nvCxnSpPr>
        <p:spPr>
          <a:xfrm>
            <a:off x="1087619" y="3720549"/>
            <a:ext cx="4213" cy="21717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D5C8D765-7ECB-FEBC-04FC-FD5E97ACD253}"/>
              </a:ext>
            </a:extLst>
          </p:cNvPr>
          <p:cNvCxnSpPr>
            <a:cxnSpLocks/>
            <a:stCxn id="14" idx="2"/>
            <a:endCxn id="15" idx="0"/>
          </p:cNvCxnSpPr>
          <p:nvPr/>
        </p:nvCxnSpPr>
        <p:spPr>
          <a:xfrm>
            <a:off x="1087619" y="2576077"/>
            <a:ext cx="0" cy="69743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Connector: Elbow 30">
            <a:extLst>
              <a:ext uri="{FF2B5EF4-FFF2-40B4-BE49-F238E27FC236}">
                <a16:creationId xmlns:a16="http://schemas.microsoft.com/office/drawing/2014/main" id="{AB94295B-5E6B-0922-70F9-DB34AFCADE00}"/>
              </a:ext>
            </a:extLst>
          </p:cNvPr>
          <p:cNvCxnSpPr>
            <a:stCxn id="16" idx="1"/>
            <a:endCxn id="17" idx="1"/>
          </p:cNvCxnSpPr>
          <p:nvPr/>
        </p:nvCxnSpPr>
        <p:spPr>
          <a:xfrm rot="10800000" flipH="1" flipV="1">
            <a:off x="294272" y="4068529"/>
            <a:ext cx="416932" cy="520492"/>
          </a:xfrm>
          <a:prstGeom prst="bentConnector3">
            <a:avLst>
              <a:gd name="adj1" fmla="val -54829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Connector: Elbow 32">
            <a:extLst>
              <a:ext uri="{FF2B5EF4-FFF2-40B4-BE49-F238E27FC236}">
                <a16:creationId xmlns:a16="http://schemas.microsoft.com/office/drawing/2014/main" id="{12A236AE-4C89-42DF-A861-0691C3AD0A35}"/>
              </a:ext>
            </a:extLst>
          </p:cNvPr>
          <p:cNvCxnSpPr>
            <a:cxnSpLocks/>
            <a:stCxn id="16" idx="1"/>
            <a:endCxn id="18" idx="1"/>
          </p:cNvCxnSpPr>
          <p:nvPr/>
        </p:nvCxnSpPr>
        <p:spPr>
          <a:xfrm rot="10800000" flipH="1" flipV="1">
            <a:off x="294272" y="4068529"/>
            <a:ext cx="416932" cy="1457406"/>
          </a:xfrm>
          <a:prstGeom prst="bentConnector3">
            <a:avLst>
              <a:gd name="adj1" fmla="val -54829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Rectangle 34">
            <a:extLst>
              <a:ext uri="{FF2B5EF4-FFF2-40B4-BE49-F238E27FC236}">
                <a16:creationId xmlns:a16="http://schemas.microsoft.com/office/drawing/2014/main" id="{A7A4A8A6-3423-5AE6-0698-641F75D5DA35}"/>
              </a:ext>
            </a:extLst>
          </p:cNvPr>
          <p:cNvSpPr/>
          <p:nvPr/>
        </p:nvSpPr>
        <p:spPr>
          <a:xfrm>
            <a:off x="1214992" y="2706976"/>
            <a:ext cx="1822852" cy="44704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</a:rPr>
              <a:t>Exec. Council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46972BC-2849-5490-6E37-717188D720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99932" y="1591481"/>
            <a:ext cx="5733579" cy="4959589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1600" b="0" i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an Advisory Group within the WMO Standing Committee on Marine Meteorological and Oceanographic Services (</a:t>
            </a:r>
            <a:r>
              <a:rPr lang="en-US" sz="1600" b="1" i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SC-MMO</a:t>
            </a:r>
            <a:r>
              <a:rPr lang="en-US" sz="1600" b="0" i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), Services Commission</a:t>
            </a:r>
            <a:r>
              <a:rPr lang="en-001" sz="1600" b="0" i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(</a:t>
            </a:r>
            <a:r>
              <a:rPr lang="en-001" sz="1600" b="1" i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SERCOM</a:t>
            </a:r>
            <a:r>
              <a:rPr lang="en-001" sz="1600" b="0" i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)</a:t>
            </a:r>
            <a:r>
              <a:rPr lang="en-US" sz="1600" b="0" i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  <a:r>
              <a:rPr lang="en-US" sz="1600">
                <a:latin typeface="Verdana" panose="020B0604030504040204" pitchFamily="34" charset="0"/>
                <a:ea typeface="Verdana" panose="020B0604030504040204" pitchFamily="34" charset="0"/>
              </a:rPr>
              <a:t> </a:t>
            </a:r>
            <a:endParaRPr lang="en-US" sz="1600">
              <a:latin typeface="Verdana" panose="020B0604030504040204" pitchFamily="34" charset="0"/>
              <a:ea typeface="Verdana" panose="020B0604030504040204" pitchFamily="34" charset="0"/>
              <a:cs typeface="Calibri"/>
            </a:endParaRPr>
          </a:p>
          <a:p>
            <a:pPr>
              <a:lnSpc>
                <a:spcPct val="150000"/>
              </a:lnSpc>
            </a:pPr>
            <a:r>
              <a:rPr lang="en-001" sz="1600" b="0" i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WWMIWS: </a:t>
            </a:r>
            <a:r>
              <a:rPr lang="en-US" sz="1600" b="0" i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the internationally coordinated service for the promulgation of meteorological warnings and forecasts to vessels undertaking international or national voyages (A.1051(27)/MSC.470(101))</a:t>
            </a:r>
            <a:r>
              <a:rPr lang="en-US" sz="1600">
                <a:latin typeface="Verdana" panose="020B0604030504040204" pitchFamily="34" charset="0"/>
                <a:ea typeface="Verdana" panose="020B0604030504040204" pitchFamily="34" charset="0"/>
              </a:rPr>
              <a:t> </a:t>
            </a:r>
            <a:endParaRPr lang="en-US" sz="1600" b="0" i="0"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1600" b="0" i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the WMO responsible body for monitoring and coordinating the provision of meteorological maritime safety information (MSI) within the International Maritime Organization’s (IMO) Global Maritime Distress and Safety System (GMDSS)</a:t>
            </a:r>
          </a:p>
        </p:txBody>
      </p:sp>
    </p:spTree>
    <p:extLst>
      <p:ext uri="{BB962C8B-B14F-4D97-AF65-F5344CB8AC3E}">
        <p14:creationId xmlns:p14="http://schemas.microsoft.com/office/powerpoint/2010/main" val="36824081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CCC2FC-62BF-96DB-8F68-99DB0E1B7C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26209"/>
            <a:ext cx="8229600" cy="669569"/>
          </a:xfrm>
        </p:spPr>
        <p:txBody>
          <a:bodyPr>
            <a:normAutofit fontScale="90000"/>
          </a:bodyPr>
          <a:lstStyle/>
          <a:p>
            <a:r>
              <a:rPr lang="en-US" b="1">
                <a:solidFill>
                  <a:schemeClr val="tx2"/>
                </a:solidFill>
              </a:rPr>
              <a:t>AG-WWMIWS-SubC update</a:t>
            </a:r>
            <a:endParaRPr lang="en-US" b="1">
              <a:solidFill>
                <a:schemeClr val="tx2"/>
              </a:solidFill>
              <a:cs typeface="Calibri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9C237D-FD74-FFB2-BBC5-9EEA22CE37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37517"/>
            <a:ext cx="8229600" cy="4525963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pPr>
              <a:lnSpc>
                <a:spcPct val="110000"/>
              </a:lnSpc>
            </a:pPr>
            <a:r>
              <a:rPr lang="en-US" sz="1800" dirty="0">
                <a:latin typeface="Verdana"/>
                <a:ea typeface="Verdana"/>
              </a:rPr>
              <a:t>Updated METAREA Coordinator list at </a:t>
            </a:r>
            <a:r>
              <a:rPr lang="en-US" sz="1800" dirty="0">
                <a:latin typeface="Verdana"/>
                <a:ea typeface="Verdana"/>
                <a:hlinkClick r:id="rId2"/>
              </a:rPr>
              <a:t>https://community.wmo.int/en/WMO-Approved-METAREA-Coordinator-list</a:t>
            </a:r>
            <a:r>
              <a:rPr lang="en-US" sz="1800" dirty="0">
                <a:latin typeface="Verdana"/>
                <a:ea typeface="Verdana"/>
              </a:rPr>
              <a:t>. Recent updates include:</a:t>
            </a:r>
            <a:endParaRPr lang="en-US" sz="1800" dirty="0">
              <a:latin typeface="Verdana"/>
              <a:ea typeface="Verdana"/>
              <a:cs typeface="Calibri"/>
            </a:endParaRPr>
          </a:p>
          <a:p>
            <a:pPr marL="914400" lvl="1" indent="-4572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800" b="1" dirty="0"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METAREA III (Greece) – Dr Dionysia Kotta</a:t>
            </a:r>
            <a:endParaRPr lang="nb-NO" sz="1600" b="1" dirty="0">
              <a:latin typeface="Verdana" panose="020B0604030504040204" pitchFamily="34" charset="0"/>
              <a:ea typeface="Verdana" panose="020B0604030504040204" pitchFamily="34" charset="0"/>
              <a:cs typeface="Arial"/>
            </a:endParaRPr>
          </a:p>
          <a:p>
            <a:pPr marL="914400" lvl="1" indent="-4572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GB" sz="1800" b="1" dirty="0">
                <a:latin typeface="Verdana"/>
                <a:ea typeface="Verdana"/>
              </a:rPr>
              <a:t>METAREA VI (Argentina) – Mr Matias De Oto</a:t>
            </a:r>
          </a:p>
          <a:p>
            <a:pPr marL="914400" lvl="1" indent="-4572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GB" sz="1800" b="1" dirty="0">
                <a:latin typeface="Verdana"/>
                <a:ea typeface="Verdana"/>
              </a:rPr>
              <a:t>METAREA VIII(N) (India) – Dr Amit Bhardwaj</a:t>
            </a:r>
          </a:p>
          <a:p>
            <a:pPr marL="914400" lvl="1" indent="-4572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GB" sz="1800" b="1" dirty="0">
                <a:latin typeface="Verdana"/>
                <a:ea typeface="Verdana"/>
              </a:rPr>
              <a:t>METAREA XI (N) (Japan) – Mr KATO Koji</a:t>
            </a:r>
          </a:p>
          <a:p>
            <a:pPr marL="914400" lvl="1" indent="-4572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GB" sz="1800" b="1" dirty="0">
                <a:latin typeface="Verdana"/>
                <a:ea typeface="Verdana"/>
              </a:rPr>
              <a:t>METAREA XIII, XX &amp; XXI (Russian Federation) – Ms Anastasia </a:t>
            </a:r>
            <a:r>
              <a:rPr lang="en-GB" sz="1800" b="1" dirty="0" err="1">
                <a:latin typeface="Verdana"/>
                <a:ea typeface="Verdana"/>
              </a:rPr>
              <a:t>Belgesova</a:t>
            </a:r>
            <a:endParaRPr lang="en-GB" sz="1800" b="1" dirty="0">
              <a:latin typeface="Verdana"/>
              <a:ea typeface="Verdana"/>
            </a:endParaRPr>
          </a:p>
          <a:p>
            <a:pPr>
              <a:lnSpc>
                <a:spcPct val="150000"/>
              </a:lnSpc>
            </a:pP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</a:rPr>
              <a:t>Chaired by METAREA XIX </a:t>
            </a:r>
            <a:r>
              <a:rPr lang="en-001" sz="1800" dirty="0">
                <a:latin typeface="Verdana" panose="020B0604030504040204" pitchFamily="34" charset="0"/>
                <a:ea typeface="Verdana" panose="020B0604030504040204" pitchFamily="34" charset="0"/>
              </a:rPr>
              <a:t>(Norway) </a:t>
            </a: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</a:rPr>
              <a:t>Coordinator, supported by two Vice-Chairs METAREA XVII &amp; XVIII</a:t>
            </a:r>
            <a:r>
              <a:rPr lang="en-001" sz="1800" dirty="0">
                <a:latin typeface="Verdana" panose="020B0604030504040204" pitchFamily="34" charset="0"/>
                <a:ea typeface="Verdana" panose="020B0604030504040204" pitchFamily="34" charset="0"/>
              </a:rPr>
              <a:t> (Canada)</a:t>
            </a: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</a:rPr>
              <a:t> and XIV (New Zealand)</a:t>
            </a:r>
          </a:p>
          <a:p>
            <a:pPr>
              <a:lnSpc>
                <a:spcPct val="150000"/>
              </a:lnSpc>
            </a:pP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</a:rPr>
              <a:t>Next meeting: AG-WWMIWS-SubC-2, Exeter, UK, 18-20 Sept. 2024</a:t>
            </a:r>
          </a:p>
          <a:p>
            <a:pPr lvl="1">
              <a:lnSpc>
                <a:spcPct val="150000"/>
              </a:lnSpc>
            </a:pP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</a:rPr>
              <a:t>Ongoing discussion on Contingency and Resilience</a:t>
            </a:r>
          </a:p>
          <a:p>
            <a:pPr>
              <a:lnSpc>
                <a:spcPct val="150000"/>
              </a:lnSpc>
            </a:pPr>
            <a:endParaRPr lang="en-US" sz="1800" dirty="0">
              <a:cs typeface="Calibri"/>
            </a:endParaRPr>
          </a:p>
          <a:p>
            <a:pPr>
              <a:lnSpc>
                <a:spcPct val="110000"/>
              </a:lnSpc>
            </a:pPr>
            <a:endParaRPr lang="en-US" sz="18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805635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CCC2FC-62BF-96DB-8F68-99DB0E1B7C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26209"/>
            <a:ext cx="8229600" cy="669569"/>
          </a:xfrm>
        </p:spPr>
        <p:txBody>
          <a:bodyPr>
            <a:normAutofit fontScale="90000"/>
          </a:bodyPr>
          <a:lstStyle/>
          <a:p>
            <a:r>
              <a:rPr lang="en-US" b="1">
                <a:solidFill>
                  <a:schemeClr val="tx2"/>
                </a:solidFill>
              </a:rPr>
              <a:t>Implementation Iridium SafetyCast</a:t>
            </a:r>
            <a:endParaRPr lang="en-US" b="1">
              <a:solidFill>
                <a:schemeClr val="tx2"/>
              </a:solidFill>
              <a:cs typeface="Calibri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9C237D-FD74-FFB2-BBC5-9EEA22CE37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37517"/>
            <a:ext cx="8229600" cy="4525963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latin typeface="Verdana"/>
                <a:ea typeface="Verdana"/>
                <a:cs typeface="Calibri"/>
              </a:rPr>
              <a:t>Current status:</a:t>
            </a:r>
          </a:p>
          <a:p>
            <a:pPr lvl="1">
              <a:lnSpc>
                <a:spcPct val="150000"/>
              </a:lnSpc>
            </a:pPr>
            <a:r>
              <a:rPr lang="en-US" sz="2000" dirty="0">
                <a:latin typeface="Verdana"/>
                <a:ea typeface="Verdana"/>
                <a:cs typeface="Calibri"/>
              </a:rPr>
              <a:t>13 METAREAs operational (one more compared to last year)</a:t>
            </a:r>
          </a:p>
          <a:p>
            <a:pPr lvl="1">
              <a:lnSpc>
                <a:spcPct val="150000"/>
              </a:lnSpc>
            </a:pP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3 METAREAs in trials</a:t>
            </a:r>
          </a:p>
          <a:p>
            <a:pPr lvl="1">
              <a:lnSpc>
                <a:spcPct val="150000"/>
              </a:lnSpc>
            </a:pPr>
            <a:r>
              <a:rPr lang="en-US" sz="2000" dirty="0">
                <a:latin typeface="Verdana"/>
                <a:ea typeface="Verdana"/>
                <a:cs typeface="Calibri"/>
              </a:rPr>
              <a:t>6 METAREAs not started</a:t>
            </a:r>
          </a:p>
          <a:p>
            <a:pPr>
              <a:lnSpc>
                <a:spcPct val="160000"/>
              </a:lnSpc>
            </a:pPr>
            <a:r>
              <a:rPr lang="en-US" sz="2800" dirty="0">
                <a:cs typeface="Calibri"/>
              </a:rPr>
              <a:t>This state matches the information on the IHO </a:t>
            </a:r>
            <a:r>
              <a:rPr lang="en-US" sz="2800" dirty="0">
                <a:cs typeface="Calibri"/>
                <a:hlinkClick r:id="rId3"/>
              </a:rPr>
              <a:t>website</a:t>
            </a:r>
            <a:r>
              <a:rPr lang="en-US" sz="2800" dirty="0">
                <a:cs typeface="Calibri"/>
              </a:rPr>
              <a:t> but not completely consistent with GISIS. </a:t>
            </a:r>
          </a:p>
          <a:p>
            <a:pPr>
              <a:lnSpc>
                <a:spcPct val="110000"/>
              </a:lnSpc>
            </a:pPr>
            <a:endParaRPr lang="en-US" sz="28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921283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ABA165-0D9E-34C5-B2D9-8B8CD3D30D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1739"/>
            <a:ext cx="8229600" cy="771018"/>
          </a:xfrm>
        </p:spPr>
        <p:txBody>
          <a:bodyPr>
            <a:normAutofit/>
          </a:bodyPr>
          <a:lstStyle/>
          <a:p>
            <a:r>
              <a:rPr lang="en-US" sz="4000" b="1">
                <a:solidFill>
                  <a:schemeClr val="tx2"/>
                </a:solidFill>
                <a:ea typeface="Calibri"/>
                <a:cs typeface="Calibri"/>
              </a:rPr>
              <a:t>MSI Publications/Guidance</a:t>
            </a:r>
            <a:endParaRPr lang="en-US" sz="4000" b="1">
              <a:solidFill>
                <a:schemeClr val="tx2"/>
              </a:solidFill>
              <a:cs typeface="Calibri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0A7758-D6BA-3158-5EAB-BE1AE72ED9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9354" y="995408"/>
            <a:ext cx="8604948" cy="5570049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2800" dirty="0">
                <a:ea typeface="Calibri"/>
                <a:cs typeface="Calibri"/>
              </a:rPr>
              <a:t>Update MSI related pubs/docs - </a:t>
            </a:r>
            <a:r>
              <a:rPr lang="nb-NO" sz="2800" dirty="0">
                <a:ea typeface="Calibri"/>
                <a:cs typeface="Calibri"/>
              </a:rPr>
              <a:t>A.1051(27) and A.705(17) - ongoing</a:t>
            </a:r>
            <a:endParaRPr lang="en-US" sz="2800" dirty="0">
              <a:ea typeface="Calibri"/>
              <a:cs typeface="Calibri"/>
            </a:endParaRPr>
          </a:p>
          <a:p>
            <a:pPr>
              <a:lnSpc>
                <a:spcPct val="110000"/>
              </a:lnSpc>
            </a:pPr>
            <a:r>
              <a:rPr lang="en-US" sz="2800" dirty="0">
                <a:ea typeface="Calibri"/>
                <a:cs typeface="Calibri"/>
              </a:rPr>
              <a:t>Comprehensive review of WMO No. 558/471, following SERCOM approval of recent ‘light’ revision - ongoing </a:t>
            </a:r>
          </a:p>
          <a:p>
            <a:pPr>
              <a:lnSpc>
                <a:spcPct val="110000"/>
              </a:lnSpc>
            </a:pPr>
            <a:r>
              <a:rPr lang="nb-NO" sz="2800" dirty="0">
                <a:ea typeface="Calibri"/>
                <a:cs typeface="Calibri"/>
              </a:rPr>
              <a:t>S-41X – scope descriptions submitted to IHO/HSSC16, designating focal points for</a:t>
            </a:r>
          </a:p>
          <a:p>
            <a:pPr lvl="1">
              <a:lnSpc>
                <a:spcPct val="110000"/>
              </a:lnSpc>
            </a:pPr>
            <a:r>
              <a:rPr lang="en-US" sz="2400" dirty="0">
                <a:ea typeface="Calibri"/>
                <a:cs typeface="Calibri"/>
              </a:rPr>
              <a:t>S-411 (Ice information) – Nick Hughes (MET Norway)</a:t>
            </a:r>
          </a:p>
          <a:p>
            <a:pPr lvl="1">
              <a:lnSpc>
                <a:spcPct val="110000"/>
              </a:lnSpc>
            </a:pPr>
            <a:r>
              <a:rPr lang="en-US" sz="2400" dirty="0">
                <a:ea typeface="Calibri"/>
                <a:cs typeface="Calibri"/>
              </a:rPr>
              <a:t>S-412 (Weather and wave hazards) - Thomas Cervone-Richards (NOAA/NWS, USA)</a:t>
            </a:r>
          </a:p>
          <a:p>
            <a:pPr lvl="1">
              <a:lnSpc>
                <a:spcPct val="110000"/>
              </a:lnSpc>
            </a:pPr>
            <a:r>
              <a:rPr lang="en-US" sz="2400" dirty="0">
                <a:ea typeface="Calibri"/>
                <a:cs typeface="Calibri"/>
              </a:rPr>
              <a:t>S-413/S-414 development on the completion of S-412</a:t>
            </a:r>
          </a:p>
        </p:txBody>
      </p:sp>
    </p:spTree>
    <p:extLst>
      <p:ext uri="{BB962C8B-B14F-4D97-AF65-F5344CB8AC3E}">
        <p14:creationId xmlns:p14="http://schemas.microsoft.com/office/powerpoint/2010/main" val="10971125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14E6A4-D706-A349-823B-666DC63424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9221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b="1">
                <a:solidFill>
                  <a:schemeClr val="tx2"/>
                </a:solidFill>
              </a:rPr>
              <a:t> WMO</a:t>
            </a:r>
            <a:r>
              <a:rPr lang="en-001" sz="4000" b="1">
                <a:solidFill>
                  <a:schemeClr val="tx2"/>
                </a:solidFill>
              </a:rPr>
              <a:t> relevant</a:t>
            </a:r>
            <a:r>
              <a:rPr lang="en-US" sz="4000" b="1">
                <a:solidFill>
                  <a:schemeClr val="tx2"/>
                </a:solidFill>
              </a:rPr>
              <a:t> updates</a:t>
            </a:r>
            <a:endParaRPr lang="en-US" sz="4000" b="1">
              <a:solidFill>
                <a:schemeClr val="tx2"/>
              </a:solidFill>
              <a:cs typeface="Calibri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D2DCD3-8F4B-BD0A-09E9-4FF8A48CCC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35576"/>
            <a:ext cx="8229600" cy="452596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dirty="0"/>
              <a:t>Sea-ice information and services (WMO-No.574), 2024 editions</a:t>
            </a:r>
          </a:p>
          <a:p>
            <a:r>
              <a:rPr lang="en-US" sz="2400" dirty="0"/>
              <a:t>Operational Handbook for METAREA Coordinators, Oct 2023 update</a:t>
            </a:r>
          </a:p>
          <a:p>
            <a:r>
              <a:rPr lang="en-US" sz="2400" dirty="0"/>
              <a:t>WMO’s role in Tsunami early warnings (MMO-No. 5) </a:t>
            </a:r>
          </a:p>
          <a:p>
            <a:r>
              <a:rPr lang="en-US" sz="2400" dirty="0"/>
              <a:t>Marine Emergency Response – support to environmental &amp; SAR operations</a:t>
            </a:r>
          </a:p>
          <a:p>
            <a:r>
              <a:rPr lang="en-US" sz="2400" dirty="0"/>
              <a:t>Marine services courses</a:t>
            </a:r>
          </a:p>
          <a:p>
            <a:r>
              <a:rPr lang="en-US" sz="2400" dirty="0"/>
              <a:t>WMO is also considering actions and initiatives to increase the representation of women within the meteorological community</a:t>
            </a:r>
            <a:endParaRPr lang="en-US" sz="2400" strike="sngStrike" dirty="0">
              <a:cs typeface="Calibri"/>
            </a:endParaRP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354445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14E6A4-D706-A349-823B-666DC63424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49279"/>
          </a:xfrm>
        </p:spPr>
        <p:txBody>
          <a:bodyPr>
            <a:normAutofit fontScale="90000"/>
          </a:bodyPr>
          <a:lstStyle/>
          <a:p>
            <a:r>
              <a:rPr lang="en-US" b="1">
                <a:solidFill>
                  <a:schemeClr val="tx2"/>
                </a:solidFill>
              </a:rPr>
              <a:t>Engagement with IHO/IMO</a:t>
            </a:r>
            <a:endParaRPr lang="en-US" b="1">
              <a:solidFill>
                <a:schemeClr val="tx2"/>
              </a:solidFill>
              <a:cs typeface="Calibri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D2DCD3-8F4B-BD0A-09E9-4FF8A48CCC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66019"/>
            <a:ext cx="8229600" cy="233413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sz="2400" dirty="0"/>
              <a:t>Support DRWG 22, Vice Chair/AG-WWMIWS-SubC attended</a:t>
            </a:r>
            <a:endParaRPr lang="en-GB" sz="2400" dirty="0">
              <a:ea typeface="Calibri"/>
              <a:cs typeface="Calibri"/>
            </a:endParaRPr>
          </a:p>
          <a:p>
            <a:r>
              <a:rPr lang="en-GB" sz="2400" dirty="0"/>
              <a:t>IMO MSC 108 and NCSR 11 </a:t>
            </a:r>
          </a:p>
          <a:p>
            <a:r>
              <a:rPr lang="en-GB" sz="2400" dirty="0"/>
              <a:t>SC-MMO-Q2-2024, where IMO and IHO are </a:t>
            </a:r>
            <a:r>
              <a:rPr lang="en-GB" sz="2400" i="1" dirty="0"/>
              <a:t>ex-officio</a:t>
            </a:r>
            <a:endParaRPr lang="en-GB" sz="2400" i="1" dirty="0">
              <a:ea typeface="Calibri"/>
              <a:cs typeface="Calibri"/>
            </a:endParaRPr>
          </a:p>
          <a:p>
            <a:r>
              <a:rPr lang="en-GB" sz="2400" dirty="0"/>
              <a:t>IMO EGC Panel meeting</a:t>
            </a:r>
          </a:p>
          <a:p>
            <a:r>
              <a:rPr lang="en-US" sz="2400" dirty="0"/>
              <a:t>WMO/IMO Symposium 2024</a:t>
            </a:r>
            <a:r>
              <a:rPr lang="en-001" sz="2400" dirty="0"/>
              <a:t> </a:t>
            </a:r>
            <a:r>
              <a:rPr lang="en-GB" sz="2400" dirty="0"/>
              <a:t>Registration Open Now ! (</a:t>
            </a:r>
            <a:r>
              <a:rPr lang="en-GB" sz="24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</a:t>
            </a:r>
            <a:r>
              <a:rPr lang="en-GB" sz="2400" dirty="0"/>
              <a:t>)</a:t>
            </a:r>
          </a:p>
          <a:p>
            <a:pPr marL="0" indent="0">
              <a:buNone/>
            </a:pPr>
            <a:endParaRPr lang="en-US" sz="2400" dirty="0">
              <a:cs typeface="Calibri"/>
            </a:endParaRPr>
          </a:p>
        </p:txBody>
      </p:sp>
      <p:pic>
        <p:nvPicPr>
          <p:cNvPr id="4" name="Content Placeholder 4" descr="A ship in the water&#10;&#10;Description automatically generated">
            <a:extLst>
              <a:ext uri="{FF2B5EF4-FFF2-40B4-BE49-F238E27FC236}">
                <a16:creationId xmlns:a16="http://schemas.microsoft.com/office/drawing/2014/main" id="{D869935E-A39D-1085-E8CB-06CF657004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8066" y="3774545"/>
            <a:ext cx="6912501" cy="2495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3774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9"/>
          </a:xfrm>
          <a:custGeom>
            <a:avLst/>
            <a:gdLst/>
            <a:ahLst/>
            <a:cxnLst/>
            <a:rect l="l" t="t" r="r" b="b"/>
            <a:pathLst>
              <a:path w="10058400" h="5657850">
                <a:moveTo>
                  <a:pt x="10058019" y="5657850"/>
                </a:moveTo>
                <a:lnTo>
                  <a:pt x="10058019" y="0"/>
                </a:lnTo>
                <a:lnTo>
                  <a:pt x="0" y="0"/>
                </a:lnTo>
                <a:lnTo>
                  <a:pt x="0" y="5657850"/>
                </a:lnTo>
                <a:lnTo>
                  <a:pt x="10058019" y="5657850"/>
                </a:lnTo>
                <a:close/>
              </a:path>
            </a:pathLst>
          </a:custGeom>
          <a:solidFill>
            <a:srgbClr val="005AA9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210205" y="2699078"/>
            <a:ext cx="2723590" cy="683487"/>
          </a:xfrm>
          <a:prstGeom prst="rect">
            <a:avLst/>
          </a:prstGeom>
        </p:spPr>
        <p:txBody>
          <a:bodyPr vert="horz" wrap="square" lIns="0" tIns="11206" rIns="0" bIns="0" rtlCol="0" anchor="ctr">
            <a:spAutoFit/>
          </a:bodyPr>
          <a:lstStyle/>
          <a:p>
            <a:pPr marL="11206">
              <a:spcBef>
                <a:spcPts val="88"/>
              </a:spcBef>
            </a:pPr>
            <a:r>
              <a:rPr sz="4368" spc="-26">
                <a:solidFill>
                  <a:srgbClr val="FFFFFF"/>
                </a:solidFill>
              </a:rPr>
              <a:t>Thank</a:t>
            </a:r>
            <a:r>
              <a:rPr sz="4368" spc="-265">
                <a:solidFill>
                  <a:srgbClr val="FFFFFF"/>
                </a:solidFill>
              </a:rPr>
              <a:t> </a:t>
            </a:r>
            <a:r>
              <a:rPr sz="4368" spc="-49">
                <a:solidFill>
                  <a:srgbClr val="FFFFFF"/>
                </a:solidFill>
              </a:rPr>
              <a:t>you</a:t>
            </a:r>
            <a:endParaRPr sz="4368"/>
          </a:p>
        </p:txBody>
      </p:sp>
      <p:sp>
        <p:nvSpPr>
          <p:cNvPr id="4" name="object 4"/>
          <p:cNvSpPr txBox="1"/>
          <p:nvPr/>
        </p:nvSpPr>
        <p:spPr>
          <a:xfrm>
            <a:off x="4221930" y="5268108"/>
            <a:ext cx="700928" cy="249510"/>
          </a:xfrm>
          <a:prstGeom prst="rect">
            <a:avLst/>
          </a:prstGeom>
        </p:spPr>
        <p:txBody>
          <a:bodyPr vert="horz" wrap="square" lIns="0" tIns="11766" rIns="0" bIns="0" rtlCol="0">
            <a:spAutoFit/>
          </a:bodyPr>
          <a:lstStyle/>
          <a:p>
            <a:pPr marL="11206">
              <a:spcBef>
                <a:spcPts val="93"/>
              </a:spcBef>
            </a:pPr>
            <a:r>
              <a:rPr sz="1544" spc="-9">
                <a:solidFill>
                  <a:srgbClr val="FFFFFF"/>
                </a:solidFill>
                <a:latin typeface="Arial"/>
                <a:cs typeface="Arial"/>
              </a:rPr>
              <a:t>wmo.int</a:t>
            </a:r>
            <a:endParaRPr sz="1544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WMO_WHITE_Powerpoint_en_f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CFC635875425349B3265EFAC3D0A1F0" ma:contentTypeVersion="14" ma:contentTypeDescription="Create a new document." ma:contentTypeScope="" ma:versionID="e85eb1a7ca046a5e253d8b867a343c8d">
  <xsd:schema xmlns:xsd="http://www.w3.org/2001/XMLSchema" xmlns:xs="http://www.w3.org/2001/XMLSchema" xmlns:p="http://schemas.microsoft.com/office/2006/metadata/properties" xmlns:ns3="8ec0b821-9e03-4938-aec6-1dcf2ecf3e10" xmlns:ns4="5e341866-7c71-43e7-8f34-3402d2b4f504" targetNamespace="http://schemas.microsoft.com/office/2006/metadata/properties" ma:root="true" ma:fieldsID="1b6a6f966dbbab3eddbc4040794f43e6" ns3:_="" ns4:_="">
    <xsd:import namespace="8ec0b821-9e03-4938-aec6-1dcf2ecf3e10"/>
    <xsd:import namespace="5e341866-7c71-43e7-8f34-3402d2b4f50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c0b821-9e03-4938-aec6-1dcf2ecf3e1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341866-7c71-43e7-8f34-3402d2b4f504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990AAC4-3CC4-4DA8-8A86-AF2D4E150B8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893A6AB-FFA2-4662-83FD-2A9B5D1AC75D}">
  <ds:schemaRefs>
    <ds:schemaRef ds:uri="5e341866-7c71-43e7-8f34-3402d2b4f504"/>
    <ds:schemaRef ds:uri="8ec0b821-9e03-4938-aec6-1dcf2ecf3e10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9FAEA61F-C809-4164-8B71-427A827BF247}">
  <ds:schemaRefs>
    <ds:schemaRef ds:uri="5e341866-7c71-43e7-8f34-3402d2b4f504"/>
    <ds:schemaRef ds:uri="8ec0b821-9e03-4938-aec6-1dcf2ecf3e1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WMO2016_Powerpoint_STANDARD_white_en_fr (1)</Template>
  <TotalTime>136</TotalTime>
  <Words>527</Words>
  <Application>Microsoft Office PowerPoint</Application>
  <PresentationFormat>On-screen Show (4:3)</PresentationFormat>
  <Paragraphs>57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Verdana</vt:lpstr>
      <vt:lpstr>WMO_WHITE_Powerpoint_en_fr</vt:lpstr>
      <vt:lpstr>PowerPoint Presentation</vt:lpstr>
      <vt:lpstr>WMO Governance in support of WWMIWS/GMDSS</vt:lpstr>
      <vt:lpstr>AG-WWMIWS-SubC update</vt:lpstr>
      <vt:lpstr>Implementation Iridium SafetyCast</vt:lpstr>
      <vt:lpstr>MSI Publications/Guidance</vt:lpstr>
      <vt:lpstr> WMO relevant updates</vt:lpstr>
      <vt:lpstr>Engagement with IHO/IMO</vt:lpstr>
      <vt:lpstr>Thank you</vt:lpstr>
    </vt:vector>
  </TitlesOfParts>
  <Company>WMO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Zhichao Wang</dc:creator>
  <cp:lastModifiedBy>de Groot,Erik (il | he, him) (ECCC)</cp:lastModifiedBy>
  <cp:revision>10</cp:revision>
  <dcterms:created xsi:type="dcterms:W3CDTF">2021-11-26T07:38:46Z</dcterms:created>
  <dcterms:modified xsi:type="dcterms:W3CDTF">2024-08-30T23:31:21Z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0x0101009CFC635875425349B3265EFAC3D0A1F0</vt:lpwstr>
  </property>
</Properties>
</file>